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8" r:id="rId4"/>
    <p:sldMasterId id="2147483711" r:id="rId5"/>
    <p:sldMasterId id="2147483723" r:id="rId6"/>
    <p:sldMasterId id="2147483737" r:id="rId7"/>
    <p:sldMasterId id="2147483749" r:id="rId8"/>
    <p:sldMasterId id="2147483761" r:id="rId9"/>
  </p:sldMasterIdLst>
  <p:notesMasterIdLst>
    <p:notesMasterId r:id="rId207"/>
  </p:notesMasterIdLst>
  <p:sldIdLst>
    <p:sldId id="269" r:id="rId10"/>
    <p:sldId id="314" r:id="rId11"/>
    <p:sldId id="270" r:id="rId12"/>
    <p:sldId id="305" r:id="rId13"/>
    <p:sldId id="315" r:id="rId14"/>
    <p:sldId id="378" r:id="rId15"/>
    <p:sldId id="271" r:id="rId16"/>
    <p:sldId id="379" r:id="rId17"/>
    <p:sldId id="380" r:id="rId18"/>
    <p:sldId id="294" r:id="rId19"/>
    <p:sldId id="295" r:id="rId20"/>
    <p:sldId id="296" r:id="rId21"/>
    <p:sldId id="304" r:id="rId22"/>
    <p:sldId id="306" r:id="rId23"/>
    <p:sldId id="442"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443" r:id="rId47"/>
    <p:sldId id="455" r:id="rId48"/>
    <p:sldId id="456" r:id="rId49"/>
    <p:sldId id="346"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440" r:id="rId76"/>
    <p:sldId id="444" r:id="rId77"/>
    <p:sldId id="457" r:id="rId78"/>
    <p:sldId id="348" r:id="rId79"/>
    <p:sldId id="511" r:id="rId80"/>
    <p:sldId id="512" r:id="rId81"/>
    <p:sldId id="513" r:id="rId82"/>
    <p:sldId id="514" r:id="rId83"/>
    <p:sldId id="515" r:id="rId84"/>
    <p:sldId id="516" r:id="rId85"/>
    <p:sldId id="517" r:id="rId86"/>
    <p:sldId id="518" r:id="rId87"/>
    <p:sldId id="519" r:id="rId88"/>
    <p:sldId id="520" r:id="rId89"/>
    <p:sldId id="521" r:id="rId90"/>
    <p:sldId id="522" r:id="rId91"/>
    <p:sldId id="523" r:id="rId92"/>
    <p:sldId id="524" r:id="rId93"/>
    <p:sldId id="525" r:id="rId94"/>
    <p:sldId id="526" r:id="rId95"/>
    <p:sldId id="527" r:id="rId96"/>
    <p:sldId id="528" r:id="rId97"/>
    <p:sldId id="529" r:id="rId98"/>
    <p:sldId id="530" r:id="rId99"/>
    <p:sldId id="531" r:id="rId100"/>
    <p:sldId id="532" r:id="rId101"/>
    <p:sldId id="533" r:id="rId102"/>
    <p:sldId id="534" r:id="rId103"/>
    <p:sldId id="535" r:id="rId104"/>
    <p:sldId id="536" r:id="rId105"/>
    <p:sldId id="537" r:id="rId106"/>
    <p:sldId id="538" r:id="rId107"/>
    <p:sldId id="539" r:id="rId108"/>
    <p:sldId id="540" r:id="rId109"/>
    <p:sldId id="541" r:id="rId110"/>
    <p:sldId id="542" r:id="rId111"/>
    <p:sldId id="543" r:id="rId112"/>
    <p:sldId id="544" r:id="rId113"/>
    <p:sldId id="545" r:id="rId114"/>
    <p:sldId id="546" r:id="rId115"/>
    <p:sldId id="547" r:id="rId116"/>
    <p:sldId id="458" r:id="rId117"/>
    <p:sldId id="445" r:id="rId118"/>
    <p:sldId id="347" r:id="rId119"/>
    <p:sldId id="548" r:id="rId120"/>
    <p:sldId id="549" r:id="rId121"/>
    <p:sldId id="550" r:id="rId122"/>
    <p:sldId id="551" r:id="rId123"/>
    <p:sldId id="552" r:id="rId124"/>
    <p:sldId id="553" r:id="rId125"/>
    <p:sldId id="554" r:id="rId126"/>
    <p:sldId id="555" r:id="rId127"/>
    <p:sldId id="556" r:id="rId128"/>
    <p:sldId id="557" r:id="rId129"/>
    <p:sldId id="558" r:id="rId130"/>
    <p:sldId id="559" r:id="rId131"/>
    <p:sldId id="560" r:id="rId132"/>
    <p:sldId id="561" r:id="rId133"/>
    <p:sldId id="562" r:id="rId134"/>
    <p:sldId id="563" r:id="rId135"/>
    <p:sldId id="564" r:id="rId136"/>
    <p:sldId id="565" r:id="rId137"/>
    <p:sldId id="566" r:id="rId138"/>
    <p:sldId id="567" r:id="rId139"/>
    <p:sldId id="568" r:id="rId140"/>
    <p:sldId id="569" r:id="rId141"/>
    <p:sldId id="570" r:id="rId142"/>
    <p:sldId id="571" r:id="rId143"/>
    <p:sldId id="572" r:id="rId144"/>
    <p:sldId id="573" r:id="rId145"/>
    <p:sldId id="574" r:id="rId146"/>
    <p:sldId id="575" r:id="rId147"/>
    <p:sldId id="576" r:id="rId148"/>
    <p:sldId id="577" r:id="rId149"/>
    <p:sldId id="446" r:id="rId150"/>
    <p:sldId id="510" r:id="rId151"/>
    <p:sldId id="460" r:id="rId152"/>
    <p:sldId id="461" r:id="rId153"/>
    <p:sldId id="462" r:id="rId154"/>
    <p:sldId id="464" r:id="rId155"/>
    <p:sldId id="465" r:id="rId156"/>
    <p:sldId id="466" r:id="rId157"/>
    <p:sldId id="467" r:id="rId158"/>
    <p:sldId id="468" r:id="rId159"/>
    <p:sldId id="469" r:id="rId160"/>
    <p:sldId id="470" r:id="rId161"/>
    <p:sldId id="471" r:id="rId162"/>
    <p:sldId id="472" r:id="rId163"/>
    <p:sldId id="473" r:id="rId164"/>
    <p:sldId id="474" r:id="rId165"/>
    <p:sldId id="475" r:id="rId166"/>
    <p:sldId id="476" r:id="rId167"/>
    <p:sldId id="477" r:id="rId168"/>
    <p:sldId id="478" r:id="rId169"/>
    <p:sldId id="479" r:id="rId170"/>
    <p:sldId id="480" r:id="rId171"/>
    <p:sldId id="481" r:id="rId172"/>
    <p:sldId id="482" r:id="rId173"/>
    <p:sldId id="493" r:id="rId174"/>
    <p:sldId id="483" r:id="rId175"/>
    <p:sldId id="484" r:id="rId176"/>
    <p:sldId id="485" r:id="rId177"/>
    <p:sldId id="486" r:id="rId178"/>
    <p:sldId id="487" r:id="rId179"/>
    <p:sldId id="488" r:id="rId180"/>
    <p:sldId id="489" r:id="rId181"/>
    <p:sldId id="490" r:id="rId182"/>
    <p:sldId id="491" r:id="rId183"/>
    <p:sldId id="492" r:id="rId184"/>
    <p:sldId id="494" r:id="rId185"/>
    <p:sldId id="495" r:id="rId186"/>
    <p:sldId id="496" r:id="rId187"/>
    <p:sldId id="497" r:id="rId188"/>
    <p:sldId id="498" r:id="rId189"/>
    <p:sldId id="499" r:id="rId190"/>
    <p:sldId id="500" r:id="rId191"/>
    <p:sldId id="501" r:id="rId192"/>
    <p:sldId id="502" r:id="rId193"/>
    <p:sldId id="503" r:id="rId194"/>
    <p:sldId id="504" r:id="rId195"/>
    <p:sldId id="505" r:id="rId196"/>
    <p:sldId id="506" r:id="rId197"/>
    <p:sldId id="507" r:id="rId198"/>
    <p:sldId id="585" r:id="rId199"/>
    <p:sldId id="578" r:id="rId200"/>
    <p:sldId id="579" r:id="rId201"/>
    <p:sldId id="580" r:id="rId202"/>
    <p:sldId id="581" r:id="rId203"/>
    <p:sldId id="582" r:id="rId204"/>
    <p:sldId id="583" r:id="rId205"/>
    <p:sldId id="584" r:id="rId20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624" autoAdjust="0"/>
  </p:normalViewPr>
  <p:slideViewPr>
    <p:cSldViewPr>
      <p:cViewPr varScale="1">
        <p:scale>
          <a:sx n="70" d="100"/>
          <a:sy n="70" d="100"/>
        </p:scale>
        <p:origin x="-516" y="-90"/>
      </p:cViewPr>
      <p:guideLst>
        <p:guide orient="horz" pos="2160"/>
        <p:guide pos="2880"/>
      </p:guideLst>
    </p:cSldViewPr>
  </p:slideViewPr>
  <p:outlineViewPr>
    <p:cViewPr>
      <p:scale>
        <a:sx n="33" d="100"/>
        <a:sy n="33" d="100"/>
      </p:scale>
      <p:origin x="0" y="4956"/>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slide" Target="slides/slide156.xml"/><Relationship Id="rId181" Type="http://schemas.openxmlformats.org/officeDocument/2006/relationships/slide" Target="slides/slide172.xml"/><Relationship Id="rId186" Type="http://schemas.openxmlformats.org/officeDocument/2006/relationships/slide" Target="slides/slide177.xml"/><Relationship Id="rId211"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71" Type="http://schemas.openxmlformats.org/officeDocument/2006/relationships/slide" Target="slides/slide162.xml"/><Relationship Id="rId176" Type="http://schemas.openxmlformats.org/officeDocument/2006/relationships/slide" Target="slides/slide167.xml"/><Relationship Id="rId192" Type="http://schemas.openxmlformats.org/officeDocument/2006/relationships/slide" Target="slides/slide183.xml"/><Relationship Id="rId197" Type="http://schemas.openxmlformats.org/officeDocument/2006/relationships/slide" Target="slides/slide188.xml"/><Relationship Id="rId206" Type="http://schemas.openxmlformats.org/officeDocument/2006/relationships/slide" Target="slides/slide197.xml"/><Relationship Id="rId201" Type="http://schemas.openxmlformats.org/officeDocument/2006/relationships/slide" Target="slides/slide192.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slide" Target="slides/slide157.xml"/><Relationship Id="rId182" Type="http://schemas.openxmlformats.org/officeDocument/2006/relationships/slide" Target="slides/slide173.xml"/><Relationship Id="rId187" Type="http://schemas.openxmlformats.org/officeDocument/2006/relationships/slide" Target="slides/slide1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172" Type="http://schemas.openxmlformats.org/officeDocument/2006/relationships/slide" Target="slides/slide163.xml"/><Relationship Id="rId193" Type="http://schemas.openxmlformats.org/officeDocument/2006/relationships/slide" Target="slides/slide184.xml"/><Relationship Id="rId202" Type="http://schemas.openxmlformats.org/officeDocument/2006/relationships/slide" Target="slides/slide193.xml"/><Relationship Id="rId207" Type="http://schemas.openxmlformats.org/officeDocument/2006/relationships/notesMaster" Target="notesMasters/notesMaster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viewProps" Target="viewProps.xml"/><Relationship Id="rId190" Type="http://schemas.openxmlformats.org/officeDocument/2006/relationships/slide" Target="slides/slide181.xml"/><Relationship Id="rId204" Type="http://schemas.openxmlformats.org/officeDocument/2006/relationships/slide" Target="slides/slide195.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theme" Target="theme/theme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5.0626093613298513E-2"/>
          <c:y val="2.0347185768445616E-2"/>
          <c:w val="0.69309962817148962"/>
          <c:h val="0.8252518226888419"/>
        </c:manualLayout>
      </c:layout>
      <c:bar3DChart>
        <c:barDir val="col"/>
        <c:grouping val="standard"/>
        <c:varyColors val="0"/>
        <c:ser>
          <c:idx val="0"/>
          <c:order val="0"/>
          <c:tx>
            <c:strRef>
              <c:f>Foglio1!$B$1</c:f>
              <c:strCache>
                <c:ptCount val="1"/>
                <c:pt idx="0">
                  <c:v>profilo di rischio</c:v>
                </c:pt>
              </c:strCache>
            </c:strRef>
          </c:tx>
          <c:invertIfNegative val="0"/>
          <c:cat>
            <c:strRef>
              <c:f>Foglio1!$A$2:$A$6</c:f>
              <c:strCache>
                <c:ptCount val="5"/>
                <c:pt idx="0">
                  <c:v>FA/TAO</c:v>
                </c:pt>
                <c:pt idx="1">
                  <c:v>Demenza</c:v>
                </c:pt>
                <c:pt idx="2">
                  <c:v>insonnia</c:v>
                </c:pt>
                <c:pt idx="3">
                  <c:v>dispepsia</c:v>
                </c:pt>
                <c:pt idx="4">
                  <c:v>Prurito</c:v>
                </c:pt>
              </c:strCache>
            </c:strRef>
          </c:cat>
          <c:val>
            <c:numRef>
              <c:f>Foglio1!$B$2:$B$6</c:f>
              <c:numCache>
                <c:formatCode>General</c:formatCode>
                <c:ptCount val="5"/>
                <c:pt idx="0">
                  <c:v>9</c:v>
                </c:pt>
                <c:pt idx="1">
                  <c:v>10</c:v>
                </c:pt>
                <c:pt idx="2">
                  <c:v>3</c:v>
                </c:pt>
                <c:pt idx="3">
                  <c:v>4</c:v>
                </c:pt>
                <c:pt idx="4">
                  <c:v>2</c:v>
                </c:pt>
              </c:numCache>
            </c:numRef>
          </c:val>
        </c:ser>
        <c:ser>
          <c:idx val="1"/>
          <c:order val="1"/>
          <c:tx>
            <c:strRef>
              <c:f>Foglio1!$C$1</c:f>
              <c:strCache>
                <c:ptCount val="1"/>
                <c:pt idx="0">
                  <c:v>qualità di vita</c:v>
                </c:pt>
              </c:strCache>
            </c:strRef>
          </c:tx>
          <c:invertIfNegative val="0"/>
          <c:cat>
            <c:strRef>
              <c:f>Foglio1!$A$2:$A$6</c:f>
              <c:strCache>
                <c:ptCount val="5"/>
                <c:pt idx="0">
                  <c:v>FA/TAO</c:v>
                </c:pt>
                <c:pt idx="1">
                  <c:v>Demenza</c:v>
                </c:pt>
                <c:pt idx="2">
                  <c:v>insonnia</c:v>
                </c:pt>
                <c:pt idx="3">
                  <c:v>dispepsia</c:v>
                </c:pt>
                <c:pt idx="4">
                  <c:v>Prurito</c:v>
                </c:pt>
              </c:strCache>
            </c:strRef>
          </c:cat>
          <c:val>
            <c:numRef>
              <c:f>Foglio1!$C$2:$C$6</c:f>
              <c:numCache>
                <c:formatCode>General</c:formatCode>
                <c:ptCount val="5"/>
                <c:pt idx="0">
                  <c:v>2</c:v>
                </c:pt>
                <c:pt idx="1">
                  <c:v>3</c:v>
                </c:pt>
                <c:pt idx="2">
                  <c:v>5</c:v>
                </c:pt>
                <c:pt idx="3">
                  <c:v>6</c:v>
                </c:pt>
                <c:pt idx="4">
                  <c:v>10</c:v>
                </c:pt>
              </c:numCache>
            </c:numRef>
          </c:val>
        </c:ser>
        <c:dLbls>
          <c:showLegendKey val="0"/>
          <c:showVal val="0"/>
          <c:showCatName val="0"/>
          <c:showSerName val="0"/>
          <c:showPercent val="0"/>
          <c:showBubbleSize val="0"/>
        </c:dLbls>
        <c:gapWidth val="150"/>
        <c:shape val="cylinder"/>
        <c:axId val="149852544"/>
        <c:axId val="149854080"/>
        <c:axId val="149828032"/>
      </c:bar3DChart>
      <c:catAx>
        <c:axId val="149852544"/>
        <c:scaling>
          <c:orientation val="minMax"/>
        </c:scaling>
        <c:delete val="0"/>
        <c:axPos val="b"/>
        <c:majorTickMark val="out"/>
        <c:minorTickMark val="none"/>
        <c:tickLblPos val="nextTo"/>
        <c:crossAx val="149854080"/>
        <c:crosses val="autoZero"/>
        <c:auto val="1"/>
        <c:lblAlgn val="ctr"/>
        <c:lblOffset val="100"/>
        <c:noMultiLvlLbl val="0"/>
      </c:catAx>
      <c:valAx>
        <c:axId val="149854080"/>
        <c:scaling>
          <c:orientation val="minMax"/>
        </c:scaling>
        <c:delete val="0"/>
        <c:axPos val="l"/>
        <c:majorGridlines/>
        <c:numFmt formatCode="General" sourceLinked="1"/>
        <c:majorTickMark val="out"/>
        <c:minorTickMark val="none"/>
        <c:tickLblPos val="nextTo"/>
        <c:crossAx val="149852544"/>
        <c:crosses val="autoZero"/>
        <c:crossBetween val="between"/>
      </c:valAx>
      <c:serAx>
        <c:axId val="149828032"/>
        <c:scaling>
          <c:orientation val="minMax"/>
        </c:scaling>
        <c:delete val="0"/>
        <c:axPos val="b"/>
        <c:majorTickMark val="out"/>
        <c:minorTickMark val="none"/>
        <c:tickLblPos val="nextTo"/>
        <c:crossAx val="149854080"/>
        <c:crosses val="autoZero"/>
      </c:serAx>
    </c:plotArea>
    <c:legend>
      <c:legendPos val="r"/>
      <c:layout>
        <c:manualLayout>
          <c:xMode val="edge"/>
          <c:yMode val="edge"/>
          <c:x val="0.76724595363080628"/>
          <c:y val="1.5392242636337481E-3"/>
          <c:w val="0.23164238845144541"/>
          <c:h val="0.15419553805774291"/>
        </c:manualLayout>
      </c:layout>
      <c:overlay val="0"/>
    </c:legend>
    <c:plotVisOnly val="1"/>
    <c:dispBlanksAs val="gap"/>
    <c:showDLblsOverMax val="0"/>
  </c:chart>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5.0626093613298513E-2"/>
          <c:y val="2.0347185768445616E-2"/>
          <c:w val="0.69309962817148885"/>
          <c:h val="0.82525182268884234"/>
        </c:manualLayout>
      </c:layout>
      <c:bar3DChart>
        <c:barDir val="col"/>
        <c:grouping val="standard"/>
        <c:varyColors val="0"/>
        <c:ser>
          <c:idx val="0"/>
          <c:order val="0"/>
          <c:tx>
            <c:strRef>
              <c:f>Foglio1!$B$1</c:f>
              <c:strCache>
                <c:ptCount val="1"/>
                <c:pt idx="0">
                  <c:v>profilo di rischio</c:v>
                </c:pt>
              </c:strCache>
            </c:strRef>
          </c:tx>
          <c:invertIfNegative val="0"/>
          <c:cat>
            <c:strRef>
              <c:f>Foglio1!$A$2:$A$6</c:f>
              <c:strCache>
                <c:ptCount val="5"/>
                <c:pt idx="0">
                  <c:v>FA/TAO</c:v>
                </c:pt>
                <c:pt idx="1">
                  <c:v>Demenza</c:v>
                </c:pt>
                <c:pt idx="2">
                  <c:v>insonnia</c:v>
                </c:pt>
                <c:pt idx="3">
                  <c:v>dispepsia</c:v>
                </c:pt>
                <c:pt idx="4">
                  <c:v>Prurito</c:v>
                </c:pt>
              </c:strCache>
            </c:strRef>
          </c:cat>
          <c:val>
            <c:numRef>
              <c:f>Foglio1!$B$2:$B$6</c:f>
              <c:numCache>
                <c:formatCode>General</c:formatCode>
                <c:ptCount val="5"/>
                <c:pt idx="0">
                  <c:v>9</c:v>
                </c:pt>
                <c:pt idx="1">
                  <c:v>10</c:v>
                </c:pt>
                <c:pt idx="2">
                  <c:v>3</c:v>
                </c:pt>
                <c:pt idx="3">
                  <c:v>4</c:v>
                </c:pt>
                <c:pt idx="4">
                  <c:v>2</c:v>
                </c:pt>
              </c:numCache>
            </c:numRef>
          </c:val>
        </c:ser>
        <c:ser>
          <c:idx val="1"/>
          <c:order val="1"/>
          <c:tx>
            <c:strRef>
              <c:f>Foglio1!$C$1</c:f>
              <c:strCache>
                <c:ptCount val="1"/>
                <c:pt idx="0">
                  <c:v>valutazione funzionale</c:v>
                </c:pt>
              </c:strCache>
            </c:strRef>
          </c:tx>
          <c:spPr>
            <a:solidFill>
              <a:srgbClr val="92D050"/>
            </a:solidFill>
          </c:spPr>
          <c:invertIfNegative val="0"/>
          <c:cat>
            <c:strRef>
              <c:f>Foglio1!$A$2:$A$6</c:f>
              <c:strCache>
                <c:ptCount val="5"/>
                <c:pt idx="0">
                  <c:v>FA/TAO</c:v>
                </c:pt>
                <c:pt idx="1">
                  <c:v>Demenza</c:v>
                </c:pt>
                <c:pt idx="2">
                  <c:v>insonnia</c:v>
                </c:pt>
                <c:pt idx="3">
                  <c:v>dispepsia</c:v>
                </c:pt>
                <c:pt idx="4">
                  <c:v>Prurito</c:v>
                </c:pt>
              </c:strCache>
            </c:strRef>
          </c:cat>
          <c:val>
            <c:numRef>
              <c:f>Foglio1!$C$2:$C$6</c:f>
              <c:numCache>
                <c:formatCode>General</c:formatCode>
                <c:ptCount val="5"/>
                <c:pt idx="0">
                  <c:v>7</c:v>
                </c:pt>
                <c:pt idx="1">
                  <c:v>8</c:v>
                </c:pt>
                <c:pt idx="2">
                  <c:v>4</c:v>
                </c:pt>
                <c:pt idx="3">
                  <c:v>5</c:v>
                </c:pt>
                <c:pt idx="4">
                  <c:v>6</c:v>
                </c:pt>
              </c:numCache>
            </c:numRef>
          </c:val>
        </c:ser>
        <c:ser>
          <c:idx val="2"/>
          <c:order val="2"/>
          <c:tx>
            <c:strRef>
              <c:f>Foglio1!$D$1</c:f>
              <c:strCache>
                <c:ptCount val="1"/>
                <c:pt idx="0">
                  <c:v>qualità di vita</c:v>
                </c:pt>
              </c:strCache>
            </c:strRef>
          </c:tx>
          <c:spPr>
            <a:solidFill>
              <a:srgbClr val="C00000"/>
            </a:solidFill>
          </c:spPr>
          <c:invertIfNegative val="0"/>
          <c:cat>
            <c:strRef>
              <c:f>Foglio1!$A$2:$A$6</c:f>
              <c:strCache>
                <c:ptCount val="5"/>
                <c:pt idx="0">
                  <c:v>FA/TAO</c:v>
                </c:pt>
                <c:pt idx="1">
                  <c:v>Demenza</c:v>
                </c:pt>
                <c:pt idx="2">
                  <c:v>insonnia</c:v>
                </c:pt>
                <c:pt idx="3">
                  <c:v>dispepsia</c:v>
                </c:pt>
                <c:pt idx="4">
                  <c:v>Prurito</c:v>
                </c:pt>
              </c:strCache>
            </c:strRef>
          </c:cat>
          <c:val>
            <c:numRef>
              <c:f>Foglio1!$D$2:$D$6</c:f>
              <c:numCache>
                <c:formatCode>General</c:formatCode>
                <c:ptCount val="5"/>
                <c:pt idx="0">
                  <c:v>2</c:v>
                </c:pt>
                <c:pt idx="1">
                  <c:v>3</c:v>
                </c:pt>
                <c:pt idx="2">
                  <c:v>5</c:v>
                </c:pt>
                <c:pt idx="3">
                  <c:v>6</c:v>
                </c:pt>
                <c:pt idx="4">
                  <c:v>10</c:v>
                </c:pt>
              </c:numCache>
            </c:numRef>
          </c:val>
        </c:ser>
        <c:dLbls>
          <c:showLegendKey val="0"/>
          <c:showVal val="0"/>
          <c:showCatName val="0"/>
          <c:showSerName val="0"/>
          <c:showPercent val="0"/>
          <c:showBubbleSize val="0"/>
        </c:dLbls>
        <c:gapWidth val="150"/>
        <c:shape val="cylinder"/>
        <c:axId val="36606336"/>
        <c:axId val="36607872"/>
        <c:axId val="149830272"/>
      </c:bar3DChart>
      <c:catAx>
        <c:axId val="36606336"/>
        <c:scaling>
          <c:orientation val="minMax"/>
        </c:scaling>
        <c:delete val="0"/>
        <c:axPos val="b"/>
        <c:majorTickMark val="out"/>
        <c:minorTickMark val="none"/>
        <c:tickLblPos val="nextTo"/>
        <c:crossAx val="36607872"/>
        <c:crosses val="autoZero"/>
        <c:auto val="1"/>
        <c:lblAlgn val="ctr"/>
        <c:lblOffset val="100"/>
        <c:noMultiLvlLbl val="0"/>
      </c:catAx>
      <c:valAx>
        <c:axId val="36607872"/>
        <c:scaling>
          <c:orientation val="minMax"/>
        </c:scaling>
        <c:delete val="0"/>
        <c:axPos val="l"/>
        <c:majorGridlines/>
        <c:numFmt formatCode="General" sourceLinked="1"/>
        <c:majorTickMark val="out"/>
        <c:minorTickMark val="none"/>
        <c:tickLblPos val="nextTo"/>
        <c:crossAx val="36606336"/>
        <c:crosses val="autoZero"/>
        <c:crossBetween val="between"/>
      </c:valAx>
      <c:serAx>
        <c:axId val="149830272"/>
        <c:scaling>
          <c:orientation val="minMax"/>
        </c:scaling>
        <c:delete val="0"/>
        <c:axPos val="b"/>
        <c:majorTickMark val="out"/>
        <c:minorTickMark val="none"/>
        <c:tickLblPos val="nextTo"/>
        <c:crossAx val="36607872"/>
        <c:crosses val="autoZero"/>
      </c:serAx>
    </c:plotArea>
    <c:plotVisOnly val="1"/>
    <c:dispBlanksAs val="gap"/>
    <c:showDLblsOverMax val="0"/>
  </c:chart>
  <c:txPr>
    <a:bodyPr/>
    <a:lstStyle/>
    <a:p>
      <a:pPr>
        <a:defRPr sz="1800"/>
      </a:pPr>
      <a:endParaRPr lang="it-I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13EF2-A107-4091-86D0-92402E761C46}" type="doc">
      <dgm:prSet loTypeId="urn:microsoft.com/office/officeart/2005/8/layout/arrow3" loCatId="relationship" qsTypeId="urn:microsoft.com/office/officeart/2005/8/quickstyle/3d7" qsCatId="3D" csTypeId="urn:microsoft.com/office/officeart/2005/8/colors/colorful1#1" csCatId="colorful" phldr="1"/>
      <dgm:spPr/>
      <dgm:t>
        <a:bodyPr/>
        <a:lstStyle/>
        <a:p>
          <a:endParaRPr lang="it-IT"/>
        </a:p>
      </dgm:t>
    </dgm:pt>
    <dgm:pt modelId="{98A02DC0-8F12-47F2-8970-055E92A66149}">
      <dgm:prSet phldrT="[Testo]"/>
      <dgm:spPr/>
      <dgm:t>
        <a:bodyPr/>
        <a:lstStyle/>
        <a:p>
          <a:r>
            <a:rPr lang="it-IT" b="1" dirty="0" smtClean="0"/>
            <a:t>Profilo di rischio</a:t>
          </a:r>
          <a:endParaRPr lang="it-IT" b="1" dirty="0"/>
        </a:p>
      </dgm:t>
    </dgm:pt>
    <dgm:pt modelId="{208DCA4B-BCF2-43A5-BB3B-34B847AE60D6}" type="parTrans" cxnId="{6EEAB9E4-A94A-432A-BC86-F45FE8F04188}">
      <dgm:prSet/>
      <dgm:spPr/>
      <dgm:t>
        <a:bodyPr/>
        <a:lstStyle/>
        <a:p>
          <a:endParaRPr lang="it-IT"/>
        </a:p>
      </dgm:t>
    </dgm:pt>
    <dgm:pt modelId="{0C9370B8-77BF-469A-8FE1-6D07DF409BD3}" type="sibTrans" cxnId="{6EEAB9E4-A94A-432A-BC86-F45FE8F04188}">
      <dgm:prSet/>
      <dgm:spPr/>
      <dgm:t>
        <a:bodyPr/>
        <a:lstStyle/>
        <a:p>
          <a:endParaRPr lang="it-IT"/>
        </a:p>
      </dgm:t>
    </dgm:pt>
    <dgm:pt modelId="{01024C21-6D5D-4510-92EF-B2F65DDCB593}">
      <dgm:prSet phldrT="[Testo]"/>
      <dgm:spPr/>
      <dgm:t>
        <a:bodyPr/>
        <a:lstStyle/>
        <a:p>
          <a:r>
            <a:rPr lang="it-IT" b="1" dirty="0" smtClean="0"/>
            <a:t>Qualità di vita</a:t>
          </a:r>
          <a:endParaRPr lang="it-IT" b="1" dirty="0"/>
        </a:p>
      </dgm:t>
    </dgm:pt>
    <dgm:pt modelId="{EFBF4589-7359-4BD0-95AB-572D4FC569CF}" type="parTrans" cxnId="{937FA255-4C69-45AC-9D23-FC0558DEF36B}">
      <dgm:prSet/>
      <dgm:spPr/>
      <dgm:t>
        <a:bodyPr/>
        <a:lstStyle/>
        <a:p>
          <a:endParaRPr lang="it-IT"/>
        </a:p>
      </dgm:t>
    </dgm:pt>
    <dgm:pt modelId="{76DBDE74-887B-4E3B-82AD-43CF3B1E7F60}" type="sibTrans" cxnId="{937FA255-4C69-45AC-9D23-FC0558DEF36B}">
      <dgm:prSet/>
      <dgm:spPr/>
      <dgm:t>
        <a:bodyPr/>
        <a:lstStyle/>
        <a:p>
          <a:endParaRPr lang="it-IT"/>
        </a:p>
      </dgm:t>
    </dgm:pt>
    <dgm:pt modelId="{A4E499A6-72E6-410C-BE0F-B89572E30BC9}" type="pres">
      <dgm:prSet presAssocID="{78613EF2-A107-4091-86D0-92402E761C46}" presName="compositeShape" presStyleCnt="0">
        <dgm:presLayoutVars>
          <dgm:chMax val="2"/>
          <dgm:dir/>
          <dgm:resizeHandles val="exact"/>
        </dgm:presLayoutVars>
      </dgm:prSet>
      <dgm:spPr/>
      <dgm:t>
        <a:bodyPr/>
        <a:lstStyle/>
        <a:p>
          <a:endParaRPr lang="it-IT"/>
        </a:p>
      </dgm:t>
    </dgm:pt>
    <dgm:pt modelId="{4DB6F3CF-66AB-432E-8344-8438D801C39F}" type="pres">
      <dgm:prSet presAssocID="{78613EF2-A107-4091-86D0-92402E761C46}" presName="divider" presStyleLbl="fgShp" presStyleIdx="0" presStyleCnt="1"/>
      <dgm:spPr/>
    </dgm:pt>
    <dgm:pt modelId="{6B6FC596-452E-4A01-929D-4580F3E4A9F8}" type="pres">
      <dgm:prSet presAssocID="{98A02DC0-8F12-47F2-8970-055E92A66149}" presName="downArrow" presStyleLbl="node1" presStyleIdx="0" presStyleCnt="2"/>
      <dgm:spPr/>
    </dgm:pt>
    <dgm:pt modelId="{30E24525-AF93-4FC3-9920-5BB5FD77709A}" type="pres">
      <dgm:prSet presAssocID="{98A02DC0-8F12-47F2-8970-055E92A66149}" presName="downArrowText" presStyleLbl="revTx" presStyleIdx="0" presStyleCnt="2">
        <dgm:presLayoutVars>
          <dgm:bulletEnabled val="1"/>
        </dgm:presLayoutVars>
      </dgm:prSet>
      <dgm:spPr/>
      <dgm:t>
        <a:bodyPr/>
        <a:lstStyle/>
        <a:p>
          <a:endParaRPr lang="it-IT"/>
        </a:p>
      </dgm:t>
    </dgm:pt>
    <dgm:pt modelId="{3050F521-325E-441A-887F-1ACF07B25DE5}" type="pres">
      <dgm:prSet presAssocID="{01024C21-6D5D-4510-92EF-B2F65DDCB593}" presName="upArrow" presStyleLbl="node1" presStyleIdx="1" presStyleCnt="2"/>
      <dgm:spPr/>
    </dgm:pt>
    <dgm:pt modelId="{93E7A905-0B75-4718-8C48-447E0C3B9E39}" type="pres">
      <dgm:prSet presAssocID="{01024C21-6D5D-4510-92EF-B2F65DDCB593}" presName="upArrowText" presStyleLbl="revTx" presStyleIdx="1" presStyleCnt="2">
        <dgm:presLayoutVars>
          <dgm:bulletEnabled val="1"/>
        </dgm:presLayoutVars>
      </dgm:prSet>
      <dgm:spPr/>
      <dgm:t>
        <a:bodyPr/>
        <a:lstStyle/>
        <a:p>
          <a:endParaRPr lang="it-IT"/>
        </a:p>
      </dgm:t>
    </dgm:pt>
  </dgm:ptLst>
  <dgm:cxnLst>
    <dgm:cxn modelId="{937FA255-4C69-45AC-9D23-FC0558DEF36B}" srcId="{78613EF2-A107-4091-86D0-92402E761C46}" destId="{01024C21-6D5D-4510-92EF-B2F65DDCB593}" srcOrd="1" destOrd="0" parTransId="{EFBF4589-7359-4BD0-95AB-572D4FC569CF}" sibTransId="{76DBDE74-887B-4E3B-82AD-43CF3B1E7F60}"/>
    <dgm:cxn modelId="{F74BE32B-5A54-4286-B244-CFD0931BB792}" type="presOf" srcId="{01024C21-6D5D-4510-92EF-B2F65DDCB593}" destId="{93E7A905-0B75-4718-8C48-447E0C3B9E39}" srcOrd="0" destOrd="0" presId="urn:microsoft.com/office/officeart/2005/8/layout/arrow3"/>
    <dgm:cxn modelId="{4219C45B-3590-41EA-AE84-900E1AF459DB}" type="presOf" srcId="{78613EF2-A107-4091-86D0-92402E761C46}" destId="{A4E499A6-72E6-410C-BE0F-B89572E30BC9}" srcOrd="0" destOrd="0" presId="urn:microsoft.com/office/officeart/2005/8/layout/arrow3"/>
    <dgm:cxn modelId="{76A10A1D-1FB0-45E9-B96E-DB29088712A8}" type="presOf" srcId="{98A02DC0-8F12-47F2-8970-055E92A66149}" destId="{30E24525-AF93-4FC3-9920-5BB5FD77709A}" srcOrd="0" destOrd="0" presId="urn:microsoft.com/office/officeart/2005/8/layout/arrow3"/>
    <dgm:cxn modelId="{6EEAB9E4-A94A-432A-BC86-F45FE8F04188}" srcId="{78613EF2-A107-4091-86D0-92402E761C46}" destId="{98A02DC0-8F12-47F2-8970-055E92A66149}" srcOrd="0" destOrd="0" parTransId="{208DCA4B-BCF2-43A5-BB3B-34B847AE60D6}" sibTransId="{0C9370B8-77BF-469A-8FE1-6D07DF409BD3}"/>
    <dgm:cxn modelId="{D2605478-3FC7-43A9-9E9E-1A08A87B70FD}" type="presParOf" srcId="{A4E499A6-72E6-410C-BE0F-B89572E30BC9}" destId="{4DB6F3CF-66AB-432E-8344-8438D801C39F}" srcOrd="0" destOrd="0" presId="urn:microsoft.com/office/officeart/2005/8/layout/arrow3"/>
    <dgm:cxn modelId="{04B0C07C-408F-4534-9045-591DA7B510C0}" type="presParOf" srcId="{A4E499A6-72E6-410C-BE0F-B89572E30BC9}" destId="{6B6FC596-452E-4A01-929D-4580F3E4A9F8}" srcOrd="1" destOrd="0" presId="urn:microsoft.com/office/officeart/2005/8/layout/arrow3"/>
    <dgm:cxn modelId="{11FAE88F-0E20-4FF1-9234-E4ADF34DDB5D}" type="presParOf" srcId="{A4E499A6-72E6-410C-BE0F-B89572E30BC9}" destId="{30E24525-AF93-4FC3-9920-5BB5FD77709A}" srcOrd="2" destOrd="0" presId="urn:microsoft.com/office/officeart/2005/8/layout/arrow3"/>
    <dgm:cxn modelId="{09D39F63-4AE9-4B11-A519-7D04ADCA9C37}" type="presParOf" srcId="{A4E499A6-72E6-410C-BE0F-B89572E30BC9}" destId="{3050F521-325E-441A-887F-1ACF07B25DE5}" srcOrd="3" destOrd="0" presId="urn:microsoft.com/office/officeart/2005/8/layout/arrow3"/>
    <dgm:cxn modelId="{0BB6F327-B198-486D-9B0C-B288A17916F8}" type="presParOf" srcId="{A4E499A6-72E6-410C-BE0F-B89572E30BC9}" destId="{93E7A905-0B75-4718-8C48-447E0C3B9E39}"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6F3CF-66AB-432E-8344-8438D801C39F}">
      <dsp:nvSpPr>
        <dsp:cNvPr id="0" name=""/>
        <dsp:cNvSpPr/>
      </dsp:nvSpPr>
      <dsp:spPr>
        <a:xfrm rot="21300000">
          <a:off x="25254" y="1794666"/>
          <a:ext cx="8179091" cy="936629"/>
        </a:xfrm>
        <a:prstGeom prst="mathMinus">
          <a:avLst/>
        </a:prstGeom>
        <a:solidFill>
          <a:schemeClr val="accent2">
            <a:tint val="40000"/>
            <a:hueOff val="0"/>
            <a:satOff val="0"/>
            <a:lumOff val="0"/>
            <a:alphaOff val="0"/>
          </a:schemeClr>
        </a:solidFill>
        <a:ln>
          <a:no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sp>
    <dsp:sp modelId="{6B6FC596-452E-4A01-929D-4580F3E4A9F8}">
      <dsp:nvSpPr>
        <dsp:cNvPr id="0" name=""/>
        <dsp:cNvSpPr/>
      </dsp:nvSpPr>
      <dsp:spPr>
        <a:xfrm>
          <a:off x="987552" y="226298"/>
          <a:ext cx="2468880" cy="1810385"/>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0E24525-AF93-4FC3-9920-5BB5FD77709A}">
      <dsp:nvSpPr>
        <dsp:cNvPr id="0" name=""/>
        <dsp:cNvSpPr/>
      </dsp:nvSpPr>
      <dsp:spPr>
        <a:xfrm>
          <a:off x="4361687" y="0"/>
          <a:ext cx="2633472"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it-IT" sz="4200" b="1" kern="1200" dirty="0" smtClean="0"/>
            <a:t>Profilo di rischio</a:t>
          </a:r>
          <a:endParaRPr lang="it-IT" sz="4200" b="1" kern="1200" dirty="0"/>
        </a:p>
      </dsp:txBody>
      <dsp:txXfrm>
        <a:off x="4361687" y="0"/>
        <a:ext cx="2633472" cy="1900904"/>
      </dsp:txXfrm>
    </dsp:sp>
    <dsp:sp modelId="{3050F521-325E-441A-887F-1ACF07B25DE5}">
      <dsp:nvSpPr>
        <dsp:cNvPr id="0" name=""/>
        <dsp:cNvSpPr/>
      </dsp:nvSpPr>
      <dsp:spPr>
        <a:xfrm>
          <a:off x="4773167" y="2489279"/>
          <a:ext cx="2468880" cy="1810385"/>
        </a:xfrm>
        <a:prstGeom prst="upArrow">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3E7A905-0B75-4718-8C48-447E0C3B9E39}">
      <dsp:nvSpPr>
        <dsp:cNvPr id="0" name=""/>
        <dsp:cNvSpPr/>
      </dsp:nvSpPr>
      <dsp:spPr>
        <a:xfrm>
          <a:off x="1234440" y="2625058"/>
          <a:ext cx="2633472"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it-IT" sz="4200" b="1" kern="1200" dirty="0" smtClean="0"/>
            <a:t>Qualità di vita</a:t>
          </a:r>
          <a:endParaRPr lang="it-IT" sz="4200" b="1" kern="1200" dirty="0"/>
        </a:p>
      </dsp:txBody>
      <dsp:txXfrm>
        <a:off x="1234440" y="2625058"/>
        <a:ext cx="2633472" cy="1900904"/>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C3263-E600-4878-9302-3B758A5E2778}" type="datetimeFigureOut">
              <a:rPr lang="it-IT" smtClean="0"/>
              <a:pPr/>
              <a:t>13/03/2014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D57DA-4FE3-4997-B154-B6AB616FD6A0}" type="slidenum">
              <a:rPr lang="it-IT" smtClean="0"/>
              <a:pPr/>
              <a:t>‹N›</a:t>
            </a:fld>
            <a:endParaRPr lang="it-IT"/>
          </a:p>
        </p:txBody>
      </p:sp>
    </p:spTree>
    <p:extLst>
      <p:ext uri="{BB962C8B-B14F-4D97-AF65-F5344CB8AC3E}">
        <p14:creationId xmlns:p14="http://schemas.microsoft.com/office/powerpoint/2010/main" val="3520810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Font typeface="Calibri" pitchFamily="34" charset="0"/>
              <a:buNone/>
              <a:defRPr/>
            </a:pPr>
            <a:fld id="{61F02B81-3EFB-4498-BC43-CFBEE547F4CF}" type="slidenum">
              <a:rPr lang="en-GB" smtClean="0"/>
              <a:pPr fontAlgn="base">
                <a:spcBef>
                  <a:spcPct val="0"/>
                </a:spcBef>
                <a:spcAft>
                  <a:spcPct val="0"/>
                </a:spcAft>
                <a:buFont typeface="Calibri" pitchFamily="34" charset="0"/>
                <a:buNone/>
                <a:defRPr/>
              </a:pPr>
              <a:t>21</a:t>
            </a:fld>
            <a:endParaRPr lang="en-GB" smtClean="0"/>
          </a:p>
        </p:txBody>
      </p:sp>
      <p:sp>
        <p:nvSpPr>
          <p:cNvPr id="2457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580" name="Rectangle 2"/>
          <p:cNvSpPr>
            <a:spLocks noGrp="1" noChangeArrowheads="1"/>
          </p:cNvSpPr>
          <p:nvPr>
            <p:ph type="body" idx="1"/>
          </p:nvPr>
        </p:nvSpPr>
        <p:spPr bwMode="auto">
          <a:xfrm>
            <a:off x="685800" y="4343400"/>
            <a:ext cx="5486400" cy="4116388"/>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3379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EB88E878-A5DE-4728-BC02-584761C93457}" type="slidenum">
              <a:rPr lang="it-IT" altLang="it-IT" sz="1200">
                <a:solidFill>
                  <a:prstClr val="black"/>
                </a:solidFill>
              </a:rPr>
              <a:pPr algn="r" eaLnBrk="1" hangingPunct="1"/>
              <a:t>135</a:t>
            </a:fld>
            <a:endParaRPr lang="it-IT" altLang="it-IT"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Guiding Principles for the Care of Older Adults with </a:t>
            </a:r>
            <a:r>
              <a:rPr lang="en-US" sz="1200" kern="1200" baseline="0" dirty="0" err="1" smtClean="0">
                <a:solidFill>
                  <a:schemeClr val="tx1"/>
                </a:solidFill>
                <a:latin typeface="+mn-lt"/>
                <a:ea typeface="+mn-ea"/>
                <a:cs typeface="+mn-cs"/>
              </a:rPr>
              <a:t>Multimorbidity</a:t>
            </a:r>
            <a:r>
              <a:rPr lang="en-US" sz="1200" kern="1200" baseline="0" dirty="0" smtClean="0">
                <a:solidFill>
                  <a:schemeClr val="tx1"/>
                </a:solidFill>
                <a:latin typeface="+mn-lt"/>
                <a:ea typeface="+mn-ea"/>
                <a:cs typeface="+mn-cs"/>
              </a:rPr>
              <a:t>: An Approach for Clinicians American Geriatrics Society Expert Panel on the Care of Older Adults</a:t>
            </a:r>
          </a:p>
          <a:p>
            <a:r>
              <a:rPr lang="it-IT" sz="1200" kern="1200" baseline="0" dirty="0" smtClean="0">
                <a:solidFill>
                  <a:schemeClr val="tx1"/>
                </a:solidFill>
                <a:latin typeface="+mn-lt"/>
                <a:ea typeface="+mn-ea"/>
                <a:cs typeface="+mn-cs"/>
              </a:rPr>
              <a:t>with Multimorbidity* </a:t>
            </a:r>
            <a:r>
              <a:rPr lang="pt-BR" sz="1200" kern="1200" baseline="0" dirty="0" smtClean="0">
                <a:solidFill>
                  <a:schemeClr val="tx1"/>
                </a:solidFill>
                <a:latin typeface="+mn-lt"/>
                <a:ea typeface="+mn-ea"/>
                <a:cs typeface="+mn-cs"/>
              </a:rPr>
              <a:t>J Am Geriatr Soc 60:E1–E25, 2012.</a:t>
            </a:r>
            <a:endParaRPr lang="it-IT" dirty="0"/>
          </a:p>
        </p:txBody>
      </p:sp>
      <p:sp>
        <p:nvSpPr>
          <p:cNvPr id="4" name="Segnaposto numero diapositiva 3"/>
          <p:cNvSpPr>
            <a:spLocks noGrp="1"/>
          </p:cNvSpPr>
          <p:nvPr>
            <p:ph type="sldNum" sz="quarter" idx="10"/>
          </p:nvPr>
        </p:nvSpPr>
        <p:spPr/>
        <p:txBody>
          <a:bodyPr/>
          <a:lstStyle/>
          <a:p>
            <a:fld id="{6E171338-FC5F-4681-A809-FB4587DE05F6}" type="slidenum">
              <a:rPr lang="it-IT" smtClean="0"/>
              <a:pPr/>
              <a:t>177</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Font typeface="Calibri" pitchFamily="34" charset="0"/>
              <a:buNone/>
              <a:defRPr/>
            </a:pPr>
            <a:fld id="{B951953B-D17A-44F5-9882-45984D109651}" type="slidenum">
              <a:rPr lang="en-GB" smtClean="0"/>
              <a:pPr fontAlgn="base">
                <a:spcBef>
                  <a:spcPct val="0"/>
                </a:spcBef>
                <a:spcAft>
                  <a:spcPct val="0"/>
                </a:spcAft>
                <a:buFont typeface="Calibri" pitchFamily="34" charset="0"/>
                <a:buNone/>
                <a:defRPr/>
              </a:pPr>
              <a:t>26</a:t>
            </a:fld>
            <a:endParaRPr lang="en-GB" smtClean="0"/>
          </a:p>
        </p:txBody>
      </p:sp>
      <p:sp>
        <p:nvSpPr>
          <p:cNvPr id="2560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4" name="Rectangle 2"/>
          <p:cNvSpPr>
            <a:spLocks noGrp="1" noChangeArrowheads="1"/>
          </p:cNvSpPr>
          <p:nvPr>
            <p:ph type="body" idx="1"/>
          </p:nvPr>
        </p:nvSpPr>
        <p:spPr bwMode="auto">
          <a:xfrm>
            <a:off x="685800" y="4343400"/>
            <a:ext cx="5486400" cy="4116388"/>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Font typeface="Calibri" pitchFamily="34" charset="0"/>
              <a:buNone/>
              <a:defRPr/>
            </a:pPr>
            <a:fld id="{D1EEE8C3-123A-41FF-BCE8-54B694AD49BB}" type="slidenum">
              <a:rPr lang="en-GB" smtClean="0"/>
              <a:pPr fontAlgn="base">
                <a:spcBef>
                  <a:spcPct val="0"/>
                </a:spcBef>
                <a:spcAft>
                  <a:spcPct val="0"/>
                </a:spcAft>
                <a:buFont typeface="Calibri" pitchFamily="34" charset="0"/>
                <a:buNone/>
                <a:defRPr/>
              </a:pPr>
              <a:t>27</a:t>
            </a:fld>
            <a:endParaRPr lang="en-GB" smtClean="0"/>
          </a:p>
        </p:txBody>
      </p:sp>
      <p:sp>
        <p:nvSpPr>
          <p:cNvPr id="2662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628" name="Rectangle 2"/>
          <p:cNvSpPr>
            <a:spLocks noGrp="1" noChangeArrowheads="1"/>
          </p:cNvSpPr>
          <p:nvPr>
            <p:ph type="body" idx="1"/>
          </p:nvPr>
        </p:nvSpPr>
        <p:spPr bwMode="auto">
          <a:xfrm>
            <a:off x="685800" y="4343400"/>
            <a:ext cx="5486400" cy="4116388"/>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Font typeface="Calibri" pitchFamily="34" charset="0"/>
              <a:buNone/>
              <a:defRPr/>
            </a:pPr>
            <a:fld id="{436B9A1F-60D2-44AA-A1A9-F2FAEE75A9F7}" type="slidenum">
              <a:rPr lang="en-GB" smtClean="0"/>
              <a:pPr fontAlgn="base">
                <a:spcBef>
                  <a:spcPct val="0"/>
                </a:spcBef>
                <a:spcAft>
                  <a:spcPct val="0"/>
                </a:spcAft>
                <a:buFont typeface="Calibri" pitchFamily="34" charset="0"/>
                <a:buNone/>
                <a:defRPr/>
              </a:pPr>
              <a:t>28</a:t>
            </a:fld>
            <a:endParaRPr lang="en-GB" smtClean="0"/>
          </a:p>
        </p:txBody>
      </p:sp>
      <p:sp>
        <p:nvSpPr>
          <p:cNvPr id="27651"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52" name="Rectangle 2"/>
          <p:cNvSpPr>
            <a:spLocks noGrp="1" noChangeArrowheads="1"/>
          </p:cNvSpPr>
          <p:nvPr>
            <p:ph type="body" idx="1"/>
          </p:nvPr>
        </p:nvSpPr>
        <p:spPr bwMode="auto">
          <a:xfrm>
            <a:off x="685800" y="4343400"/>
            <a:ext cx="5486400" cy="4116388"/>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Font typeface="Calibri" pitchFamily="34" charset="0"/>
              <a:buNone/>
              <a:defRPr/>
            </a:pPr>
            <a:fld id="{6AE3CD62-0B8F-4405-98B4-A38369A39D7D}" type="slidenum">
              <a:rPr lang="en-GB" smtClean="0"/>
              <a:pPr fontAlgn="base">
                <a:spcBef>
                  <a:spcPct val="0"/>
                </a:spcBef>
                <a:spcAft>
                  <a:spcPct val="0"/>
                </a:spcAft>
                <a:buFont typeface="Calibri" pitchFamily="34" charset="0"/>
                <a:buNone/>
                <a:defRPr/>
              </a:pPr>
              <a:t>29</a:t>
            </a:fld>
            <a:endParaRPr lang="en-GB" smtClean="0"/>
          </a:p>
        </p:txBody>
      </p:sp>
      <p:sp>
        <p:nvSpPr>
          <p:cNvPr id="2867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676" name="Rectangle 2"/>
          <p:cNvSpPr>
            <a:spLocks noGrp="1" noChangeArrowheads="1"/>
          </p:cNvSpPr>
          <p:nvPr>
            <p:ph type="body" idx="1"/>
          </p:nvPr>
        </p:nvSpPr>
        <p:spPr bwMode="auto">
          <a:xfrm>
            <a:off x="685800" y="4343400"/>
            <a:ext cx="5486400" cy="4116388"/>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Font typeface="Calibri" pitchFamily="34" charset="0"/>
              <a:buNone/>
              <a:defRPr/>
            </a:pPr>
            <a:fld id="{EE7B90D7-E315-4F62-A6D6-1CEB81F277FE}" type="slidenum">
              <a:rPr lang="en-GB" smtClean="0"/>
              <a:pPr fontAlgn="base">
                <a:spcBef>
                  <a:spcPct val="0"/>
                </a:spcBef>
                <a:spcAft>
                  <a:spcPct val="0"/>
                </a:spcAft>
                <a:buFont typeface="Calibri" pitchFamily="34" charset="0"/>
                <a:buNone/>
                <a:defRPr/>
              </a:pPr>
              <a:t>30</a:t>
            </a:fld>
            <a:endParaRPr lang="en-GB" smtClean="0"/>
          </a:p>
        </p:txBody>
      </p:sp>
      <p:sp>
        <p:nvSpPr>
          <p:cNvPr id="2969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700" name="Rectangle 2"/>
          <p:cNvSpPr>
            <a:spLocks noGrp="1" noChangeArrowheads="1"/>
          </p:cNvSpPr>
          <p:nvPr>
            <p:ph type="body" idx="1"/>
          </p:nvPr>
        </p:nvSpPr>
        <p:spPr bwMode="auto">
          <a:xfrm>
            <a:off x="685800" y="4343400"/>
            <a:ext cx="5486400" cy="4116388"/>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Font typeface="Calibri" pitchFamily="34" charset="0"/>
              <a:buNone/>
              <a:defRPr/>
            </a:pPr>
            <a:fld id="{73C56378-DF67-4D6C-8DEC-A2913532AADF}" type="slidenum">
              <a:rPr lang="en-GB" smtClean="0"/>
              <a:pPr fontAlgn="base">
                <a:spcBef>
                  <a:spcPct val="0"/>
                </a:spcBef>
                <a:spcAft>
                  <a:spcPct val="0"/>
                </a:spcAft>
                <a:buFont typeface="Calibri" pitchFamily="34" charset="0"/>
                <a:buNone/>
                <a:defRPr/>
              </a:pPr>
              <a:t>31</a:t>
            </a:fld>
            <a:endParaRPr lang="en-GB" smtClean="0"/>
          </a:p>
        </p:txBody>
      </p:sp>
      <p:sp>
        <p:nvSpPr>
          <p:cNvPr id="3072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0724" name="Rectangle 2"/>
          <p:cNvSpPr>
            <a:spLocks noGrp="1" noChangeArrowheads="1"/>
          </p:cNvSpPr>
          <p:nvPr>
            <p:ph type="body" idx="1"/>
          </p:nvPr>
        </p:nvSpPr>
        <p:spPr bwMode="auto">
          <a:xfrm>
            <a:off x="685800" y="4343400"/>
            <a:ext cx="5486400" cy="4116388"/>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defTabSz="457200"/>
            <a:endParaRPr lang="en-US" altLang="en-US" smtClean="0">
              <a:latin typeface="Arial" charset="0"/>
              <a:cs typeface="Arial" charset="0"/>
            </a:endParaRPr>
          </a:p>
        </p:txBody>
      </p:sp>
      <p:sp>
        <p:nvSpPr>
          <p:cNvPr id="3993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409F1FCF-B9D2-4D5A-BDE6-AEF88E3FF2C5}" type="slidenum">
              <a:rPr lang="it-IT" altLang="en-US" sz="1200">
                <a:solidFill>
                  <a:prstClr val="black"/>
                </a:solidFill>
                <a:latin typeface="Arial" charset="0"/>
                <a:ea typeface="ＭＳ Ｐゴシック"/>
                <a:cs typeface="ＭＳ Ｐゴシック"/>
              </a:rPr>
              <a:pPr algn="r" fontAlgn="base">
                <a:spcBef>
                  <a:spcPct val="0"/>
                </a:spcBef>
                <a:spcAft>
                  <a:spcPct val="0"/>
                </a:spcAft>
              </a:pPr>
              <a:t>80</a:t>
            </a:fld>
            <a:endParaRPr lang="it-IT" altLang="en-US" sz="1200">
              <a:solidFill>
                <a:prstClr val="black"/>
              </a:solidFill>
              <a:latin typeface="Arial"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FE35ED-5AC9-47B8-8E65-2D7B65BB7C89}" type="slidenum">
              <a:rPr lang="it-IT" altLang="en-US">
                <a:solidFill>
                  <a:prstClr val="black"/>
                </a:solidFill>
              </a:rPr>
              <a:pPr>
                <a:defRPr/>
              </a:pPr>
              <a:t>82</a:t>
            </a:fld>
            <a:endParaRPr lang="it-IT" altLang="en-US">
              <a:solidFill>
                <a:prstClr val="black"/>
              </a:solidFill>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solidFill>
                <a:srgbClr val="333399"/>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7" name="Segnaposto numero diapositiva 6"/>
          <p:cNvSpPr>
            <a:spLocks noGrp="1"/>
          </p:cNvSpPr>
          <p:nvPr>
            <p:ph type="sldNum" sz="quarter" idx="12"/>
          </p:nvPr>
        </p:nvSpPr>
        <p:spPr/>
        <p:txBody>
          <a:bodyPr/>
          <a:lstStyle>
            <a:lvl1pPr>
              <a:defRPr/>
            </a:lvl1pPr>
          </a:lstStyle>
          <a:p>
            <a:pPr>
              <a:defRPr/>
            </a:pPr>
            <a:fld id="{60A39E73-B5CD-41A8-8A6E-FCA0C4EB88B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9432785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endParaRPr lang="it-IT">
              <a:solidFill>
                <a:srgbClr val="333399"/>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4E5FBC5-8243-4F52-B983-4EB5DA954F0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247629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8"/>
            <a:ext cx="22860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0" y="274638"/>
            <a:ext cx="67056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endParaRPr lang="it-IT">
              <a:solidFill>
                <a:srgbClr val="333399"/>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2ADCFF8-B2FA-4A84-81C1-D6A13471A3B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931443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Titolo 2049"/>
          <p:cNvSpPr>
            <a:spLocks noGrp="1"/>
          </p:cNvSpPr>
          <p:nvPr>
            <p:ph type="title"/>
          </p:nvPr>
        </p:nvSpPr>
        <p:spPr>
          <a:xfrm>
            <a:off x="457200" y="274638"/>
            <a:ext cx="8229600" cy="1143000"/>
          </a:xfrm>
          <a:prstGeom prst="rect">
            <a:avLst/>
          </a:prstGeom>
          <a:noFill/>
          <a:ln>
            <a:noFill/>
          </a:ln>
        </p:spPr>
        <p:txBody>
          <a:bodyPr anchor="ctr"/>
          <a:lstStyle/>
          <a:p>
            <a:pPr lvl="0"/>
            <a:r>
              <a:rPr lang="en-US" altLang="en-US" dirty="0"/>
              <a:t>Fare clic per modificare lo stile del titolo</a:t>
            </a:r>
          </a:p>
        </p:txBody>
      </p:sp>
      <p:sp>
        <p:nvSpPr>
          <p:cNvPr id="2051" name="Segnaposto testo 2050"/>
          <p:cNvSpPr>
            <a:spLocks noGrp="1"/>
          </p:cNvSpPr>
          <p:nvPr>
            <p:ph type="body" idx="1"/>
          </p:nvPr>
        </p:nvSpPr>
        <p:spPr>
          <a:xfrm>
            <a:off x="457200" y="1600200"/>
            <a:ext cx="8229600" cy="4525963"/>
          </a:xfrm>
          <a:prstGeom prst="rect">
            <a:avLst/>
          </a:prstGeom>
          <a:noFill/>
          <a:ln>
            <a:noFill/>
          </a:ln>
        </p:spPr>
        <p:txBody>
          <a:bodyPr/>
          <a:lstStyle/>
          <a:p>
            <a:pPr lvl="0"/>
            <a:r>
              <a:rPr lang="en-US" altLang="en-US" dirty="0"/>
              <a:t>Fare clic per modificare stili del testo dello schema</a:t>
            </a:r>
          </a:p>
          <a:p>
            <a:pPr lvl="1"/>
            <a:r>
              <a:rPr lang="en-US" altLang="en-US" dirty="0"/>
              <a:t>Secondo livello</a:t>
            </a:r>
          </a:p>
          <a:p>
            <a:pPr lvl="2"/>
            <a:r>
              <a:rPr lang="en-US" altLang="en-US" dirty="0"/>
              <a:t>Terzo livello</a:t>
            </a:r>
          </a:p>
          <a:p>
            <a:pPr lvl="3"/>
            <a:r>
              <a:rPr lang="en-US" altLang="en-US" dirty="0"/>
              <a:t>Quarto livello</a:t>
            </a:r>
          </a:p>
          <a:p>
            <a:pPr lvl="4"/>
            <a:r>
              <a:rPr lang="en-US" altLang="en-US" dirty="0"/>
              <a:t>Quinto livello</a:t>
            </a:r>
          </a:p>
        </p:txBody>
      </p:sp>
      <p:sp>
        <p:nvSpPr>
          <p:cNvPr id="2052" name="Segnaposto data 2051"/>
          <p:cNvSpPr>
            <a:spLocks noGrp="1"/>
          </p:cNvSpPr>
          <p:nvPr>
            <p:ph type="dt" sz="half" idx="2"/>
          </p:nvPr>
        </p:nvSpPr>
        <p:spPr>
          <a:xfrm>
            <a:off x="457200" y="6356350"/>
            <a:ext cx="2133600" cy="365125"/>
          </a:xfrm>
          <a:prstGeom prst="rect">
            <a:avLst/>
          </a:prstGeom>
          <a:noFill/>
          <a:ln>
            <a:noFill/>
          </a:ln>
        </p:spPr>
        <p:txBody>
          <a:bodyPr anchor="ctr"/>
          <a:lstStyle/>
          <a:p>
            <a:endParaRPr lang="en-US" altLang="en-US" sz="1200" dirty="0">
              <a:solidFill>
                <a:srgbClr val="898989"/>
              </a:solidFill>
              <a:latin typeface="Calibri" charset="0"/>
            </a:endParaRPr>
          </a:p>
        </p:txBody>
      </p:sp>
      <p:sp>
        <p:nvSpPr>
          <p:cNvPr id="2053" name="Segnaposto piè di pagina 2052"/>
          <p:cNvSpPr>
            <a:spLocks noGrp="1"/>
          </p:cNvSpPr>
          <p:nvPr>
            <p:ph type="ftr" sz="quarter" idx="3"/>
          </p:nvPr>
        </p:nvSpPr>
        <p:spPr>
          <a:xfrm>
            <a:off x="3124200" y="6356350"/>
            <a:ext cx="2895600" cy="365125"/>
          </a:xfrm>
          <a:prstGeom prst="rect">
            <a:avLst/>
          </a:prstGeom>
          <a:noFill/>
          <a:ln>
            <a:noFill/>
          </a:ln>
        </p:spPr>
        <p:txBody>
          <a:bodyPr anchor="ctr"/>
          <a:lstStyle/>
          <a:p>
            <a:pPr algn="ctr"/>
            <a:endParaRPr lang="en-US" altLang="en-US" sz="1200" dirty="0">
              <a:solidFill>
                <a:srgbClr val="898989"/>
              </a:solidFill>
              <a:latin typeface="Calibri" charset="0"/>
            </a:endParaRPr>
          </a:p>
        </p:txBody>
      </p:sp>
      <p:sp>
        <p:nvSpPr>
          <p:cNvPr id="2054" name="Segnaposto numero diapositiva 2053"/>
          <p:cNvSpPr>
            <a:spLocks noGrp="1"/>
          </p:cNvSpPr>
          <p:nvPr>
            <p:ph type="sldNum" sz="quarter" idx="4"/>
          </p:nvPr>
        </p:nvSpPr>
        <p:spPr>
          <a:xfrm>
            <a:off x="6553200" y="6356350"/>
            <a:ext cx="2133600" cy="365125"/>
          </a:xfrm>
          <a:prstGeom prst="rect">
            <a:avLst/>
          </a:prstGeom>
          <a:noFill/>
          <a:ln>
            <a:noFill/>
          </a:ln>
        </p:spPr>
        <p:txBody>
          <a:bodyPr anchor="ctr"/>
          <a:lstStyle/>
          <a:p>
            <a:pPr algn="r"/>
            <a:fld id="{12FF1C42-D199-3054-1001-587298610EC3}" type="slidenum">
              <a:rPr lang="en-US" altLang="en-US" sz="1200" dirty="0">
                <a:solidFill>
                  <a:srgbClr val="898989"/>
                </a:solidFill>
                <a:latin typeface="Calibri" charset="0"/>
              </a:rPr>
              <a:pPr algn="r"/>
              <a:t>‹N›</a:t>
            </a:fld>
            <a:endParaRPr lang="en-US" altLang="en-US" sz="1200" dirty="0">
              <a:solidFill>
                <a:srgbClr val="898989"/>
              </a:solidFill>
              <a:latin typeface="Calibri"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917D0F-1FFE-41E0-80EA-B3EBE2C21DF1}"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F42BF7-2E16-49BA-89BE-7B86D713F595}"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489" y="440690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CA1E3E-9277-45AF-84DC-CCC50786F20D}"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39735"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4F857A-3229-41AE-BC92-A849A06F2116}"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8D6814-1B02-44E4-8566-2B11D89AE589}"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4C0A5-1CD4-4753-A657-786ADBC92E23}"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C7A6BC-2E68-4D1B-9646-121D96D55F0C}"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48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D947F7-D315-43A4-B892-6DFAAD6A8E1D}"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111"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9C7169-E3BA-4F65-AEAB-BEABDC47712C}"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4A372-BA6F-454B-AAFC-079E7F3B84C1}"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1"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93834"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8F8F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8F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DFDBE5-4DE0-4BD6-BBCA-89AEB8F12955}" type="slidenum">
              <a:rPr lang="en-US">
                <a:solidFill>
                  <a:srgbClr val="F8F8F8"/>
                </a:solidFill>
              </a:rPr>
              <a:pPr>
                <a:defRPr/>
              </a:pPr>
              <a:t>‹N›</a:t>
            </a:fld>
            <a:endParaRPr lang="en-US">
              <a:solidFill>
                <a:srgbClr val="F8F8F8"/>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0BD14BE-DF7C-4B33-AD8C-AC22ACBDA016}"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BE08E9F-215C-4209-961B-1AB82B7F312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91F4A11-330D-496A-B10F-AD06A2ABF46A}"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66BC919-37F5-4097-91FC-3B4DEBC3C18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8D3617D-2A62-4F29-8925-C86D20CCA82D}"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9A2909C-08AC-4A16-B813-35414F354EB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45ACD24-153E-47C8-A23A-463C77BA19F3}"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2E24EF2-301B-4CB2-87D8-EDFE81AD39C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FE7AEC9-0A09-4743-A34D-AAD19C83D193}" type="datetimeFigureOut">
              <a:rPr lang="it-IT">
                <a:solidFill>
                  <a:prstClr val="black">
                    <a:tint val="75000"/>
                  </a:prstClr>
                </a:solidFill>
              </a:rPr>
              <a:pPr>
                <a:defRPr/>
              </a:pPr>
              <a:t>13/03/2014</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962ADA79-E390-4E68-8F3B-9BE4B3BC04A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85205B5-80C6-495E-B08A-E401AE286AD1}" type="datetimeFigureOut">
              <a:rPr lang="it-IT">
                <a:solidFill>
                  <a:prstClr val="black">
                    <a:tint val="75000"/>
                  </a:prstClr>
                </a:solidFill>
              </a:rPr>
              <a:pPr>
                <a:defRPr/>
              </a:pPr>
              <a:t>13/03/2014</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9103EDC8-58AC-406A-9F13-FA06793F7BC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2900AC0-1CAB-48D6-ADB9-F5BCED65D4E0}" type="datetimeFigureOut">
              <a:rPr lang="it-IT">
                <a:solidFill>
                  <a:prstClr val="black">
                    <a:tint val="75000"/>
                  </a:prstClr>
                </a:solidFill>
              </a:rPr>
              <a:pPr>
                <a:defRPr/>
              </a:pPr>
              <a:t>13/03/2014</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2CD4438-0DF7-4103-91B0-E8617647C99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0D1A933-D147-4226-98DF-1A0A8BF1499A}"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DC3FB06-B9BC-45A7-8F0D-6AB2309CFA7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99DE3F4-DA45-426E-BC55-E1EA6EE313C9}"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2B24395-A5E9-41F7-9DD9-1D7BBC4891F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BB6EE33-73E1-46BC-A436-29FD045247AE}"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9C428D-3B7F-4CC1-9B08-C3CFBB22A93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504683C-E387-4C19-A798-6A0873E59B98}"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2BAC299-7AAA-4119-9D1F-61C6D0646156}"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78BEDF4-EBB4-4984-AD45-0CE66FB3E248}"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993CFE8-240D-4E7D-9046-9CAF14A7B7A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B62F62-C530-4B1B-9CA5-6CDD76E18E64}"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3B05061-524D-4DE3-85C7-1E208687D3C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3D02314-54E9-4A3B-8D54-1D5B326599F2}"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8AB9E29-5E08-4593-9444-9F73318A00B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FBFED38-7660-4408-9351-E7C148FDCD85}"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C36D7DD-80FC-4CF8-8A4C-DC77B6D3465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BBE650B-5C87-4CD7-87B3-25850653FE78}" type="datetimeFigureOut">
              <a:rPr lang="it-IT">
                <a:solidFill>
                  <a:prstClr val="black">
                    <a:tint val="75000"/>
                  </a:prstClr>
                </a:solidFill>
              </a:rPr>
              <a:pPr>
                <a:defRPr/>
              </a:pPr>
              <a:t>13/03/2014</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3D0465E-078B-485A-8CE6-8BE0D154F23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DB283BE-DC43-44C9-85A1-47E98E408370}" type="datetimeFigureOut">
              <a:rPr lang="it-IT">
                <a:solidFill>
                  <a:prstClr val="black">
                    <a:tint val="75000"/>
                  </a:prstClr>
                </a:solidFill>
              </a:rPr>
              <a:pPr>
                <a:defRPr/>
              </a:pPr>
              <a:t>13/03/2014</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F4AEA63-7304-47AE-8728-E8F64292A9E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1AE223F-D85B-4106-83CB-52419C36E9C9}" type="datetimeFigureOut">
              <a:rPr lang="it-IT">
                <a:solidFill>
                  <a:prstClr val="black">
                    <a:tint val="75000"/>
                  </a:prstClr>
                </a:solidFill>
              </a:rPr>
              <a:pPr>
                <a:defRPr/>
              </a:pPr>
              <a:t>13/03/2014</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281A534F-4A64-4939-8C9F-40AFDAD42E4D}"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3CC4CF5-4C75-4B37-9CC8-48F859308900}"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E03CB81-1666-46FE-AF02-1D728635F9C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AC2E928-6E4E-4BAD-A062-75D3C46112D1}"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9855D20-63FF-453B-8FEF-FA9A326AA58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BC8BBE8-0D92-4F40-ADC0-C2B7A69FB612}"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40D0ABE-3C6A-4CA2-9E5E-F8DC4BEC5C0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EB97289-1553-4C73-A2C6-B5475AFB2863}"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C046D1E-EE32-458D-85FC-1ACB4AFA398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numero diapositiva 3"/>
          <p:cNvSpPr>
            <a:spLocks noGrp="1"/>
          </p:cNvSpPr>
          <p:nvPr>
            <p:ph type="sldNum" sz="quarter" idx="10"/>
          </p:nvPr>
        </p:nvSpPr>
        <p:spPr/>
        <p:txBody>
          <a:bodyPr/>
          <a:lstStyle>
            <a:lvl1pPr eaLnBrk="1" hangingPunct="1">
              <a:defRPr/>
            </a:lvl1pPr>
          </a:lstStyle>
          <a:p>
            <a:pPr>
              <a:defRPr/>
            </a:pPr>
            <a:fld id="{8673E56C-B884-41CB-93C0-B3C82940B796}" type="slidenum">
              <a:rPr lang="it-IT" altLang="en-US"/>
              <a:pPr>
                <a:defRPr/>
              </a:pPr>
              <a:t>‹N›</a:t>
            </a:fld>
            <a:endParaRPr lang="it-IT"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numero diapositiva 3"/>
          <p:cNvSpPr>
            <a:spLocks noGrp="1"/>
          </p:cNvSpPr>
          <p:nvPr>
            <p:ph type="sldNum" sz="quarter" idx="10"/>
          </p:nvPr>
        </p:nvSpPr>
        <p:spPr/>
        <p:txBody>
          <a:bodyPr/>
          <a:lstStyle>
            <a:lvl1pPr eaLnBrk="1" hangingPunct="1">
              <a:defRPr/>
            </a:lvl1pPr>
          </a:lstStyle>
          <a:p>
            <a:pPr>
              <a:defRPr/>
            </a:pPr>
            <a:fld id="{8C9D889F-5DAE-4F49-B615-60F557026D79}" type="slidenum">
              <a:rPr lang="it-IT" altLang="en-US"/>
              <a:pPr>
                <a:defRPr/>
              </a:pPr>
              <a:t>‹N›</a:t>
            </a:fld>
            <a:endParaRPr lang="it-IT"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numero diapositiva 3"/>
          <p:cNvSpPr>
            <a:spLocks noGrp="1"/>
          </p:cNvSpPr>
          <p:nvPr>
            <p:ph type="sldNum" sz="quarter" idx="10"/>
          </p:nvPr>
        </p:nvSpPr>
        <p:spPr/>
        <p:txBody>
          <a:bodyPr/>
          <a:lstStyle>
            <a:lvl1pPr eaLnBrk="1" hangingPunct="1">
              <a:defRPr/>
            </a:lvl1pPr>
          </a:lstStyle>
          <a:p>
            <a:pPr>
              <a:defRPr/>
            </a:pPr>
            <a:fld id="{2FFB8772-DD8B-4E64-B369-84C5EE2BA7E1}" type="slidenum">
              <a:rPr lang="it-IT" altLang="en-US"/>
              <a:pPr>
                <a:defRPr/>
              </a:pPr>
              <a:t>‹N›</a:t>
            </a:fld>
            <a:endParaRPr lang="it-IT"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541338" y="2209800"/>
            <a:ext cx="3954462" cy="274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2209800"/>
            <a:ext cx="3954463" cy="274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numero diapositiva 4"/>
          <p:cNvSpPr>
            <a:spLocks noGrp="1"/>
          </p:cNvSpPr>
          <p:nvPr>
            <p:ph type="sldNum" sz="quarter" idx="10"/>
          </p:nvPr>
        </p:nvSpPr>
        <p:spPr/>
        <p:txBody>
          <a:bodyPr/>
          <a:lstStyle>
            <a:lvl1pPr eaLnBrk="1" hangingPunct="1">
              <a:defRPr/>
            </a:lvl1pPr>
          </a:lstStyle>
          <a:p>
            <a:pPr>
              <a:defRPr/>
            </a:pPr>
            <a:fld id="{BA4270F7-37FD-4E81-A97E-FBB158465287}" type="slidenum">
              <a:rPr lang="it-IT" altLang="en-US"/>
              <a:pPr>
                <a:defRPr/>
              </a:pPr>
              <a:t>‹N›</a:t>
            </a:fld>
            <a:endParaRPr lang="it-IT"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numero diapositiva 6"/>
          <p:cNvSpPr>
            <a:spLocks noGrp="1"/>
          </p:cNvSpPr>
          <p:nvPr>
            <p:ph type="sldNum" sz="quarter" idx="10"/>
          </p:nvPr>
        </p:nvSpPr>
        <p:spPr/>
        <p:txBody>
          <a:bodyPr/>
          <a:lstStyle>
            <a:lvl1pPr eaLnBrk="1" hangingPunct="1">
              <a:defRPr/>
            </a:lvl1pPr>
          </a:lstStyle>
          <a:p>
            <a:pPr>
              <a:defRPr/>
            </a:pPr>
            <a:fld id="{DE5FE262-7EE2-4B5A-9A1C-1327CC819B36}" type="slidenum">
              <a:rPr lang="it-IT" altLang="en-US"/>
              <a:pPr>
                <a:defRPr/>
              </a:pPr>
              <a:t>‹N›</a:t>
            </a:fld>
            <a:endParaRPr lang="it-IT"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numero diapositiva 2"/>
          <p:cNvSpPr>
            <a:spLocks noGrp="1"/>
          </p:cNvSpPr>
          <p:nvPr>
            <p:ph type="sldNum" sz="quarter" idx="10"/>
          </p:nvPr>
        </p:nvSpPr>
        <p:spPr/>
        <p:txBody>
          <a:bodyPr/>
          <a:lstStyle>
            <a:lvl1pPr eaLnBrk="1" hangingPunct="1">
              <a:defRPr/>
            </a:lvl1pPr>
          </a:lstStyle>
          <a:p>
            <a:pPr>
              <a:defRPr/>
            </a:pPr>
            <a:fld id="{C899E50B-106A-42C7-A43A-AA0BC6B0CB2B}" type="slidenum">
              <a:rPr lang="it-IT" altLang="en-US"/>
              <a:pPr>
                <a:defRPr/>
              </a:pPr>
              <a:t>‹N›</a:t>
            </a:fld>
            <a:endParaRPr lang="it-IT"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eaLnBrk="1" hangingPunct="1">
              <a:defRPr/>
            </a:lvl1pPr>
          </a:lstStyle>
          <a:p>
            <a:pPr>
              <a:defRPr/>
            </a:pPr>
            <a:fld id="{44E61AC2-4B33-41D9-90CB-3EAE11BCDA18}" type="slidenum">
              <a:rPr lang="it-IT" altLang="en-US"/>
              <a:pPr>
                <a:defRPr/>
              </a:pPr>
              <a:t>‹N›</a:t>
            </a:fld>
            <a:endParaRPr lang="it-IT"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eaLnBrk="1" hangingPunct="1">
              <a:defRPr/>
            </a:lvl1pPr>
          </a:lstStyle>
          <a:p>
            <a:pPr>
              <a:defRPr/>
            </a:pPr>
            <a:fld id="{C6CB4DA4-BF44-4609-AA6E-F311E6A182F8}" type="slidenum">
              <a:rPr lang="it-IT" altLang="en-US"/>
              <a:pPr>
                <a:defRPr/>
              </a:pPr>
              <a:t>‹N›</a:t>
            </a:fld>
            <a:endParaRPr lang="it-IT"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eaLnBrk="1" hangingPunct="1">
              <a:defRPr/>
            </a:lvl1pPr>
          </a:lstStyle>
          <a:p>
            <a:pPr>
              <a:defRPr/>
            </a:pPr>
            <a:fld id="{81D88917-0A4F-44A8-962D-9FFCD2CD3BC1}" type="slidenum">
              <a:rPr lang="it-IT" altLang="en-US"/>
              <a:pPr>
                <a:defRPr/>
              </a:pPr>
              <a:t>‹N›</a:t>
            </a:fld>
            <a:endParaRPr lang="it-IT"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numero diapositiva 3"/>
          <p:cNvSpPr>
            <a:spLocks noGrp="1"/>
          </p:cNvSpPr>
          <p:nvPr>
            <p:ph type="sldNum" sz="quarter" idx="10"/>
          </p:nvPr>
        </p:nvSpPr>
        <p:spPr/>
        <p:txBody>
          <a:bodyPr/>
          <a:lstStyle>
            <a:lvl1pPr eaLnBrk="1" hangingPunct="1">
              <a:defRPr/>
            </a:lvl1pPr>
          </a:lstStyle>
          <a:p>
            <a:pPr>
              <a:defRPr/>
            </a:pPr>
            <a:fld id="{7E84784C-7446-4FAD-B5C0-201DE0BF8BF2}" type="slidenum">
              <a:rPr lang="it-IT" altLang="en-US"/>
              <a:pPr>
                <a:defRPr/>
              </a:pPr>
              <a:t>‹N›</a:t>
            </a:fld>
            <a:endParaRPr lang="it-IT"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88125" y="304800"/>
            <a:ext cx="2014538" cy="46529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541338" y="304800"/>
            <a:ext cx="5894387" cy="46529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numero diapositiva 3"/>
          <p:cNvSpPr>
            <a:spLocks noGrp="1"/>
          </p:cNvSpPr>
          <p:nvPr>
            <p:ph type="sldNum" sz="quarter" idx="10"/>
          </p:nvPr>
        </p:nvSpPr>
        <p:spPr/>
        <p:txBody>
          <a:bodyPr/>
          <a:lstStyle>
            <a:lvl1pPr eaLnBrk="1" hangingPunct="1">
              <a:defRPr/>
            </a:lvl1pPr>
          </a:lstStyle>
          <a:p>
            <a:pPr>
              <a:defRPr/>
            </a:pPr>
            <a:fld id="{929F951B-35EA-4D31-9B21-7BC3805CF0D5}" type="slidenum">
              <a:rPr lang="it-IT" altLang="en-US"/>
              <a:pPr>
                <a:defRPr/>
              </a:pPr>
              <a:t>‹N›</a:t>
            </a:fld>
            <a:endParaRPr lang="it-IT"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541338" y="304800"/>
            <a:ext cx="8051800" cy="1311275"/>
          </a:xfrm>
        </p:spPr>
        <p:txBody>
          <a:bodyPr/>
          <a:lstStyle/>
          <a:p>
            <a:r>
              <a:rPr lang="it-IT" smtClean="0"/>
              <a:t>Fare clic per modificare lo stile del titolo</a:t>
            </a:r>
            <a:endParaRPr lang="en-US"/>
          </a:p>
        </p:txBody>
      </p:sp>
      <p:sp>
        <p:nvSpPr>
          <p:cNvPr id="3" name="Segnaposto tabella 2"/>
          <p:cNvSpPr>
            <a:spLocks noGrp="1"/>
          </p:cNvSpPr>
          <p:nvPr>
            <p:ph type="tbl" idx="1"/>
          </p:nvPr>
        </p:nvSpPr>
        <p:spPr>
          <a:xfrm>
            <a:off x="541338" y="2209800"/>
            <a:ext cx="8061325" cy="2747963"/>
          </a:xfrm>
        </p:spPr>
        <p:txBody>
          <a:bodyPr/>
          <a:lstStyle/>
          <a:p>
            <a:pPr lvl="0"/>
            <a:endParaRPr lang="en-US" noProof="0"/>
          </a:p>
        </p:txBody>
      </p:sp>
      <p:sp>
        <p:nvSpPr>
          <p:cNvPr id="4" name="Segnaposto numero diapositiva 3"/>
          <p:cNvSpPr>
            <a:spLocks noGrp="1"/>
          </p:cNvSpPr>
          <p:nvPr>
            <p:ph type="sldNum" sz="quarter" idx="10"/>
          </p:nvPr>
        </p:nvSpPr>
        <p:spPr/>
        <p:txBody>
          <a:bodyPr/>
          <a:lstStyle>
            <a:lvl1pPr eaLnBrk="1" hangingPunct="1">
              <a:defRPr/>
            </a:lvl1pPr>
          </a:lstStyle>
          <a:p>
            <a:pPr>
              <a:defRPr/>
            </a:pPr>
            <a:fld id="{EDE65521-99CD-4420-8737-F4B28E21EB06}" type="slidenum">
              <a:rPr lang="it-IT" altLang="en-US"/>
              <a:pPr>
                <a:defRPr/>
              </a:pPr>
              <a:t>‹N›</a:t>
            </a:fld>
            <a:endParaRPr lang="it-IT"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541338" y="304800"/>
            <a:ext cx="8051800" cy="1311275"/>
          </a:xfrm>
        </p:spPr>
        <p:txBody>
          <a:bodyPr/>
          <a:lstStyle/>
          <a:p>
            <a:r>
              <a:rPr lang="it-IT" smtClean="0"/>
              <a:t>Fare clic per modificare lo stile del titolo</a:t>
            </a:r>
            <a:endParaRPr lang="en-US"/>
          </a:p>
        </p:txBody>
      </p:sp>
      <p:sp>
        <p:nvSpPr>
          <p:cNvPr id="3" name="Segnaposto grafico 2"/>
          <p:cNvSpPr>
            <a:spLocks noGrp="1"/>
          </p:cNvSpPr>
          <p:nvPr>
            <p:ph type="chart" idx="1"/>
          </p:nvPr>
        </p:nvSpPr>
        <p:spPr>
          <a:xfrm>
            <a:off x="541338" y="2209800"/>
            <a:ext cx="8061325" cy="2747963"/>
          </a:xfrm>
        </p:spPr>
        <p:txBody>
          <a:bodyPr/>
          <a:lstStyle/>
          <a:p>
            <a:pPr lvl="0"/>
            <a:endParaRPr lang="en-US" noProof="0"/>
          </a:p>
        </p:txBody>
      </p:sp>
      <p:sp>
        <p:nvSpPr>
          <p:cNvPr id="4" name="Segnaposto numero diapositiva 3"/>
          <p:cNvSpPr>
            <a:spLocks noGrp="1"/>
          </p:cNvSpPr>
          <p:nvPr>
            <p:ph type="sldNum" sz="quarter" idx="10"/>
          </p:nvPr>
        </p:nvSpPr>
        <p:spPr/>
        <p:txBody>
          <a:bodyPr/>
          <a:lstStyle>
            <a:lvl1pPr eaLnBrk="1" hangingPunct="1">
              <a:defRPr/>
            </a:lvl1pPr>
          </a:lstStyle>
          <a:p>
            <a:pPr>
              <a:defRPr/>
            </a:pPr>
            <a:fld id="{9A49ECA5-0F2A-4AA0-8DDB-5DD6372DB387}" type="slidenum">
              <a:rPr lang="it-IT" altLang="en-US"/>
              <a:pPr>
                <a:defRPr/>
              </a:pPr>
              <a:t>‹N›</a:t>
            </a:fld>
            <a:endParaRPr lang="it-IT"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D4AE7086-44A8-487D-A7DC-639F82B57AA4}" type="datetimeFigureOut">
              <a:rPr lang="it-IT" altLang="it-IT"/>
              <a:pPr/>
              <a:t>13/03/2014</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98F7BBAE-2C73-4D71-A8ED-70351291E03E}" type="slidenum">
              <a:rPr lang="it-IT" altLang="it-IT"/>
              <a:pPr/>
              <a:t>‹N›</a:t>
            </a:fld>
            <a:endParaRPr lang="it-IT" altLang="it-IT"/>
          </a:p>
        </p:txBody>
      </p:sp>
    </p:spTree>
    <p:extLst>
      <p:ext uri="{BB962C8B-B14F-4D97-AF65-F5344CB8AC3E}">
        <p14:creationId xmlns:p14="http://schemas.microsoft.com/office/powerpoint/2010/main" val="41541031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27F41150-5C73-4457-A24B-4D18731D8CBE}" type="datetimeFigureOut">
              <a:rPr lang="it-IT" altLang="it-IT"/>
              <a:pPr/>
              <a:t>13/03/2014</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E4ED5BB7-16A6-4F66-BA66-3FD2372555D3}" type="slidenum">
              <a:rPr lang="it-IT" altLang="it-IT"/>
              <a:pPr/>
              <a:t>‹N›</a:t>
            </a:fld>
            <a:endParaRPr lang="it-IT" altLang="it-IT"/>
          </a:p>
        </p:txBody>
      </p:sp>
    </p:spTree>
    <p:extLst>
      <p:ext uri="{BB962C8B-B14F-4D97-AF65-F5344CB8AC3E}">
        <p14:creationId xmlns:p14="http://schemas.microsoft.com/office/powerpoint/2010/main" val="3746784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fld id="{4D00DD23-CA05-47D2-B96E-1B4FA9C5450C}" type="datetimeFigureOut">
              <a:rPr lang="it-IT" altLang="it-IT"/>
              <a:pPr/>
              <a:t>13/03/2014</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53F52DF6-C18C-433C-89B6-9C039F7A68D6}" type="slidenum">
              <a:rPr lang="it-IT" altLang="it-IT"/>
              <a:pPr/>
              <a:t>‹N›</a:t>
            </a:fld>
            <a:endParaRPr lang="it-IT" altLang="it-IT"/>
          </a:p>
        </p:txBody>
      </p:sp>
    </p:spTree>
    <p:extLst>
      <p:ext uri="{BB962C8B-B14F-4D97-AF65-F5344CB8AC3E}">
        <p14:creationId xmlns:p14="http://schemas.microsoft.com/office/powerpoint/2010/main" val="4050531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fld id="{882CE750-2B83-49B8-BFA3-8FF05D1E32F9}" type="datetimeFigureOut">
              <a:rPr lang="it-IT" altLang="it-IT"/>
              <a:pPr/>
              <a:t>13/03/2014</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85223BF4-B897-46F8-8B13-65DB6BC7B5EE}" type="slidenum">
              <a:rPr lang="it-IT" altLang="it-IT"/>
              <a:pPr/>
              <a:t>‹N›</a:t>
            </a:fld>
            <a:endParaRPr lang="it-IT" altLang="it-IT"/>
          </a:p>
        </p:txBody>
      </p:sp>
    </p:spTree>
    <p:extLst>
      <p:ext uri="{BB962C8B-B14F-4D97-AF65-F5344CB8AC3E}">
        <p14:creationId xmlns:p14="http://schemas.microsoft.com/office/powerpoint/2010/main" val="1427186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fld id="{B7CABDF9-3430-49CD-9AAA-F6547CECB832}" type="datetimeFigureOut">
              <a:rPr lang="it-IT" altLang="it-IT"/>
              <a:pPr/>
              <a:t>13/03/2014</a:t>
            </a:fld>
            <a:endParaRPr lang="it-IT" alt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2F82FF21-DED7-4696-A3F3-F12ED1CE4152}" type="slidenum">
              <a:rPr lang="it-IT" altLang="it-IT"/>
              <a:pPr/>
              <a:t>‹N›</a:t>
            </a:fld>
            <a:endParaRPr lang="it-IT" altLang="it-IT"/>
          </a:p>
        </p:txBody>
      </p:sp>
    </p:spTree>
    <p:extLst>
      <p:ext uri="{BB962C8B-B14F-4D97-AF65-F5344CB8AC3E}">
        <p14:creationId xmlns:p14="http://schemas.microsoft.com/office/powerpoint/2010/main" val="537176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fld id="{E30A6BCB-0AD2-4DFF-8DD4-364F34743793}" type="datetimeFigureOut">
              <a:rPr lang="it-IT" altLang="it-IT"/>
              <a:pPr/>
              <a:t>13/03/2014</a:t>
            </a:fld>
            <a:endParaRPr lang="it-IT" alt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FC5B1609-D995-4BBA-8EDD-719CFD55C03B}" type="slidenum">
              <a:rPr lang="it-IT" altLang="it-IT"/>
              <a:pPr/>
              <a:t>‹N›</a:t>
            </a:fld>
            <a:endParaRPr lang="it-IT" altLang="it-IT"/>
          </a:p>
        </p:txBody>
      </p:sp>
    </p:spTree>
    <p:extLst>
      <p:ext uri="{BB962C8B-B14F-4D97-AF65-F5344CB8AC3E}">
        <p14:creationId xmlns:p14="http://schemas.microsoft.com/office/powerpoint/2010/main" val="1258161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408D291E-D2E7-446F-92DA-B3EAE44646C7}" type="datetimeFigureOut">
              <a:rPr lang="it-IT" altLang="it-IT"/>
              <a:pPr/>
              <a:t>13/03/2014</a:t>
            </a:fld>
            <a:endParaRPr lang="it-IT" alt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B6DF7614-C9AE-44DB-BC09-9F3CBA8FB9E0}" type="slidenum">
              <a:rPr lang="it-IT" altLang="it-IT"/>
              <a:pPr/>
              <a:t>‹N›</a:t>
            </a:fld>
            <a:endParaRPr lang="it-IT" altLang="it-IT"/>
          </a:p>
        </p:txBody>
      </p:sp>
    </p:spTree>
    <p:extLst>
      <p:ext uri="{BB962C8B-B14F-4D97-AF65-F5344CB8AC3E}">
        <p14:creationId xmlns:p14="http://schemas.microsoft.com/office/powerpoint/2010/main" val="3165674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fld id="{ACCF7B4E-9C18-4E0D-867A-8FFF5F1CF9E7}" type="datetimeFigureOut">
              <a:rPr lang="it-IT" altLang="it-IT"/>
              <a:pPr/>
              <a:t>13/03/2014</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8517BFFC-67F4-4008-BD5A-87C758009E0A}" type="slidenum">
              <a:rPr lang="it-IT" altLang="it-IT"/>
              <a:pPr/>
              <a:t>‹N›</a:t>
            </a:fld>
            <a:endParaRPr lang="it-IT" altLang="it-IT"/>
          </a:p>
        </p:txBody>
      </p:sp>
    </p:spTree>
    <p:extLst>
      <p:ext uri="{BB962C8B-B14F-4D97-AF65-F5344CB8AC3E}">
        <p14:creationId xmlns:p14="http://schemas.microsoft.com/office/powerpoint/2010/main" val="29350272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fld id="{C2308F2D-9407-4741-AEA3-4F7562D1D850}" type="datetimeFigureOut">
              <a:rPr lang="it-IT" altLang="it-IT"/>
              <a:pPr/>
              <a:t>13/03/2014</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3D632ADB-8ACC-4601-9FF7-AED993CF869E}" type="slidenum">
              <a:rPr lang="it-IT" altLang="it-IT"/>
              <a:pPr/>
              <a:t>‹N›</a:t>
            </a:fld>
            <a:endParaRPr lang="it-IT" altLang="it-IT"/>
          </a:p>
        </p:txBody>
      </p:sp>
    </p:spTree>
    <p:extLst>
      <p:ext uri="{BB962C8B-B14F-4D97-AF65-F5344CB8AC3E}">
        <p14:creationId xmlns:p14="http://schemas.microsoft.com/office/powerpoint/2010/main" val="3297993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4200AC06-5D41-470E-9A86-95B38A3E2D6C}" type="datetimeFigureOut">
              <a:rPr lang="it-IT" altLang="it-IT"/>
              <a:pPr/>
              <a:t>13/03/2014</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0A1DEE23-8E69-4802-BD0E-0326240A8198}" type="slidenum">
              <a:rPr lang="it-IT" altLang="it-IT"/>
              <a:pPr/>
              <a:t>‹N›</a:t>
            </a:fld>
            <a:endParaRPr lang="it-IT" altLang="it-IT"/>
          </a:p>
        </p:txBody>
      </p:sp>
    </p:spTree>
    <p:extLst>
      <p:ext uri="{BB962C8B-B14F-4D97-AF65-F5344CB8AC3E}">
        <p14:creationId xmlns:p14="http://schemas.microsoft.com/office/powerpoint/2010/main" val="1289627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41545239-C886-4E00-A2D1-B44BAE0ED5B8}" type="datetimeFigureOut">
              <a:rPr lang="it-IT" altLang="it-IT"/>
              <a:pPr/>
              <a:t>13/03/2014</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5AEF2261-3BDC-492C-AF9E-A54BDAA19464}" type="slidenum">
              <a:rPr lang="it-IT" altLang="it-IT"/>
              <a:pPr/>
              <a:t>‹N›</a:t>
            </a:fld>
            <a:endParaRPr lang="it-IT" altLang="it-IT"/>
          </a:p>
        </p:txBody>
      </p:sp>
    </p:spTree>
    <p:extLst>
      <p:ext uri="{BB962C8B-B14F-4D97-AF65-F5344CB8AC3E}">
        <p14:creationId xmlns:p14="http://schemas.microsoft.com/office/powerpoint/2010/main" val="4177049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0AF8FE4-0D60-4AEE-BEEF-DF12D5D3E322}"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DE13B35-BBC2-4390-B2B7-F19A6C66668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75072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D6556E3-2506-4276-9E23-CF2B3E6B74A0}"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F1E80D2-EF8B-4DE0-AC11-C3F7070183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210621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ACA1613-47B4-4575-AAC0-933678679548}"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14627E6-3680-4AC5-A211-E0FEE055A78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378362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B61EB25-EA73-4543-A305-3D118FC28A0C}"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2C951C7-00A4-4013-BEB7-6E172CAF41A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76715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41D7EBB-63CE-4B8E-B7FA-7CF6AEE92ADF}" type="datetimeFigureOut">
              <a:rPr lang="it-IT">
                <a:solidFill>
                  <a:prstClr val="black">
                    <a:tint val="75000"/>
                  </a:prstClr>
                </a:solidFill>
              </a:rPr>
              <a:pPr>
                <a:defRPr/>
              </a:pPr>
              <a:t>13/03/2014</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9EAF70B-817B-4E5D-B506-1B70E6F033D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048064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E7210DD-8F49-4830-BD13-951F6B6B4ACB}" type="datetimeFigureOut">
              <a:rPr lang="it-IT">
                <a:solidFill>
                  <a:prstClr val="black">
                    <a:tint val="75000"/>
                  </a:prstClr>
                </a:solidFill>
              </a:rPr>
              <a:pPr>
                <a:defRPr/>
              </a:pPr>
              <a:t>13/03/2014</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24330420-E2FE-4BD0-A5ED-6F85DBA2C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552466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1648A3E-C7DA-4A34-99B3-1AE3B80EDC73}" type="datetimeFigureOut">
              <a:rPr lang="it-IT">
                <a:solidFill>
                  <a:prstClr val="black">
                    <a:tint val="75000"/>
                  </a:prstClr>
                </a:solidFill>
              </a:rPr>
              <a:pPr>
                <a:defRPr/>
              </a:pPr>
              <a:t>13/03/2014</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97B55A7-E115-42D0-BA19-88887F562B7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02703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05FA3DF-F34D-474F-91D8-C6D298175B6C}"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2A58BD5-7151-43CE-978F-D4F5F939FD2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574267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67C8245-2FAA-48B8-A1BD-3EFF9A1B9434}" type="datetimeFigureOut">
              <a:rPr lang="it-IT">
                <a:solidFill>
                  <a:prstClr val="black">
                    <a:tint val="75000"/>
                  </a:prstClr>
                </a:solidFill>
              </a:rPr>
              <a:pPr>
                <a:defRPr/>
              </a:pPr>
              <a:t>13/03/2014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B0CECEB-EF39-4B77-94FB-B17F5BC798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28154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13/03/2014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7067F2-4DF0-44FA-B46A-C5B7C59191BD}"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4AA1C86-BB77-4E06-835E-4D7A19ADF6D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159274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7D83663-6284-4214-8964-450F3B3B1EF6}"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18A9585-EF6C-43EE-ACB4-72B92B8169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17113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endParaRPr lang="it-IT">
              <a:solidFill>
                <a:srgbClr val="333399"/>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D9AED8A-212D-4F69-918B-C0C8EEF8D21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934416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endParaRPr lang="it-IT">
              <a:solidFill>
                <a:srgbClr val="333399"/>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BB88534-F1E3-495D-98AA-660E4C0BDD9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6180919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solidFill>
                <a:srgbClr val="333399"/>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ADA8E89-0B99-4244-AEC4-7191E6BB4FB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232345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pPr>
              <a:defRPr/>
            </a:pPr>
            <a:endParaRPr lang="it-IT">
              <a:solidFill>
                <a:srgbClr val="333399"/>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7" name="Segnaposto numero diapositiva 6"/>
          <p:cNvSpPr>
            <a:spLocks noGrp="1"/>
          </p:cNvSpPr>
          <p:nvPr>
            <p:ph type="sldNum" sz="quarter" idx="12"/>
          </p:nvPr>
        </p:nvSpPr>
        <p:spPr/>
        <p:txBody>
          <a:bodyPr/>
          <a:lstStyle>
            <a:lvl1pPr>
              <a:defRPr/>
            </a:lvl1pPr>
          </a:lstStyle>
          <a:p>
            <a:pPr>
              <a:defRPr/>
            </a:pPr>
            <a:fld id="{3FAB3644-215E-4720-AF5A-BED20C4B2A1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575029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pPr>
              <a:defRPr/>
            </a:pPr>
            <a:endParaRPr lang="it-IT">
              <a:solidFill>
                <a:srgbClr val="333399"/>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9" name="Segnaposto numero diapositiva 8"/>
          <p:cNvSpPr>
            <a:spLocks noGrp="1"/>
          </p:cNvSpPr>
          <p:nvPr>
            <p:ph type="sldNum" sz="quarter" idx="12"/>
          </p:nvPr>
        </p:nvSpPr>
        <p:spPr/>
        <p:txBody>
          <a:bodyPr/>
          <a:lstStyle>
            <a:lvl1pPr>
              <a:defRPr/>
            </a:lvl1pPr>
          </a:lstStyle>
          <a:p>
            <a:pPr>
              <a:defRPr/>
            </a:pPr>
            <a:fld id="{A014E625-407B-4A12-869E-ACFBAD468E6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260841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pPr>
              <a:defRPr/>
            </a:pPr>
            <a:endParaRPr lang="it-IT">
              <a:solidFill>
                <a:srgbClr val="333399"/>
              </a:solidFill>
            </a:endParaRPr>
          </a:p>
        </p:txBody>
      </p:sp>
      <p:sp>
        <p:nvSpPr>
          <p:cNvPr id="4" name="Segnaposto piè di pagina 3"/>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5" name="Segnaposto numero diapositiva 4"/>
          <p:cNvSpPr>
            <a:spLocks noGrp="1"/>
          </p:cNvSpPr>
          <p:nvPr>
            <p:ph type="sldNum" sz="quarter" idx="12"/>
          </p:nvPr>
        </p:nvSpPr>
        <p:spPr/>
        <p:txBody>
          <a:bodyPr/>
          <a:lstStyle>
            <a:lvl1pPr>
              <a:defRPr/>
            </a:lvl1pPr>
          </a:lstStyle>
          <a:p>
            <a:pPr>
              <a:defRPr/>
            </a:pPr>
            <a:fld id="{05F45876-54A7-4EF3-BF44-CB39ABE7689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909335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endParaRPr lang="it-IT">
              <a:solidFill>
                <a:srgbClr val="333399"/>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4" name="Segnaposto numero diapositiva 3"/>
          <p:cNvSpPr>
            <a:spLocks noGrp="1"/>
          </p:cNvSpPr>
          <p:nvPr>
            <p:ph type="sldNum" sz="quarter" idx="12"/>
          </p:nvPr>
        </p:nvSpPr>
        <p:spPr/>
        <p:txBody>
          <a:bodyPr/>
          <a:lstStyle>
            <a:lvl1pPr>
              <a:defRPr/>
            </a:lvl1pPr>
          </a:lstStyle>
          <a:p>
            <a:pPr>
              <a:defRPr/>
            </a:pPr>
            <a:fld id="{099D5C55-A108-489B-926D-81BEC4E4D63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383567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solidFill>
                <a:srgbClr val="333399"/>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333399"/>
              </a:solidFill>
            </a:endParaRPr>
          </a:p>
        </p:txBody>
      </p:sp>
      <p:sp>
        <p:nvSpPr>
          <p:cNvPr id="7" name="Segnaposto numero diapositiva 6"/>
          <p:cNvSpPr>
            <a:spLocks noGrp="1"/>
          </p:cNvSpPr>
          <p:nvPr>
            <p:ph type="sldNum" sz="quarter" idx="12"/>
          </p:nvPr>
        </p:nvSpPr>
        <p:spPr/>
        <p:txBody>
          <a:bodyPr/>
          <a:lstStyle>
            <a:lvl1pPr>
              <a:defRPr/>
            </a:lvl1pPr>
          </a:lstStyle>
          <a:p>
            <a:pPr>
              <a:defRPr/>
            </a:pPr>
            <a:fld id="{782BAA16-F47A-432A-BD0D-15E4726C24A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860867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13/03/2014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60000"/>
                <a:lumOff val="40000"/>
              </a:schemeClr>
            </a:gs>
            <a:gs pos="100000">
              <a:srgbClr val="003399"/>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mn-lt"/>
              </a:defRPr>
            </a:lvl1pPr>
          </a:lstStyle>
          <a:p>
            <a:pPr eaLnBrk="0" fontAlgn="base" hangingPunct="0">
              <a:spcAft>
                <a:spcPct val="0"/>
              </a:spcAft>
              <a:defRPr/>
            </a:pPr>
            <a:endParaRPr lang="en-US">
              <a:solidFill>
                <a:srgbClr val="F8F8F8"/>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latin typeface="+mn-lt"/>
              </a:defRPr>
            </a:lvl1pPr>
          </a:lstStyle>
          <a:p>
            <a:pPr eaLnBrk="0" fontAlgn="base" hangingPunct="0">
              <a:spcAft>
                <a:spcPct val="0"/>
              </a:spcAft>
              <a:defRPr/>
            </a:pPr>
            <a:endParaRPr lang="en-US">
              <a:solidFill>
                <a:srgbClr val="F8F8F8"/>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latin typeface="+mn-lt"/>
              </a:defRPr>
            </a:lvl1pPr>
          </a:lstStyle>
          <a:p>
            <a:pPr eaLnBrk="0" fontAlgn="base" hangingPunct="0">
              <a:spcAft>
                <a:spcPct val="0"/>
              </a:spcAft>
              <a:defRPr/>
            </a:pPr>
            <a:fld id="{F80C64CE-2935-418B-B179-7069F2EC494A}" type="slidenum">
              <a:rPr lang="en-US">
                <a:solidFill>
                  <a:srgbClr val="F8F8F8"/>
                </a:solidFill>
              </a:rPr>
              <a:pPr eaLnBrk="0" fontAlgn="base" hangingPunct="0">
                <a:spcAft>
                  <a:spcPct val="0"/>
                </a:spcAft>
                <a:defRPr/>
              </a:pPr>
              <a:t>‹N›</a:t>
            </a:fld>
            <a:endParaRPr lang="en-US">
              <a:solidFill>
                <a:srgbClr val="F8F8F8"/>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5115C64-DC9C-4330-98B6-12B071E86AE6}"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DB92846-EF7D-443B-B478-085FD3F1CA60}"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solidFill>
                  <a:prstClr val="black">
                    <a:tint val="75000"/>
                  </a:prstClr>
                </a:solidFill>
              </a:rPr>
              <a:pPr/>
              <a:t>13/03/2014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E81BA7B-AD78-4B1B-A5B3-E2B3A2A1D321}"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FEA20A1-2E66-48CF-81E7-5404191B7FD6}"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338" y="304800"/>
            <a:ext cx="8051800" cy="1311275"/>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p>
            <a:pPr lvl="0"/>
            <a:r>
              <a:rPr lang="it-IT" altLang="en-US" smtClean="0"/>
              <a:t>Fare clic per modificare lo stile del titolo dello schema</a:t>
            </a:r>
          </a:p>
        </p:txBody>
      </p:sp>
      <p:sp>
        <p:nvSpPr>
          <p:cNvPr id="1027" name="Rectangle 3"/>
          <p:cNvSpPr>
            <a:spLocks noGrp="1" noChangeArrowheads="1"/>
          </p:cNvSpPr>
          <p:nvPr>
            <p:ph type="body" idx="1"/>
          </p:nvPr>
        </p:nvSpPr>
        <p:spPr bwMode="auto">
          <a:xfrm>
            <a:off x="541338" y="2209800"/>
            <a:ext cx="8061325" cy="2747963"/>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1030" name="Rectangle 6"/>
          <p:cNvSpPr>
            <a:spLocks noGrp="1" noChangeArrowheads="1"/>
          </p:cNvSpPr>
          <p:nvPr>
            <p:ph type="sldNum" sz="quarter" idx="4"/>
          </p:nvPr>
        </p:nvSpPr>
        <p:spPr bwMode="auto">
          <a:xfrm>
            <a:off x="7170738" y="6477000"/>
            <a:ext cx="1905000" cy="3048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mn-lt"/>
              </a:defRPr>
            </a:lvl1pPr>
          </a:lstStyle>
          <a:p>
            <a:pPr fontAlgn="base">
              <a:spcBef>
                <a:spcPct val="0"/>
              </a:spcBef>
              <a:spcAft>
                <a:spcPct val="0"/>
              </a:spcAft>
              <a:defRPr/>
            </a:pPr>
            <a:fld id="{FBA590B0-7D47-45D9-8052-B8A9686EE95A}" type="slidenum">
              <a:rPr lang="it-IT" altLang="en-US"/>
              <a:pPr fontAlgn="base">
                <a:spcBef>
                  <a:spcPct val="0"/>
                </a:spcBef>
                <a:spcAft>
                  <a:spcPct val="0"/>
                </a:spcAft>
                <a:defRPr/>
              </a:pPr>
              <a:t>‹N›</a:t>
            </a:fld>
            <a:endParaRPr lang="it-IT" altLang="en-US"/>
          </a:p>
        </p:txBody>
      </p:sp>
    </p:spTree>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hdr="0" ftr="0" dt="0"/>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pitchFamily="34" charset="0"/>
        </a:defRPr>
      </a:lvl9pPr>
    </p:titleStyle>
    <p:bodyStyle>
      <a:lvl1pPr marL="574675" indent="-574675" algn="l" rtl="0" eaLnBrk="0" fontAlgn="base" hangingPunct="0">
        <a:spcBef>
          <a:spcPct val="20000"/>
        </a:spcBef>
        <a:spcAft>
          <a:spcPct val="0"/>
        </a:spcAft>
        <a:buClr>
          <a:schemeClr val="tx2"/>
        </a:buClr>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1339850" indent="-574675" algn="l" rtl="0" eaLnBrk="0" fontAlgn="base" hangingPunct="0">
        <a:spcBef>
          <a:spcPct val="20000"/>
        </a:spcBef>
        <a:spcAft>
          <a:spcPct val="0"/>
        </a:spcAft>
        <a:buClr>
          <a:schemeClr val="tx2"/>
        </a:buClr>
        <a:buFont typeface="Monotype Sorts" pitchFamily="2" charset="2"/>
        <a:buChar char="n"/>
        <a:defRPr sz="2800">
          <a:solidFill>
            <a:schemeClr val="tx1"/>
          </a:solidFill>
          <a:effectLst>
            <a:outerShdw blurRad="38100" dist="38100" dir="2700000" algn="tl">
              <a:srgbClr val="000000"/>
            </a:outerShdw>
          </a:effectLst>
          <a:latin typeface="+mn-lt"/>
        </a:defRPr>
      </a:lvl2pPr>
      <a:lvl3pPr marL="2087563" indent="-557213" algn="l" rtl="0" eaLnBrk="0" fontAlgn="base" hangingPunct="0">
        <a:spcBef>
          <a:spcPct val="20000"/>
        </a:spcBef>
        <a:spcAft>
          <a:spcPct val="0"/>
        </a:spcAft>
        <a:buClr>
          <a:schemeClr val="tx2"/>
        </a:buClr>
        <a:buFont typeface="Monotype Sorts" pitchFamily="2" charset="2"/>
        <a:buChar char="n"/>
        <a:defRPr sz="2400">
          <a:solidFill>
            <a:schemeClr val="tx1"/>
          </a:solidFill>
          <a:effectLst>
            <a:outerShdw blurRad="38100" dist="38100" dir="2700000" algn="tl">
              <a:srgbClr val="000000"/>
            </a:outerShdw>
          </a:effectLst>
          <a:latin typeface="+mn-lt"/>
        </a:defRPr>
      </a:lvl3pPr>
      <a:lvl4pPr marL="2506663" indent="-228600" algn="l" rtl="0" eaLnBrk="0" fontAlgn="base" hangingPunct="0">
        <a:spcBef>
          <a:spcPct val="20000"/>
        </a:spcBef>
        <a:spcAft>
          <a:spcPct val="0"/>
        </a:spcAft>
        <a:buClr>
          <a:schemeClr val="tx2"/>
        </a:buClr>
        <a:buFont typeface="Monotype Sorts" pitchFamily="2" charset="2"/>
        <a:buChar char="n"/>
        <a:defRPr sz="2000">
          <a:solidFill>
            <a:schemeClr val="tx1"/>
          </a:solidFill>
          <a:effectLst>
            <a:outerShdw blurRad="38100" dist="38100" dir="2700000" algn="tl">
              <a:srgbClr val="000000"/>
            </a:outerShdw>
          </a:effectLst>
          <a:latin typeface="+mn-lt"/>
        </a:defRPr>
      </a:lvl4pPr>
      <a:lvl5pPr marL="2925763" indent="-228600" algn="l" rtl="0" eaLnBrk="0" fontAlgn="base" hangingPunct="0">
        <a:spcBef>
          <a:spcPct val="20000"/>
        </a:spcBef>
        <a:spcAft>
          <a:spcPct val="0"/>
        </a:spcAft>
        <a:buClr>
          <a:schemeClr val="tx2"/>
        </a:buClr>
        <a:buFont typeface="Monotype Sorts" pitchFamily="2" charset="2"/>
        <a:buChar char="n"/>
        <a:defRPr sz="2000">
          <a:solidFill>
            <a:schemeClr val="tx1"/>
          </a:solidFill>
          <a:effectLst>
            <a:outerShdw blurRad="38100" dist="38100" dir="2700000" algn="tl">
              <a:srgbClr val="000000"/>
            </a:outerShdw>
          </a:effectLst>
          <a:latin typeface="+mn-lt"/>
        </a:defRPr>
      </a:lvl5pPr>
      <a:lvl6pPr marL="3382963" indent="-228600" algn="l" rtl="0" eaLnBrk="0" fontAlgn="base" hangingPunct="0">
        <a:spcBef>
          <a:spcPct val="20000"/>
        </a:spcBef>
        <a:spcAft>
          <a:spcPct val="0"/>
        </a:spcAft>
        <a:buClr>
          <a:schemeClr val="tx2"/>
        </a:buClr>
        <a:buFont typeface="Monotype Sorts" pitchFamily="2" charset="2"/>
        <a:buChar char="n"/>
        <a:defRPr sz="2000">
          <a:solidFill>
            <a:schemeClr val="tx1"/>
          </a:solidFill>
          <a:effectLst>
            <a:outerShdw blurRad="38100" dist="38100" dir="2700000" algn="tl">
              <a:srgbClr val="000000"/>
            </a:outerShdw>
          </a:effectLst>
          <a:latin typeface="+mn-lt"/>
        </a:defRPr>
      </a:lvl6pPr>
      <a:lvl7pPr marL="3840163" indent="-228600" algn="l" rtl="0" eaLnBrk="0" fontAlgn="base" hangingPunct="0">
        <a:spcBef>
          <a:spcPct val="20000"/>
        </a:spcBef>
        <a:spcAft>
          <a:spcPct val="0"/>
        </a:spcAft>
        <a:buClr>
          <a:schemeClr val="tx2"/>
        </a:buClr>
        <a:buFont typeface="Monotype Sorts" pitchFamily="2" charset="2"/>
        <a:buChar char="n"/>
        <a:defRPr sz="2000">
          <a:solidFill>
            <a:schemeClr val="tx1"/>
          </a:solidFill>
          <a:effectLst>
            <a:outerShdw blurRad="38100" dist="38100" dir="2700000" algn="tl">
              <a:srgbClr val="000000"/>
            </a:outerShdw>
          </a:effectLst>
          <a:latin typeface="+mn-lt"/>
        </a:defRPr>
      </a:lvl7pPr>
      <a:lvl8pPr marL="4297363" indent="-228600" algn="l" rtl="0" eaLnBrk="0" fontAlgn="base" hangingPunct="0">
        <a:spcBef>
          <a:spcPct val="20000"/>
        </a:spcBef>
        <a:spcAft>
          <a:spcPct val="0"/>
        </a:spcAft>
        <a:buClr>
          <a:schemeClr val="tx2"/>
        </a:buClr>
        <a:buFont typeface="Monotype Sorts" pitchFamily="2" charset="2"/>
        <a:buChar char="n"/>
        <a:defRPr sz="2000">
          <a:solidFill>
            <a:schemeClr val="tx1"/>
          </a:solidFill>
          <a:effectLst>
            <a:outerShdw blurRad="38100" dist="38100" dir="2700000" algn="tl">
              <a:srgbClr val="000000"/>
            </a:outerShdw>
          </a:effectLst>
          <a:latin typeface="+mn-lt"/>
        </a:defRPr>
      </a:lvl8pPr>
      <a:lvl9pPr marL="4754563" indent="-228600" algn="l" rtl="0" eaLnBrk="0" fontAlgn="base" hangingPunct="0">
        <a:spcBef>
          <a:spcPct val="20000"/>
        </a:spcBef>
        <a:spcAft>
          <a:spcPct val="0"/>
        </a:spcAft>
        <a:buClr>
          <a:schemeClr val="tx2"/>
        </a:buClr>
        <a:buFont typeface="Monotype Sort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47ACF99C-EB16-4A2B-ADC0-D188A84940EC}" type="datetimeFigureOut">
              <a:rPr lang="it-IT" altLang="it-IT" smtClean="0">
                <a:ea typeface="ＭＳ Ｐゴシック" pitchFamily="34" charset="-128"/>
              </a:rPr>
              <a:pPr fontAlgn="base">
                <a:spcBef>
                  <a:spcPct val="0"/>
                </a:spcBef>
                <a:spcAft>
                  <a:spcPct val="0"/>
                </a:spcAft>
              </a:pPr>
              <a:t>13/03/2014</a:t>
            </a:fld>
            <a:endParaRPr lang="it-IT" altLang="it-IT" smtClean="0">
              <a:ea typeface="ＭＳ Ｐゴシック" pitchFamily="34" charset="-128"/>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7E22C694-323A-4B71-AA40-F587AB6BE67E}" type="slidenum">
              <a:rPr lang="it-IT" altLang="it-IT" smtClean="0">
                <a:ea typeface="ＭＳ Ｐゴシック" pitchFamily="34" charset="-128"/>
              </a:rPr>
              <a:pPr fontAlgn="base">
                <a:spcBef>
                  <a:spcPct val="0"/>
                </a:spcBef>
                <a:spcAft>
                  <a:spcPct val="0"/>
                </a:spcAft>
              </a:pPr>
              <a:t>‹N›</a:t>
            </a:fld>
            <a:endParaRPr lang="it-IT" altLang="it-IT" smtClean="0">
              <a:ea typeface="ＭＳ Ｐゴシック" pitchFamily="34" charset="-128"/>
            </a:endParaRPr>
          </a:p>
        </p:txBody>
      </p:sp>
    </p:spTree>
    <p:extLst>
      <p:ext uri="{BB962C8B-B14F-4D97-AF65-F5344CB8AC3E}">
        <p14:creationId xmlns:p14="http://schemas.microsoft.com/office/powerpoint/2010/main" val="40396612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038F92B-CA80-46CD-A507-F2971DC45B4E}" type="datetimeFigureOut">
              <a:rPr lang="it-IT">
                <a:solidFill>
                  <a:prstClr val="black">
                    <a:tint val="75000"/>
                  </a:prstClr>
                </a:solidFill>
              </a:rPr>
              <a:pPr>
                <a:defRPr/>
              </a:pPr>
              <a:t>13/03/2014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A99437C-CE8B-4F47-B388-E3CD20AAC80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694645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0" y="274638"/>
            <a:ext cx="9144000" cy="114300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30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accent2"/>
                </a:solidFill>
                <a:latin typeface="+mn-lt"/>
              </a:defRPr>
            </a:lvl1pPr>
          </a:lstStyle>
          <a:p>
            <a:pPr fontAlgn="base">
              <a:spcBef>
                <a:spcPct val="0"/>
              </a:spcBef>
              <a:spcAft>
                <a:spcPct val="0"/>
              </a:spcAft>
              <a:defRPr/>
            </a:pPr>
            <a:endParaRPr lang="it-IT">
              <a:solidFill>
                <a:srgbClr val="333399"/>
              </a:solidFill>
            </a:endParaRPr>
          </a:p>
        </p:txBody>
      </p:sp>
      <p:sp>
        <p:nvSpPr>
          <p:cNvPr id="9308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accent2"/>
                </a:solidFill>
                <a:latin typeface="+mn-lt"/>
              </a:defRPr>
            </a:lvl1pPr>
          </a:lstStyle>
          <a:p>
            <a:pPr fontAlgn="base">
              <a:spcBef>
                <a:spcPct val="0"/>
              </a:spcBef>
              <a:spcAft>
                <a:spcPct val="0"/>
              </a:spcAft>
              <a:defRPr/>
            </a:pPr>
            <a:endParaRPr lang="it-IT">
              <a:solidFill>
                <a:srgbClr val="333399"/>
              </a:solidFill>
            </a:endParaRPr>
          </a:p>
        </p:txBody>
      </p:sp>
      <p:sp>
        <p:nvSpPr>
          <p:cNvPr id="9308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D63A5B48-1289-4215-B560-84BAF9C52512}"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8745956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fontAlgn="base">
        <a:spcBef>
          <a:spcPct val="0"/>
        </a:spcBef>
        <a:spcAft>
          <a:spcPct val="0"/>
        </a:spcAft>
        <a:tabLst>
          <a:tab pos="8745538" algn="l"/>
        </a:tabLst>
        <a:defRPr sz="4400">
          <a:solidFill>
            <a:schemeClr val="bg1"/>
          </a:solidFill>
          <a:latin typeface="+mj-lt"/>
          <a:ea typeface="+mj-ea"/>
          <a:cs typeface="+mj-cs"/>
        </a:defRPr>
      </a:lvl1pPr>
      <a:lvl2pPr algn="ctr" rtl="0" fontAlgn="base">
        <a:spcBef>
          <a:spcPct val="0"/>
        </a:spcBef>
        <a:spcAft>
          <a:spcPct val="0"/>
        </a:spcAft>
        <a:tabLst>
          <a:tab pos="8745538" algn="l"/>
        </a:tabLst>
        <a:defRPr sz="4400">
          <a:solidFill>
            <a:schemeClr val="bg1"/>
          </a:solidFill>
          <a:latin typeface="Arial" charset="0"/>
          <a:cs typeface="Arial" charset="0"/>
        </a:defRPr>
      </a:lvl2pPr>
      <a:lvl3pPr algn="ctr" rtl="0" fontAlgn="base">
        <a:spcBef>
          <a:spcPct val="0"/>
        </a:spcBef>
        <a:spcAft>
          <a:spcPct val="0"/>
        </a:spcAft>
        <a:tabLst>
          <a:tab pos="8745538" algn="l"/>
        </a:tabLst>
        <a:defRPr sz="4400">
          <a:solidFill>
            <a:schemeClr val="bg1"/>
          </a:solidFill>
          <a:latin typeface="Arial" charset="0"/>
          <a:cs typeface="Arial" charset="0"/>
        </a:defRPr>
      </a:lvl3pPr>
      <a:lvl4pPr algn="ctr" rtl="0" fontAlgn="base">
        <a:spcBef>
          <a:spcPct val="0"/>
        </a:spcBef>
        <a:spcAft>
          <a:spcPct val="0"/>
        </a:spcAft>
        <a:tabLst>
          <a:tab pos="8745538" algn="l"/>
        </a:tabLst>
        <a:defRPr sz="4400">
          <a:solidFill>
            <a:schemeClr val="bg1"/>
          </a:solidFill>
          <a:latin typeface="Arial" charset="0"/>
          <a:cs typeface="Arial" charset="0"/>
        </a:defRPr>
      </a:lvl4pPr>
      <a:lvl5pPr algn="ctr" rtl="0" fontAlgn="base">
        <a:spcBef>
          <a:spcPct val="0"/>
        </a:spcBef>
        <a:spcAft>
          <a:spcPct val="0"/>
        </a:spcAft>
        <a:tabLst>
          <a:tab pos="8745538" algn="l"/>
        </a:tabLst>
        <a:defRPr sz="4400">
          <a:solidFill>
            <a:schemeClr val="bg1"/>
          </a:solidFill>
          <a:latin typeface="Arial" charset="0"/>
          <a:cs typeface="Arial" charset="0"/>
        </a:defRPr>
      </a:lvl5pPr>
      <a:lvl6pPr marL="457200" algn="ctr" rtl="0" fontAlgn="base">
        <a:spcBef>
          <a:spcPct val="0"/>
        </a:spcBef>
        <a:spcAft>
          <a:spcPct val="0"/>
        </a:spcAft>
        <a:tabLst>
          <a:tab pos="8745538" algn="l"/>
        </a:tabLst>
        <a:defRPr sz="4400">
          <a:solidFill>
            <a:schemeClr val="bg1"/>
          </a:solidFill>
          <a:latin typeface="Arial" charset="0"/>
          <a:cs typeface="Arial" charset="0"/>
        </a:defRPr>
      </a:lvl6pPr>
      <a:lvl7pPr marL="914400" algn="ctr" rtl="0" fontAlgn="base">
        <a:spcBef>
          <a:spcPct val="0"/>
        </a:spcBef>
        <a:spcAft>
          <a:spcPct val="0"/>
        </a:spcAft>
        <a:tabLst>
          <a:tab pos="8745538" algn="l"/>
        </a:tabLst>
        <a:defRPr sz="4400">
          <a:solidFill>
            <a:schemeClr val="bg1"/>
          </a:solidFill>
          <a:latin typeface="Arial" charset="0"/>
          <a:cs typeface="Arial" charset="0"/>
        </a:defRPr>
      </a:lvl7pPr>
      <a:lvl8pPr marL="1371600" algn="ctr" rtl="0" fontAlgn="base">
        <a:spcBef>
          <a:spcPct val="0"/>
        </a:spcBef>
        <a:spcAft>
          <a:spcPct val="0"/>
        </a:spcAft>
        <a:tabLst>
          <a:tab pos="8745538" algn="l"/>
        </a:tabLst>
        <a:defRPr sz="4400">
          <a:solidFill>
            <a:schemeClr val="bg1"/>
          </a:solidFill>
          <a:latin typeface="Arial" charset="0"/>
          <a:cs typeface="Arial" charset="0"/>
        </a:defRPr>
      </a:lvl8pPr>
      <a:lvl9pPr marL="1828800" algn="ctr" rtl="0" fontAlgn="base">
        <a:spcBef>
          <a:spcPct val="0"/>
        </a:spcBef>
        <a:spcAft>
          <a:spcPct val="0"/>
        </a:spcAft>
        <a:tabLst>
          <a:tab pos="8745538" algn="l"/>
        </a:tabLst>
        <a:defRPr sz="4400">
          <a:solidFill>
            <a:schemeClr val="bg1"/>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accent2"/>
          </a:solidFill>
          <a:latin typeface="+mn-lt"/>
          <a:ea typeface="+mn-ea"/>
          <a:cs typeface="+mn-cs"/>
        </a:defRPr>
      </a:lvl1pPr>
      <a:lvl2pPr marL="742950" indent="-285750" algn="l" rtl="0" fontAlgn="base">
        <a:spcBef>
          <a:spcPct val="20000"/>
        </a:spcBef>
        <a:spcAft>
          <a:spcPct val="0"/>
        </a:spcAft>
        <a:buChar char="–"/>
        <a:defRPr sz="2800">
          <a:solidFill>
            <a:schemeClr val="accent2"/>
          </a:solidFill>
          <a:latin typeface="+mn-lt"/>
          <a:cs typeface="+mn-cs"/>
        </a:defRPr>
      </a:lvl2pPr>
      <a:lvl3pPr marL="1143000" indent="-228600" algn="l" rtl="0" fontAlgn="base">
        <a:spcBef>
          <a:spcPct val="20000"/>
        </a:spcBef>
        <a:spcAft>
          <a:spcPct val="0"/>
        </a:spcAft>
        <a:buChar char="•"/>
        <a:defRPr sz="2400">
          <a:solidFill>
            <a:schemeClr val="accent2"/>
          </a:solidFill>
          <a:latin typeface="+mn-lt"/>
          <a:cs typeface="+mn-cs"/>
        </a:defRPr>
      </a:lvl3pPr>
      <a:lvl4pPr marL="1600200" indent="-228600" algn="l" rtl="0" fontAlgn="base">
        <a:spcBef>
          <a:spcPct val="20000"/>
        </a:spcBef>
        <a:spcAft>
          <a:spcPct val="0"/>
        </a:spcAft>
        <a:buChar char="–"/>
        <a:defRPr sz="2000">
          <a:solidFill>
            <a:schemeClr val="accent2"/>
          </a:solidFill>
          <a:latin typeface="+mn-lt"/>
          <a:cs typeface="+mn-cs"/>
        </a:defRPr>
      </a:lvl4pPr>
      <a:lvl5pPr marL="2057400" indent="-228600" algn="l" rtl="0" fontAlgn="base">
        <a:spcBef>
          <a:spcPct val="20000"/>
        </a:spcBef>
        <a:spcAft>
          <a:spcPct val="0"/>
        </a:spcAft>
        <a:buChar char="»"/>
        <a:defRPr sz="2000">
          <a:solidFill>
            <a:schemeClr val="accent2"/>
          </a:solidFill>
          <a:latin typeface="+mn-lt"/>
          <a:cs typeface="+mn-cs"/>
        </a:defRPr>
      </a:lvl5pPr>
      <a:lvl6pPr marL="2514600" indent="-228600" algn="l" rtl="0" fontAlgn="base">
        <a:spcBef>
          <a:spcPct val="20000"/>
        </a:spcBef>
        <a:spcAft>
          <a:spcPct val="0"/>
        </a:spcAft>
        <a:buChar char="»"/>
        <a:defRPr sz="2000">
          <a:solidFill>
            <a:schemeClr val="accent2"/>
          </a:solidFill>
          <a:latin typeface="+mn-lt"/>
          <a:cs typeface="+mn-cs"/>
        </a:defRPr>
      </a:lvl6pPr>
      <a:lvl7pPr marL="2971800" indent="-228600" algn="l" rtl="0" fontAlgn="base">
        <a:spcBef>
          <a:spcPct val="20000"/>
        </a:spcBef>
        <a:spcAft>
          <a:spcPct val="0"/>
        </a:spcAft>
        <a:buChar char="»"/>
        <a:defRPr sz="2000">
          <a:solidFill>
            <a:schemeClr val="accent2"/>
          </a:solidFill>
          <a:latin typeface="+mn-lt"/>
          <a:cs typeface="+mn-cs"/>
        </a:defRPr>
      </a:lvl7pPr>
      <a:lvl8pPr marL="3429000" indent="-228600" algn="l" rtl="0" fontAlgn="base">
        <a:spcBef>
          <a:spcPct val="20000"/>
        </a:spcBef>
        <a:spcAft>
          <a:spcPct val="0"/>
        </a:spcAft>
        <a:buChar char="»"/>
        <a:defRPr sz="2000">
          <a:solidFill>
            <a:schemeClr val="accent2"/>
          </a:solidFill>
          <a:latin typeface="+mn-lt"/>
          <a:cs typeface="+mn-cs"/>
        </a:defRPr>
      </a:lvl8pPr>
      <a:lvl9pPr marL="3886200" indent="-228600" algn="l" rtl="0" fontAlgn="base">
        <a:spcBef>
          <a:spcPct val="20000"/>
        </a:spcBef>
        <a:spcAft>
          <a:spcPct val="0"/>
        </a:spcAft>
        <a:buChar char="»"/>
        <a:defRPr sz="2000">
          <a:solidFill>
            <a:schemeClr val="accent2"/>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63.xml"/><Relationship Id="rId1" Type="http://schemas.openxmlformats.org/officeDocument/2006/relationships/vmlDrawing" Target="../drawings/vmlDrawing2.vml"/><Relationship Id="rId4" Type="http://schemas.openxmlformats.org/officeDocument/2006/relationships/image" Target="../media/image55.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Layout" Target="../slideLayouts/slideLayout63.xml"/><Relationship Id="rId1" Type="http://schemas.openxmlformats.org/officeDocument/2006/relationships/vmlDrawing" Target="../drawings/vmlDrawing3.vml"/><Relationship Id="rId4" Type="http://schemas.openxmlformats.org/officeDocument/2006/relationships/image" Target="../media/image56.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6.xml"/></Relationships>
</file>

<file path=ppt/slides/_rels/slide1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webdesignburn.com/wp-content/uploads/2012/07/Keep-Calm-and-Call-the-Doctor.png" TargetMode="External"/><Relationship Id="rId1" Type="http://schemas.openxmlformats.org/officeDocument/2006/relationships/slideLayout" Target="../slideLayouts/slideLayout76.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3.bp.blogspot.com/-sq2TMnINapc/T477PJx3FwI/AAAAAAAAAUI/RQOuI0i_DEc/s1600/appunti.jpg" TargetMode="External"/><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6.xml"/><Relationship Id="rId4" Type="http://schemas.openxmlformats.org/officeDocument/2006/relationships/image" Target="../media/image67.jpeg"/></Relationships>
</file>

<file path=ppt/slides/_rels/slide1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6.xml"/><Relationship Id="rId4" Type="http://schemas.openxmlformats.org/officeDocument/2006/relationships/image" Target="../media/image72.jpeg"/></Relationships>
</file>

<file path=ppt/slides/_rels/slide1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6.xml"/><Relationship Id="rId5" Type="http://schemas.openxmlformats.org/officeDocument/2006/relationships/image" Target="../media/image76.jpeg"/><Relationship Id="rId4" Type="http://schemas.openxmlformats.org/officeDocument/2006/relationships/image" Target="../media/image7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6.xml"/><Relationship Id="rId4" Type="http://schemas.openxmlformats.org/officeDocument/2006/relationships/image" Target="../media/image7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6.xml"/><Relationship Id="rId4" Type="http://schemas.openxmlformats.org/officeDocument/2006/relationships/image" Target="../media/image83.jpeg"/></Relationships>
</file>

<file path=ppt/slides/_rels/slide1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6.xml"/><Relationship Id="rId5" Type="http://schemas.openxmlformats.org/officeDocument/2006/relationships/image" Target="../media/image86.jpeg"/><Relationship Id="rId4" Type="http://schemas.openxmlformats.org/officeDocument/2006/relationships/hyperlink" Target="http://synergyprograms.com/wp-content/uploads/2012/02/Relax-Your-Fat-Off-Cover-image.jpg"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3.bp.blogspot.com/-0W1MY-YhNPo/T9m8ugKqPCI/AAAAAAAAALY/ZarUqV8k6Qw/s1600/cartoni-lilo9_cp.jpg" TargetMode="External"/><Relationship Id="rId1" Type="http://schemas.openxmlformats.org/officeDocument/2006/relationships/slideLayout" Target="../slideLayouts/slideLayout7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2.xml"/><Relationship Id="rId5" Type="http://schemas.openxmlformats.org/officeDocument/2006/relationships/image" Target="../media/image94.jpeg"/><Relationship Id="rId4" Type="http://schemas.openxmlformats.org/officeDocument/2006/relationships/image" Target="../media/image9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52.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2.xml"/><Relationship Id="rId4" Type="http://schemas.openxmlformats.org/officeDocument/2006/relationships/image" Target="../media/image53.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404664"/>
            <a:ext cx="9144000" cy="5363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2" name="Segnaposto contenuto 11" descr="12448759-stetoscopio-sul-clipboard.jpg"/>
          <p:cNvPicPr>
            <a:picLocks noGrp="1" noChangeAspect="1"/>
          </p:cNvPicPr>
          <p:nvPr>
            <p:ph idx="1"/>
          </p:nvPr>
        </p:nvPicPr>
        <p:blipFill>
          <a:blip r:embed="rId2" cstate="print"/>
          <a:srcRect l="10625" t="2751" r="7476" b="2751"/>
          <a:stretch>
            <a:fillRect/>
          </a:stretch>
        </p:blipFill>
        <p:spPr>
          <a:xfrm>
            <a:off x="0" y="0"/>
            <a:ext cx="9144000" cy="6858000"/>
          </a:xfrm>
        </p:spPr>
      </p:pic>
      <p:sp>
        <p:nvSpPr>
          <p:cNvPr id="13" name="CasellaDiTesto 12"/>
          <p:cNvSpPr txBox="1"/>
          <p:nvPr/>
        </p:nvSpPr>
        <p:spPr>
          <a:xfrm>
            <a:off x="971600" y="1052736"/>
            <a:ext cx="6120680" cy="4247317"/>
          </a:xfrm>
          <a:prstGeom prst="rect">
            <a:avLst/>
          </a:prstGeom>
          <a:noFill/>
        </p:spPr>
        <p:txBody>
          <a:bodyPr wrap="square" rtlCol="0">
            <a:spAutoFit/>
          </a:bodyPr>
          <a:lstStyle/>
          <a:p>
            <a:pPr algn="ctr"/>
            <a:r>
              <a:rPr lang="it-IT" b="1" dirty="0" smtClean="0"/>
              <a:t>RICOVERO ORTOPEDIA (19/10/2012)</a:t>
            </a:r>
          </a:p>
          <a:p>
            <a:pPr algn="just"/>
            <a:endParaRPr lang="it-IT" b="1" dirty="0" smtClean="0"/>
          </a:p>
          <a:p>
            <a:pPr algn="just"/>
            <a:r>
              <a:rPr lang="it-IT" b="1" dirty="0" err="1" smtClean="0"/>
              <a:t>Pz</a:t>
            </a:r>
            <a:r>
              <a:rPr lang="it-IT" b="1" dirty="0" smtClean="0"/>
              <a:t> con osteoporosi nota.</a:t>
            </a:r>
          </a:p>
          <a:p>
            <a:pPr algn="just"/>
            <a:r>
              <a:rPr lang="it-IT" b="1" dirty="0" smtClean="0"/>
              <a:t>DEXA: Femorale: T score: -3,2 Lombare T score: -3,8</a:t>
            </a:r>
          </a:p>
          <a:p>
            <a:pPr algn="just"/>
            <a:endParaRPr lang="it-IT" b="1" dirty="0" smtClean="0">
              <a:sym typeface="Wingdings" pitchFamily="2" charset="2"/>
            </a:endParaRPr>
          </a:p>
          <a:p>
            <a:pPr algn="just"/>
            <a:r>
              <a:rPr lang="it-IT" b="1" dirty="0" smtClean="0">
                <a:sym typeface="Wingdings" pitchFamily="2" charset="2"/>
              </a:rPr>
              <a:t>DIAGNOSI: Rachialgia in crolli vertebrali (Frattura di D12 e L1)</a:t>
            </a:r>
          </a:p>
          <a:p>
            <a:pPr algn="just"/>
            <a:endParaRPr lang="it-IT" b="1" dirty="0" smtClean="0">
              <a:sym typeface="Wingdings" pitchFamily="2" charset="2"/>
            </a:endParaRPr>
          </a:p>
          <a:p>
            <a:pPr algn="just"/>
            <a:r>
              <a:rPr lang="it-IT" b="1" dirty="0" smtClean="0"/>
              <a:t>TERAPIA: Busto contenitivo per 6 mesi. </a:t>
            </a:r>
            <a:r>
              <a:rPr lang="it-IT" b="1" dirty="0" err="1" smtClean="0"/>
              <a:t>Ibuprofene</a:t>
            </a:r>
            <a:r>
              <a:rPr lang="it-IT" b="1" dirty="0" smtClean="0"/>
              <a:t> 600 mg ore 8-20 per 7 giorni poi AB, </a:t>
            </a:r>
            <a:r>
              <a:rPr lang="it-IT" b="1" dirty="0" err="1" smtClean="0"/>
              <a:t>Cacit</a:t>
            </a:r>
            <a:r>
              <a:rPr lang="it-IT" b="1" dirty="0" smtClean="0"/>
              <a:t>/vitD3 buste. </a:t>
            </a:r>
            <a:r>
              <a:rPr lang="it-IT" b="1" dirty="0" err="1" smtClean="0"/>
              <a:t>Contollo</a:t>
            </a:r>
            <a:r>
              <a:rPr lang="it-IT" b="1" dirty="0" smtClean="0"/>
              <a:t> del peso corporeo.</a:t>
            </a:r>
          </a:p>
          <a:p>
            <a:pPr algn="just"/>
            <a:endParaRPr lang="it-IT" b="1" dirty="0" smtClean="0"/>
          </a:p>
          <a:p>
            <a:r>
              <a:rPr lang="it-IT" b="1" dirty="0" smtClean="0"/>
              <a:t>FOLLOW-UP: </a:t>
            </a:r>
            <a:r>
              <a:rPr lang="it-IT" b="1" dirty="0" err="1" smtClean="0"/>
              <a:t>Dexa</a:t>
            </a:r>
            <a:r>
              <a:rPr lang="it-IT" b="1" dirty="0" smtClean="0"/>
              <a:t> ogni 12-18 mesi. Controllo annuale di Emocromo, VES, Creatinina, </a:t>
            </a:r>
            <a:r>
              <a:rPr lang="it-IT" b="1" dirty="0" err="1" smtClean="0"/>
              <a:t>Protidemia</a:t>
            </a:r>
            <a:r>
              <a:rPr lang="it-IT" b="1" dirty="0" smtClean="0"/>
              <a:t>, Ca, Fosforo, AST, ALT, ALP, TSH, FT3, FT4, PTH, 25OH-Vitamina D, </a:t>
            </a:r>
            <a:r>
              <a:rPr lang="it-IT" b="1" dirty="0" err="1" smtClean="0"/>
              <a:t>Markers</a:t>
            </a:r>
            <a:r>
              <a:rPr lang="it-IT" b="1" dirty="0" smtClean="0"/>
              <a:t> di turnover osseo, ed eventuale consulenza </a:t>
            </a:r>
            <a:r>
              <a:rPr lang="it-IT" b="1" dirty="0" err="1" smtClean="0"/>
              <a:t>endocriologica</a:t>
            </a:r>
            <a:r>
              <a:rPr lang="it-IT" b="1" dirty="0" smtClean="0"/>
              <a:t>.</a:t>
            </a:r>
          </a:p>
        </p:txBody>
      </p:sp>
      <p:pic>
        <p:nvPicPr>
          <p:cNvPr id="5" name="Segnaposto contenuto 3" descr="specialista.jpg"/>
          <p:cNvPicPr>
            <a:picLocks noChangeAspect="1"/>
          </p:cNvPicPr>
          <p:nvPr/>
        </p:nvPicPr>
        <p:blipFill>
          <a:blip r:embed="rId3" cstate="print"/>
          <a:stretch>
            <a:fillRect/>
          </a:stretch>
        </p:blipFill>
        <p:spPr>
          <a:xfrm>
            <a:off x="7884368" y="4999192"/>
            <a:ext cx="1259632" cy="1858808"/>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1"/>
          <p:cNvSpPr>
            <a:spLocks noGrp="1"/>
          </p:cNvSpPr>
          <p:nvPr>
            <p:ph type="sldNum" sz="quarter" idx="10"/>
          </p:nvPr>
        </p:nvSpPr>
        <p:spPr/>
        <p:txBody>
          <a:bodyPr/>
          <a:lstStyle/>
          <a:p>
            <a:pPr>
              <a:defRPr/>
            </a:pPr>
            <a:fld id="{183D8525-AD19-46EA-B449-A2D68BB11D32}" type="slidenum">
              <a:rPr lang="it-IT" altLang="en-US"/>
              <a:pPr>
                <a:defRPr/>
              </a:pPr>
              <a:t>100</a:t>
            </a:fld>
            <a:endParaRPr lang="it-IT" altLang="en-US"/>
          </a:p>
        </p:txBody>
      </p:sp>
      <p:graphicFrame>
        <p:nvGraphicFramePr>
          <p:cNvPr id="9224" name="Object 8"/>
          <p:cNvGraphicFramePr>
            <a:graphicFrameLocks noChangeAspect="1"/>
          </p:cNvGraphicFramePr>
          <p:nvPr/>
        </p:nvGraphicFramePr>
        <p:xfrm>
          <a:off x="1331913" y="96838"/>
          <a:ext cx="6480175" cy="6665912"/>
        </p:xfrm>
        <a:graphic>
          <a:graphicData uri="http://schemas.openxmlformats.org/presentationml/2006/ole">
            <mc:AlternateContent xmlns:mc="http://schemas.openxmlformats.org/markup-compatibility/2006">
              <mc:Choice xmlns:v="urn:schemas-microsoft-com:vml" Requires="v">
                <p:oleObj spid="_x0000_s216075" name="Documento" r:id="rId3" imgW="10784520" imgH="11102400" progId="Word.Document.8">
                  <p:embed/>
                </p:oleObj>
              </mc:Choice>
              <mc:Fallback>
                <p:oleObj name="Documento" r:id="rId3" imgW="10784520" imgH="1110240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96838"/>
                        <a:ext cx="6480175" cy="666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1"/>
          <p:cNvSpPr>
            <a:spLocks noGrp="1"/>
          </p:cNvSpPr>
          <p:nvPr>
            <p:ph type="sldNum" sz="quarter" idx="10"/>
          </p:nvPr>
        </p:nvSpPr>
        <p:spPr/>
        <p:txBody>
          <a:bodyPr/>
          <a:lstStyle/>
          <a:p>
            <a:pPr>
              <a:defRPr/>
            </a:pPr>
            <a:fld id="{3AF5F858-48EA-4425-B9A4-3F229EB3992B}" type="slidenum">
              <a:rPr lang="it-IT" altLang="en-US"/>
              <a:pPr>
                <a:defRPr/>
              </a:pPr>
              <a:t>101</a:t>
            </a:fld>
            <a:endParaRPr lang="it-IT" altLang="en-US"/>
          </a:p>
        </p:txBody>
      </p:sp>
      <p:graphicFrame>
        <p:nvGraphicFramePr>
          <p:cNvPr id="10248" name="Object 8"/>
          <p:cNvGraphicFramePr>
            <a:graphicFrameLocks noChangeAspect="1"/>
          </p:cNvGraphicFramePr>
          <p:nvPr/>
        </p:nvGraphicFramePr>
        <p:xfrm>
          <a:off x="266700" y="2133600"/>
          <a:ext cx="8877300" cy="3611563"/>
        </p:xfrm>
        <a:graphic>
          <a:graphicData uri="http://schemas.openxmlformats.org/presentationml/2006/ole">
            <mc:AlternateContent xmlns:mc="http://schemas.openxmlformats.org/markup-compatibility/2006">
              <mc:Choice xmlns:v="urn:schemas-microsoft-com:vml" Requires="v">
                <p:oleObj spid="_x0000_s217099" name="Documento" r:id="rId3" imgW="12651840" imgH="5157360" progId="Word.Document.8">
                  <p:embed/>
                </p:oleObj>
              </mc:Choice>
              <mc:Fallback>
                <p:oleObj name="Documento" r:id="rId3" imgW="12651840" imgH="515736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133600"/>
                        <a:ext cx="8877300" cy="361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50" name="Text Box 5"/>
          <p:cNvSpPr txBox="1">
            <a:spLocks noChangeArrowheads="1"/>
          </p:cNvSpPr>
          <p:nvPr/>
        </p:nvSpPr>
        <p:spPr bwMode="auto">
          <a:xfrm>
            <a:off x="1600200" y="6461125"/>
            <a:ext cx="6934200" cy="396875"/>
          </a:xfrm>
          <a:prstGeom prst="rect">
            <a:avLst/>
          </a:prstGeom>
          <a:noFill/>
          <a:ln w="9525">
            <a:noFill/>
            <a:miter lim="800000"/>
            <a:headEnd/>
            <a:tailEnd/>
          </a:ln>
        </p:spPr>
        <p:txBody>
          <a:bodyPr>
            <a:spAutoFit/>
          </a:bodyPr>
          <a:lstStyle/>
          <a:p>
            <a:pPr algn="r" fontAlgn="base">
              <a:spcBef>
                <a:spcPct val="50000"/>
              </a:spcBef>
              <a:spcAft>
                <a:spcPct val="0"/>
              </a:spcAft>
            </a:pPr>
            <a:r>
              <a:rPr lang="it-IT" altLang="en-US" sz="2000">
                <a:solidFill>
                  <a:srgbClr val="FFFFFF"/>
                </a:solidFill>
              </a:rPr>
              <a:t>Adpt. From S Gauthier, </a:t>
            </a:r>
            <a:r>
              <a:rPr lang="it-IT" altLang="en-US" sz="2000" i="1">
                <a:solidFill>
                  <a:srgbClr val="FFFFFF"/>
                </a:solidFill>
              </a:rPr>
              <a:t>CMAJ </a:t>
            </a:r>
            <a:r>
              <a:rPr lang="it-IT" altLang="en-US" sz="2000">
                <a:solidFill>
                  <a:srgbClr val="FFFFFF"/>
                </a:solidFill>
              </a:rPr>
              <a:t>2002;166(5):616-23</a:t>
            </a:r>
          </a:p>
        </p:txBody>
      </p:sp>
      <p:sp>
        <p:nvSpPr>
          <p:cNvPr id="10251" name="Text Box 6"/>
          <p:cNvSpPr txBox="1">
            <a:spLocks noChangeArrowheads="1"/>
          </p:cNvSpPr>
          <p:nvPr/>
        </p:nvSpPr>
        <p:spPr bwMode="auto">
          <a:xfrm>
            <a:off x="381000" y="0"/>
            <a:ext cx="7848600" cy="1554163"/>
          </a:xfrm>
          <a:prstGeom prst="rect">
            <a:avLst/>
          </a:prstGeom>
          <a:noFill/>
          <a:ln w="9525">
            <a:noFill/>
            <a:miter lim="800000"/>
            <a:headEnd/>
            <a:tailEnd/>
          </a:ln>
        </p:spPr>
        <p:txBody>
          <a:bodyPr>
            <a:spAutoFit/>
          </a:bodyPr>
          <a:lstStyle/>
          <a:p>
            <a:pPr algn="ctr" fontAlgn="base">
              <a:spcBef>
                <a:spcPct val="50000"/>
              </a:spcBef>
              <a:spcAft>
                <a:spcPct val="0"/>
              </a:spcAft>
            </a:pPr>
            <a:r>
              <a:rPr lang="it-IT" altLang="en-US" sz="3200">
                <a:solidFill>
                  <a:srgbClr val="FFCC00"/>
                </a:solidFill>
              </a:rPr>
              <a:t>Comparazione fra diverse misure della valutazione degli stadi della malattia di Alzheimer</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66725" y="260350"/>
            <a:ext cx="8208963" cy="719138"/>
          </a:xfrm>
          <a:solidFill>
            <a:srgbClr val="99CCFF"/>
          </a:solidFill>
          <a:ln>
            <a:solidFill>
              <a:srgbClr val="000080"/>
            </a:solidFill>
          </a:ln>
        </p:spPr>
        <p:txBody>
          <a:bodyPr/>
          <a:lstStyle/>
          <a:p>
            <a:pPr eaLnBrk="1" hangingPunct="1">
              <a:defRPr/>
            </a:pPr>
            <a:r>
              <a:rPr lang="it-IT" altLang="en-US" sz="4000" b="1" dirty="0">
                <a:solidFill>
                  <a:srgbClr val="FF0000"/>
                </a:solidFill>
                <a:latin typeface="Arial" pitchFamily="34" charset="0"/>
                <a:ea typeface="MS PGothic" pitchFamily="34" charset="-128"/>
                <a:cs typeface="+mn-cs"/>
              </a:rPr>
              <a:t>Dopo la diagnosi….</a:t>
            </a:r>
          </a:p>
        </p:txBody>
      </p:sp>
      <p:sp>
        <p:nvSpPr>
          <p:cNvPr id="68610" name="Rectangle 3"/>
          <p:cNvSpPr>
            <a:spLocks noGrp="1" noChangeArrowheads="1"/>
          </p:cNvSpPr>
          <p:nvPr>
            <p:ph type="body" idx="1"/>
          </p:nvPr>
        </p:nvSpPr>
        <p:spPr>
          <a:xfrm>
            <a:off x="539750" y="1335088"/>
            <a:ext cx="8061325" cy="4181475"/>
          </a:xfrm>
        </p:spPr>
        <p:txBody>
          <a:bodyPr/>
          <a:lstStyle/>
          <a:p>
            <a:pPr eaLnBrk="1" hangingPunct="1">
              <a:lnSpc>
                <a:spcPct val="90000"/>
              </a:lnSpc>
            </a:pPr>
            <a:r>
              <a:rPr lang="it-IT" altLang="en-US" sz="2400" smtClean="0"/>
              <a:t>Comunicazione della diagnosi al paziente e alla famiglia</a:t>
            </a:r>
          </a:p>
          <a:p>
            <a:pPr eaLnBrk="1" hangingPunct="1">
              <a:lnSpc>
                <a:spcPct val="90000"/>
              </a:lnSpc>
            </a:pPr>
            <a:r>
              <a:rPr lang="it-IT" altLang="en-US" sz="2400" smtClean="0"/>
              <a:t>Terapia farmacologica per i sintomi cognitivi (inizio precoce, dosi adeguate, durata prolungata)</a:t>
            </a:r>
          </a:p>
          <a:p>
            <a:pPr eaLnBrk="1" hangingPunct="1">
              <a:lnSpc>
                <a:spcPct val="90000"/>
              </a:lnSpc>
            </a:pPr>
            <a:r>
              <a:rPr lang="it-IT" altLang="en-US" sz="2400" smtClean="0"/>
              <a:t>Scelta “individualizzata” del farmaco in base alla gravità della demenza, ai sintomi ed agli outcome attesi, alla comorbidità, al profilo di rischio</a:t>
            </a:r>
          </a:p>
          <a:p>
            <a:pPr eaLnBrk="1" hangingPunct="1">
              <a:lnSpc>
                <a:spcPct val="90000"/>
              </a:lnSpc>
            </a:pPr>
            <a:r>
              <a:rPr lang="it-IT" altLang="en-US" sz="2400" smtClean="0"/>
              <a:t>Gestione (farmacologica e non) di eventuali sintomi comportamentali</a:t>
            </a:r>
          </a:p>
          <a:p>
            <a:pPr eaLnBrk="1" hangingPunct="1">
              <a:lnSpc>
                <a:spcPct val="90000"/>
              </a:lnSpc>
            </a:pPr>
            <a:r>
              <a:rPr lang="it-IT" altLang="en-US" sz="2400" smtClean="0"/>
              <a:t>Interventi non farmacologici</a:t>
            </a:r>
          </a:p>
          <a:p>
            <a:pPr lvl="1" eaLnBrk="1" hangingPunct="1">
              <a:lnSpc>
                <a:spcPct val="90000"/>
              </a:lnSpc>
            </a:pPr>
            <a:r>
              <a:rPr lang="it-IT" altLang="en-US" sz="2400" smtClean="0"/>
              <a:t>Educazione caregiver</a:t>
            </a:r>
          </a:p>
          <a:p>
            <a:pPr lvl="1" eaLnBrk="1" hangingPunct="1">
              <a:lnSpc>
                <a:spcPct val="90000"/>
              </a:lnSpc>
            </a:pPr>
            <a:r>
              <a:rPr lang="it-IT" altLang="en-US" sz="2400" smtClean="0"/>
              <a:t>“Riabilitazione” cognitiva</a:t>
            </a:r>
          </a:p>
          <a:p>
            <a:pPr lvl="1" eaLnBrk="1" hangingPunct="1">
              <a:lnSpc>
                <a:spcPct val="90000"/>
              </a:lnSpc>
            </a:pPr>
            <a:r>
              <a:rPr lang="it-IT" altLang="en-US" sz="2400" smtClean="0"/>
              <a:t>Indicazioni di comportamento individuale e familiare</a:t>
            </a:r>
          </a:p>
          <a:p>
            <a:pPr eaLnBrk="1" hangingPunct="1">
              <a:lnSpc>
                <a:spcPct val="90000"/>
              </a:lnSpc>
            </a:pPr>
            <a:r>
              <a:rPr lang="it-IT" altLang="en-US" sz="2400" smtClean="0"/>
              <a:t>Gestione dei problemi di tipo sociale, assistenziale, legale</a:t>
            </a:r>
          </a:p>
          <a:p>
            <a:pPr eaLnBrk="1" hangingPunct="1">
              <a:lnSpc>
                <a:spcPct val="90000"/>
              </a:lnSpc>
            </a:pPr>
            <a:r>
              <a:rPr lang="it-IT" altLang="en-US" sz="2400" smtClean="0"/>
              <a:t>Definizione di follow-up personalizzati</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egnaposto numero diapositiva 1"/>
          <p:cNvSpPr>
            <a:spLocks noGrp="1"/>
          </p:cNvSpPr>
          <p:nvPr>
            <p:ph type="sldNum" sz="quarter" idx="12"/>
          </p:nvPr>
        </p:nvSpPr>
        <p:spPr bwMode="auto">
          <a:xfrm>
            <a:off x="457200" y="6356350"/>
            <a:ext cx="2133600" cy="365125"/>
          </a:xfrm>
          <a:noFill/>
          <a:ln>
            <a:miter lim="800000"/>
            <a:headEnd/>
            <a:tailEnd/>
          </a:ln>
        </p:spPr>
        <p:txBody>
          <a:bodyPr wrap="square" numCol="1" anchorCtr="0" compatLnSpc="1">
            <a:prstTxWarp prst="textNoShape">
              <a:avLst/>
            </a:prstTxWarp>
          </a:bodyPr>
          <a:lstStyle/>
          <a:p>
            <a:pPr algn="l" eaLnBrk="0" fontAlgn="base" hangingPunct="0">
              <a:spcBef>
                <a:spcPct val="0"/>
              </a:spcBef>
              <a:spcAft>
                <a:spcPct val="0"/>
              </a:spcAft>
            </a:pPr>
            <a:fld id="{94DF5F68-D57A-4EF3-AFD9-C6C411FB0F38}" type="slidenum">
              <a:rPr lang="it-IT" altLang="en-US" smtClean="0">
                <a:solidFill>
                  <a:srgbClr val="FFFFFF"/>
                </a:solidFill>
                <a:latin typeface="Arial" charset="0"/>
              </a:rPr>
              <a:pPr algn="l" eaLnBrk="0" fontAlgn="base" hangingPunct="0">
                <a:spcBef>
                  <a:spcPct val="0"/>
                </a:spcBef>
                <a:spcAft>
                  <a:spcPct val="0"/>
                </a:spcAft>
              </a:pPr>
              <a:t>103</a:t>
            </a:fld>
            <a:endParaRPr lang="it-IT" altLang="en-US" smtClean="0">
              <a:solidFill>
                <a:srgbClr val="FFFFFF"/>
              </a:solidFill>
              <a:latin typeface="Arial" charset="0"/>
            </a:endParaRPr>
          </a:p>
        </p:txBody>
      </p:sp>
      <p:sp>
        <p:nvSpPr>
          <p:cNvPr id="1171458" name="Rectangle 2"/>
          <p:cNvSpPr>
            <a:spLocks noGrp="1" noChangeArrowheads="1"/>
          </p:cNvSpPr>
          <p:nvPr>
            <p:ph type="title" idx="4294967295"/>
          </p:nvPr>
        </p:nvSpPr>
        <p:spPr>
          <a:xfrm>
            <a:off x="323850" y="184150"/>
            <a:ext cx="8424863" cy="1157288"/>
          </a:xfrm>
          <a:solidFill>
            <a:srgbClr val="99CCFF"/>
          </a:solidFill>
          <a:ln>
            <a:solidFill>
              <a:srgbClr val="000080"/>
            </a:solidFill>
          </a:ln>
        </p:spPr>
        <p:txBody>
          <a:bodyPr/>
          <a:lstStyle/>
          <a:p>
            <a:pPr eaLnBrk="1" hangingPunct="1">
              <a:defRPr/>
            </a:pPr>
            <a:r>
              <a:rPr lang="it-IT" sz="3200" b="1">
                <a:solidFill>
                  <a:srgbClr val="FF0000"/>
                </a:solidFill>
                <a:latin typeface="Arial" pitchFamily="34" charset="0"/>
                <a:ea typeface="MS PGothic" pitchFamily="34" charset="-128"/>
                <a:cs typeface="+mn-cs"/>
              </a:rPr>
              <a:t>Il trattamento farmacologico dell’AD: le raccomandazioni delle società scientifiche</a:t>
            </a:r>
          </a:p>
        </p:txBody>
      </p:sp>
      <p:sp>
        <p:nvSpPr>
          <p:cNvPr id="69635" name="Rectangle 3"/>
          <p:cNvSpPr>
            <a:spLocks noGrp="1" noChangeArrowheads="1"/>
          </p:cNvSpPr>
          <p:nvPr>
            <p:ph type="body" idx="4294967295"/>
          </p:nvPr>
        </p:nvSpPr>
        <p:spPr>
          <a:xfrm>
            <a:off x="323850" y="1557338"/>
            <a:ext cx="8497888" cy="4400550"/>
          </a:xfrm>
        </p:spPr>
        <p:txBody>
          <a:bodyPr/>
          <a:lstStyle/>
          <a:p>
            <a:r>
              <a:rPr lang="it-IT" sz="2200" smtClean="0"/>
              <a:t>L’uso di inibitori dell’acetilcolinesterasi (donepezil, rivstigmina, galantamina) è   suggerito nei pazienti con AD in fase lieve</a:t>
            </a:r>
          </a:p>
          <a:p>
            <a:r>
              <a:rPr lang="it-IT" sz="2200" smtClean="0"/>
              <a:t>La scelta del farmaco, della dose e della durata del trattamento dipende dalla risposta, dalla tollerabilità e richiede una valutazione “individualizzata”</a:t>
            </a:r>
          </a:p>
          <a:p>
            <a:r>
              <a:rPr lang="it-IT" sz="2200" smtClean="0"/>
              <a:t>L’uso di memantina è un’opzione per i pazienti con AD in fase moderata-severa, sia in monoterapia che in aggiunta a ache-i</a:t>
            </a:r>
          </a:p>
          <a:p>
            <a:r>
              <a:rPr lang="it-IT" sz="2200" smtClean="0"/>
              <a:t>La valutazione dell’efficacia richiede una periodica rivalutazione del paziente dal punto di vista cognitivo, funzionale, comportamentale e dei caregivers.</a:t>
            </a:r>
          </a:p>
          <a:p>
            <a:r>
              <a:rPr lang="it-IT" sz="2200" smtClean="0"/>
              <a:t>Le aspettative ed i rischi devono essere discussi con il paziente ed i caregivers</a:t>
            </a:r>
          </a:p>
          <a:p>
            <a:endParaRPr lang="it-IT" sz="2200" smtClean="0"/>
          </a:p>
        </p:txBody>
      </p:sp>
      <p:sp>
        <p:nvSpPr>
          <p:cNvPr id="69636" name="Text Box 4"/>
          <p:cNvSpPr txBox="1">
            <a:spLocks noChangeArrowheads="1"/>
          </p:cNvSpPr>
          <p:nvPr/>
        </p:nvSpPr>
        <p:spPr bwMode="auto">
          <a:xfrm>
            <a:off x="323850" y="5949950"/>
            <a:ext cx="8569325" cy="1108075"/>
          </a:xfrm>
          <a:prstGeom prst="rect">
            <a:avLst/>
          </a:prstGeom>
          <a:noFill/>
          <a:ln w="9525">
            <a:noFill/>
            <a:miter lim="800000"/>
            <a:headEnd/>
            <a:tailEnd/>
          </a:ln>
        </p:spPr>
        <p:txBody>
          <a:bodyPr>
            <a:spAutoFit/>
          </a:bodyPr>
          <a:lstStyle/>
          <a:p>
            <a:pPr eaLnBrk="0" fontAlgn="base" hangingPunct="0">
              <a:spcBef>
                <a:spcPct val="0"/>
              </a:spcBef>
              <a:spcAft>
                <a:spcPct val="0"/>
              </a:spcAft>
              <a:buFontTx/>
              <a:buChar char="•"/>
            </a:pPr>
            <a:r>
              <a:rPr lang="it-IT" altLang="en-US" sz="1200" i="1">
                <a:solidFill>
                  <a:prstClr val="black"/>
                </a:solidFill>
                <a:latin typeface="Arial" charset="0"/>
                <a:ea typeface="ＭＳ Ｐゴシック"/>
                <a:cs typeface="ＭＳ Ｐゴシック"/>
              </a:rPr>
              <a:t>Third Canadian Consensus Conference on the Diagnosis and Treatment of Dementia, 2008</a:t>
            </a:r>
          </a:p>
          <a:p>
            <a:pPr eaLnBrk="0" fontAlgn="base" hangingPunct="0">
              <a:spcBef>
                <a:spcPct val="0"/>
              </a:spcBef>
              <a:spcAft>
                <a:spcPct val="0"/>
              </a:spcAft>
              <a:buFontTx/>
              <a:buChar char="•"/>
            </a:pPr>
            <a:r>
              <a:rPr lang="it-IT" altLang="en-US" sz="1200" i="1">
                <a:solidFill>
                  <a:prstClr val="black"/>
                </a:solidFill>
                <a:latin typeface="Arial" charset="0"/>
                <a:ea typeface="ＭＳ Ｐゴシック"/>
                <a:cs typeface="ＭＳ Ｐゴシック"/>
              </a:rPr>
              <a:t>American College of Physicians and American Academy of Family Physicians, 2008</a:t>
            </a:r>
          </a:p>
          <a:p>
            <a:pPr eaLnBrk="0" fontAlgn="base" hangingPunct="0">
              <a:spcBef>
                <a:spcPct val="0"/>
              </a:spcBef>
              <a:spcAft>
                <a:spcPct val="0"/>
              </a:spcAft>
              <a:buFontTx/>
              <a:buChar char="•"/>
            </a:pPr>
            <a:r>
              <a:rPr lang="it-IT" altLang="en-US" sz="1200" i="1">
                <a:solidFill>
                  <a:prstClr val="black"/>
                </a:solidFill>
                <a:latin typeface="Arial" charset="0"/>
                <a:ea typeface="ＭＳ Ｐゴシック"/>
                <a:cs typeface="ＭＳ Ｐゴシック"/>
              </a:rPr>
              <a:t>Italian Association of Psychogeriatrics, 2007</a:t>
            </a:r>
          </a:p>
          <a:p>
            <a:pPr eaLnBrk="0" fontAlgn="base" hangingPunct="0">
              <a:spcBef>
                <a:spcPct val="0"/>
              </a:spcBef>
              <a:spcAft>
                <a:spcPct val="0"/>
              </a:spcAft>
              <a:buFontTx/>
              <a:buChar char="•"/>
            </a:pPr>
            <a:r>
              <a:rPr lang="it-IT" altLang="en-US" sz="1200" i="1">
                <a:solidFill>
                  <a:prstClr val="black"/>
                </a:solidFill>
                <a:latin typeface="Arial" charset="0"/>
                <a:ea typeface="ＭＳ Ｐゴシック"/>
                <a:cs typeface="ＭＳ Ｐゴシック"/>
              </a:rPr>
              <a:t>EFNS guideline, 2007 .</a:t>
            </a:r>
          </a:p>
          <a:p>
            <a:pPr eaLnBrk="0" fontAlgn="base" hangingPunct="0">
              <a:spcBef>
                <a:spcPct val="50000"/>
              </a:spcBef>
              <a:spcAft>
                <a:spcPct val="0"/>
              </a:spcAft>
            </a:pPr>
            <a:endParaRPr lang="it-IT" altLang="en-US" sz="1200" i="1">
              <a:solidFill>
                <a:prstClr val="black"/>
              </a:solidFill>
              <a:latin typeface="Arial"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egnaposto numero diapositiva 1"/>
          <p:cNvSpPr>
            <a:spLocks noGrp="1"/>
          </p:cNvSpPr>
          <p:nvPr>
            <p:ph type="sldNum" sz="quarter" idx="12"/>
          </p:nvPr>
        </p:nvSpPr>
        <p:spPr bwMode="auto">
          <a:xfrm>
            <a:off x="457200" y="6356350"/>
            <a:ext cx="2133600" cy="365125"/>
          </a:xfrm>
          <a:noFill/>
          <a:ln>
            <a:miter lim="800000"/>
            <a:headEnd/>
            <a:tailEnd/>
          </a:ln>
        </p:spPr>
        <p:txBody>
          <a:bodyPr wrap="square" numCol="1" anchorCtr="0" compatLnSpc="1">
            <a:prstTxWarp prst="textNoShape">
              <a:avLst/>
            </a:prstTxWarp>
          </a:bodyPr>
          <a:lstStyle/>
          <a:p>
            <a:pPr algn="l" eaLnBrk="0" fontAlgn="base" hangingPunct="0">
              <a:spcBef>
                <a:spcPct val="0"/>
              </a:spcBef>
              <a:spcAft>
                <a:spcPct val="0"/>
              </a:spcAft>
            </a:pPr>
            <a:fld id="{5FC4E404-0319-40B8-BD05-EB3D17C38029}" type="slidenum">
              <a:rPr lang="it-IT" altLang="en-US" smtClean="0">
                <a:solidFill>
                  <a:srgbClr val="FFFFFF"/>
                </a:solidFill>
                <a:latin typeface="Arial" charset="0"/>
              </a:rPr>
              <a:pPr algn="l" eaLnBrk="0" fontAlgn="base" hangingPunct="0">
                <a:spcBef>
                  <a:spcPct val="0"/>
                </a:spcBef>
                <a:spcAft>
                  <a:spcPct val="0"/>
                </a:spcAft>
              </a:pPr>
              <a:t>104</a:t>
            </a:fld>
            <a:endParaRPr lang="it-IT" altLang="en-US" smtClean="0">
              <a:solidFill>
                <a:srgbClr val="FFFFFF"/>
              </a:solidFill>
              <a:latin typeface="Arial" charset="0"/>
            </a:endParaRPr>
          </a:p>
        </p:txBody>
      </p:sp>
      <p:pic>
        <p:nvPicPr>
          <p:cNvPr id="70658" name="Picture 2" descr="giacob2"/>
          <p:cNvPicPr>
            <a:picLocks noChangeAspect="1" noChangeArrowheads="1"/>
          </p:cNvPicPr>
          <p:nvPr/>
        </p:nvPicPr>
        <p:blipFill>
          <a:blip r:embed="rId2" cstate="print"/>
          <a:srcRect/>
          <a:stretch>
            <a:fillRect/>
          </a:stretch>
        </p:blipFill>
        <p:spPr bwMode="auto">
          <a:xfrm>
            <a:off x="971550" y="0"/>
            <a:ext cx="7273925" cy="5849938"/>
          </a:xfrm>
          <a:prstGeom prst="rect">
            <a:avLst/>
          </a:prstGeom>
          <a:noFill/>
          <a:ln w="9525">
            <a:noFill/>
            <a:miter lim="800000"/>
            <a:headEnd/>
            <a:tailEnd/>
          </a:ln>
        </p:spPr>
      </p:pic>
      <p:sp>
        <p:nvSpPr>
          <p:cNvPr id="70659" name="Text Box 3"/>
          <p:cNvSpPr txBox="1">
            <a:spLocks noChangeArrowheads="1"/>
          </p:cNvSpPr>
          <p:nvPr/>
        </p:nvSpPr>
        <p:spPr bwMode="auto">
          <a:xfrm>
            <a:off x="755650" y="6021388"/>
            <a:ext cx="7704138" cy="45720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it-IT" altLang="en-US" sz="2400">
                <a:solidFill>
                  <a:prstClr val="black"/>
                </a:solidFill>
                <a:latin typeface="Times" charset="0"/>
              </a:rPr>
              <a:t>Efficacia degli ChEI a un anno nel trattamento dell’AD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egnaposto numero diapositiva 1"/>
          <p:cNvSpPr>
            <a:spLocks noGrp="1"/>
          </p:cNvSpPr>
          <p:nvPr>
            <p:ph type="sldNum" sz="quarter" idx="12"/>
          </p:nvPr>
        </p:nvSpPr>
        <p:spPr bwMode="auto">
          <a:xfrm>
            <a:off x="457200" y="6356350"/>
            <a:ext cx="2133600" cy="365125"/>
          </a:xfrm>
          <a:noFill/>
          <a:ln>
            <a:miter lim="800000"/>
            <a:headEnd/>
            <a:tailEnd/>
          </a:ln>
        </p:spPr>
        <p:txBody>
          <a:bodyPr wrap="square" numCol="1" anchorCtr="0" compatLnSpc="1">
            <a:prstTxWarp prst="textNoShape">
              <a:avLst/>
            </a:prstTxWarp>
          </a:bodyPr>
          <a:lstStyle/>
          <a:p>
            <a:pPr algn="l" eaLnBrk="0" fontAlgn="base" hangingPunct="0">
              <a:spcBef>
                <a:spcPct val="0"/>
              </a:spcBef>
              <a:spcAft>
                <a:spcPct val="0"/>
              </a:spcAft>
            </a:pPr>
            <a:fld id="{80123B6F-2536-4E4A-BBCF-D41788A77991}" type="slidenum">
              <a:rPr lang="it-IT" altLang="en-US" smtClean="0">
                <a:solidFill>
                  <a:srgbClr val="FFFFFF"/>
                </a:solidFill>
                <a:latin typeface="Arial" charset="0"/>
              </a:rPr>
              <a:pPr algn="l" eaLnBrk="0" fontAlgn="base" hangingPunct="0">
                <a:spcBef>
                  <a:spcPct val="0"/>
                </a:spcBef>
                <a:spcAft>
                  <a:spcPct val="0"/>
                </a:spcAft>
              </a:pPr>
              <a:t>105</a:t>
            </a:fld>
            <a:endParaRPr lang="it-IT" altLang="en-US" smtClean="0">
              <a:solidFill>
                <a:srgbClr val="FFFFFF"/>
              </a:solidFill>
              <a:latin typeface="Arial" charset="0"/>
            </a:endParaRPr>
          </a:p>
        </p:txBody>
      </p:sp>
      <p:sp>
        <p:nvSpPr>
          <p:cNvPr id="71682" name="Rectangle 2"/>
          <p:cNvSpPr>
            <a:spLocks noGrp="1" noChangeArrowheads="1"/>
          </p:cNvSpPr>
          <p:nvPr>
            <p:ph type="title" idx="4294967295"/>
          </p:nvPr>
        </p:nvSpPr>
        <p:spPr>
          <a:xfrm>
            <a:off x="611188" y="471488"/>
            <a:ext cx="8051800" cy="831850"/>
          </a:xfrm>
        </p:spPr>
        <p:txBody>
          <a:bodyPr/>
          <a:lstStyle/>
          <a:p>
            <a:r>
              <a:rPr lang="it-IT" sz="2400" smtClean="0"/>
              <a:t>Percentuale di responder al trattamento con AChEI: risultati di una indagine con il metodo Delphi</a:t>
            </a:r>
          </a:p>
        </p:txBody>
      </p:sp>
      <p:sp>
        <p:nvSpPr>
          <p:cNvPr id="71683" name="Rectangle 3"/>
          <p:cNvSpPr>
            <a:spLocks noGrp="1" noChangeArrowheads="1"/>
          </p:cNvSpPr>
          <p:nvPr>
            <p:ph type="body" idx="4294967295"/>
          </p:nvPr>
        </p:nvSpPr>
        <p:spPr>
          <a:xfrm>
            <a:off x="250825" y="2060575"/>
            <a:ext cx="8893175" cy="3354388"/>
          </a:xfrm>
        </p:spPr>
        <p:txBody>
          <a:bodyPr/>
          <a:lstStyle/>
          <a:p>
            <a:pPr>
              <a:buFontTx/>
              <a:buNone/>
            </a:pPr>
            <a:r>
              <a:rPr lang="it-IT" sz="2000" b="1" smtClean="0">
                <a:solidFill>
                  <a:schemeClr val="tx2"/>
                </a:solidFill>
              </a:rPr>
              <a:t>OUTOCOME					6 mesi     12 mesi</a:t>
            </a:r>
          </a:p>
          <a:p>
            <a:pPr>
              <a:buFont typeface="Wingdings" pitchFamily="2" charset="2"/>
              <a:buChar char="§"/>
            </a:pPr>
            <a:r>
              <a:rPr lang="it-IT" sz="2000" smtClean="0"/>
              <a:t>miglioramento delle funzioni cognitive 		30%	         16%</a:t>
            </a:r>
          </a:p>
          <a:p>
            <a:pPr>
              <a:buFont typeface="Wingdings" pitchFamily="2" charset="2"/>
              <a:buChar char="§"/>
            </a:pPr>
            <a:r>
              <a:rPr lang="it-IT" sz="2000" smtClean="0"/>
              <a:t>stabilizzazione funzioni cognitive 		44%	         32%</a:t>
            </a:r>
          </a:p>
          <a:p>
            <a:pPr>
              <a:buFont typeface="Wingdings" pitchFamily="2" charset="2"/>
              <a:buChar char="§"/>
            </a:pPr>
            <a:endParaRPr lang="it-IT" sz="2000" smtClean="0"/>
          </a:p>
          <a:p>
            <a:pPr>
              <a:buFont typeface="Wingdings" pitchFamily="2" charset="2"/>
              <a:buChar char="§"/>
            </a:pPr>
            <a:r>
              <a:rPr lang="it-IT" sz="2000" smtClean="0">
                <a:solidFill>
                  <a:schemeClr val="hlink"/>
                </a:solidFill>
              </a:rPr>
              <a:t>miglioramento stato funzionale 			20%	         13%</a:t>
            </a:r>
          </a:p>
          <a:p>
            <a:pPr>
              <a:buFont typeface="Wingdings" pitchFamily="2" charset="2"/>
              <a:buChar char="§"/>
            </a:pPr>
            <a:r>
              <a:rPr lang="it-IT" sz="2000" smtClean="0">
                <a:solidFill>
                  <a:schemeClr val="hlink"/>
                </a:solidFill>
              </a:rPr>
              <a:t>stabilizzazione stato funzionale			48%	         17%</a:t>
            </a:r>
          </a:p>
          <a:p>
            <a:pPr>
              <a:buFont typeface="Wingdings" pitchFamily="2" charset="2"/>
              <a:buChar char="§"/>
            </a:pPr>
            <a:endParaRPr lang="it-IT" sz="2000" smtClean="0">
              <a:solidFill>
                <a:schemeClr val="hlink"/>
              </a:solidFill>
            </a:endParaRPr>
          </a:p>
          <a:p>
            <a:pPr>
              <a:buFont typeface="Wingdings" pitchFamily="2" charset="2"/>
              <a:buChar char="§"/>
            </a:pPr>
            <a:r>
              <a:rPr lang="it-IT" sz="2000" smtClean="0">
                <a:solidFill>
                  <a:srgbClr val="FF0000"/>
                </a:solidFill>
              </a:rPr>
              <a:t>miglioramento/stabilizzazione BPSD 		30%	         20%</a:t>
            </a:r>
          </a:p>
          <a:p>
            <a:pPr>
              <a:buFont typeface="Wingdings" pitchFamily="2" charset="2"/>
              <a:buChar char="§"/>
            </a:pPr>
            <a:r>
              <a:rPr lang="it-IT" sz="2000" smtClean="0">
                <a:solidFill>
                  <a:srgbClr val="FF0000"/>
                </a:solidFill>
              </a:rPr>
              <a:t>miglioramento riferito dai caregiver 		50%	         30%</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98438"/>
            <a:ext cx="8229600" cy="1143000"/>
          </a:xfrm>
          <a:solidFill>
            <a:srgbClr val="99CCFF"/>
          </a:solidFill>
          <a:ln>
            <a:solidFill>
              <a:srgbClr val="000080"/>
            </a:solidFill>
          </a:ln>
        </p:spPr>
        <p:txBody>
          <a:bodyPr/>
          <a:lstStyle/>
          <a:p>
            <a:pPr eaLnBrk="1" hangingPunct="1">
              <a:defRPr/>
            </a:pPr>
            <a:r>
              <a:rPr lang="it-IT" sz="3200" b="1" dirty="0">
                <a:solidFill>
                  <a:srgbClr val="FF0000"/>
                </a:solidFill>
                <a:latin typeface="Arial" pitchFamily="34" charset="0"/>
                <a:ea typeface="MS PGothic" pitchFamily="34" charset="-128"/>
                <a:cs typeface="+mn-cs"/>
              </a:rPr>
              <a:t>Tollerabilità inibitori colinesterasi</a:t>
            </a:r>
            <a:endParaRPr lang="en-US" sz="3200" b="1" dirty="0">
              <a:solidFill>
                <a:srgbClr val="FF0000"/>
              </a:solidFill>
              <a:latin typeface="Arial" pitchFamily="34" charset="0"/>
              <a:ea typeface="MS PGothic" pitchFamily="34" charset="-128"/>
              <a:cs typeface="+mn-cs"/>
            </a:endParaRPr>
          </a:p>
        </p:txBody>
      </p:sp>
      <p:sp>
        <p:nvSpPr>
          <p:cNvPr id="3" name="Segnaposto contenuto 2"/>
          <p:cNvSpPr>
            <a:spLocks noGrp="1"/>
          </p:cNvSpPr>
          <p:nvPr>
            <p:ph idx="1"/>
          </p:nvPr>
        </p:nvSpPr>
        <p:spPr>
          <a:xfrm>
            <a:off x="457200" y="1412875"/>
            <a:ext cx="8229600" cy="4525963"/>
          </a:xfrm>
        </p:spPr>
        <p:txBody>
          <a:bodyPr/>
          <a:lstStyle/>
          <a:p>
            <a:pPr>
              <a:defRPr/>
            </a:pPr>
            <a:r>
              <a:rPr lang="it-IT" sz="1800" dirty="0" smtClean="0"/>
              <a:t>Potenziali </a:t>
            </a:r>
            <a:r>
              <a:rPr lang="it-IT" sz="1800" dirty="0"/>
              <a:t>effetti collaterali si verificano in circa il 5- 10% dei soggetti trattati, </a:t>
            </a:r>
            <a:r>
              <a:rPr lang="it-IT" sz="1800" dirty="0" smtClean="0"/>
              <a:t> </a:t>
            </a:r>
            <a:r>
              <a:rPr lang="it-IT" sz="1800" dirty="0"/>
              <a:t>di tipo </a:t>
            </a:r>
            <a:r>
              <a:rPr lang="it-IT" sz="1800" dirty="0" err="1"/>
              <a:t>colinomimetico</a:t>
            </a:r>
            <a:r>
              <a:rPr lang="it-IT" sz="1800" dirty="0"/>
              <a:t> e spesso transitori. I più frequenti sono: </a:t>
            </a:r>
            <a:endParaRPr lang="en-US" sz="1800" dirty="0"/>
          </a:p>
          <a:p>
            <a:pPr marL="0" indent="0">
              <a:buFont typeface="Arial" charset="0"/>
              <a:buNone/>
              <a:defRPr/>
            </a:pPr>
            <a:r>
              <a:rPr lang="it-IT" sz="1800" dirty="0" smtClean="0"/>
              <a:t>	•</a:t>
            </a:r>
            <a:r>
              <a:rPr lang="it-IT" sz="1800" dirty="0"/>
              <a:t> </a:t>
            </a:r>
            <a:r>
              <a:rPr lang="it-IT" sz="1800" dirty="0" smtClean="0"/>
              <a:t>gastrointestinali </a:t>
            </a:r>
            <a:r>
              <a:rPr lang="it-IT" sz="1800" dirty="0"/>
              <a:t>(dispepsia, nausea, vomito, diarrea, dolori addominali, scialorrea)</a:t>
            </a:r>
            <a:endParaRPr lang="en-US" sz="1800" dirty="0"/>
          </a:p>
          <a:p>
            <a:pPr marL="0" indent="0">
              <a:buFont typeface="Arial" charset="0"/>
              <a:buNone/>
              <a:defRPr/>
            </a:pPr>
            <a:r>
              <a:rPr lang="it-IT" sz="1800" dirty="0" smtClean="0"/>
              <a:t>	•</a:t>
            </a:r>
            <a:r>
              <a:rPr lang="it-IT" sz="1800" dirty="0"/>
              <a:t> </a:t>
            </a:r>
            <a:r>
              <a:rPr lang="it-IT" sz="1800" dirty="0" smtClean="0"/>
              <a:t>muscoloscheletrici </a:t>
            </a:r>
            <a:r>
              <a:rPr lang="it-IT" sz="1800" dirty="0"/>
              <a:t>(crampi, astenia), </a:t>
            </a:r>
            <a:endParaRPr lang="en-US" sz="1800" dirty="0"/>
          </a:p>
          <a:p>
            <a:pPr marL="0" indent="0">
              <a:buFont typeface="Arial" charset="0"/>
              <a:buNone/>
              <a:defRPr/>
            </a:pPr>
            <a:r>
              <a:rPr lang="it-IT" sz="1800" dirty="0" smtClean="0"/>
              <a:t>	•</a:t>
            </a:r>
            <a:r>
              <a:rPr lang="it-IT" sz="1800" dirty="0"/>
              <a:t> </a:t>
            </a:r>
            <a:r>
              <a:rPr lang="it-IT" sz="1800" dirty="0" smtClean="0"/>
              <a:t>cardiaci </a:t>
            </a:r>
            <a:r>
              <a:rPr lang="it-IT" sz="1800" dirty="0"/>
              <a:t>(bradicardia, ipotensione ortostatica) </a:t>
            </a:r>
            <a:endParaRPr lang="en-US" sz="1800" dirty="0"/>
          </a:p>
          <a:p>
            <a:pPr marL="0" indent="0">
              <a:buFont typeface="Arial" charset="0"/>
              <a:buNone/>
              <a:defRPr/>
            </a:pPr>
            <a:r>
              <a:rPr lang="it-IT" sz="1800" dirty="0" smtClean="0"/>
              <a:t>	•</a:t>
            </a:r>
            <a:r>
              <a:rPr lang="it-IT" sz="1800" dirty="0"/>
              <a:t> </a:t>
            </a:r>
            <a:r>
              <a:rPr lang="it-IT" sz="1800" dirty="0" smtClean="0"/>
              <a:t>respiratori </a:t>
            </a:r>
            <a:r>
              <a:rPr lang="it-IT" sz="1800" dirty="0"/>
              <a:t>(broncospasmo, rinite), </a:t>
            </a:r>
            <a:endParaRPr lang="en-US" sz="1800" dirty="0"/>
          </a:p>
          <a:p>
            <a:pPr marL="0" indent="0">
              <a:buFont typeface="Arial" charset="0"/>
              <a:buNone/>
              <a:defRPr/>
            </a:pPr>
            <a:r>
              <a:rPr lang="it-IT" sz="1800" dirty="0" smtClean="0"/>
              <a:t>	•sistemici </a:t>
            </a:r>
            <a:r>
              <a:rPr lang="it-IT" sz="1800" dirty="0"/>
              <a:t>(insonnia, agitazione, cefalea, tremori, calo ponderale) </a:t>
            </a:r>
            <a:endParaRPr lang="en-US" sz="1800" dirty="0"/>
          </a:p>
          <a:p>
            <a:pPr>
              <a:defRPr/>
            </a:pPr>
            <a:endParaRPr lang="it-IT" sz="1800" dirty="0" smtClean="0"/>
          </a:p>
          <a:p>
            <a:pPr>
              <a:defRPr/>
            </a:pPr>
            <a:r>
              <a:rPr lang="it-IT" sz="1800" dirty="0" smtClean="0"/>
              <a:t>Gli </a:t>
            </a:r>
            <a:r>
              <a:rPr lang="it-IT" sz="1800" dirty="0" err="1"/>
              <a:t>AchE</a:t>
            </a:r>
            <a:r>
              <a:rPr lang="it-IT" sz="1800" dirty="0"/>
              <a:t>-I non vanno usati in presenza di disturbi della conduzione cardiaca (in particolare blocco atrioventricolare), in caso di ulcera peptica in fase attiva e in corso di episodi di riacutizzazione di BPCO o asma. </a:t>
            </a:r>
            <a:endParaRPr lang="it-IT" sz="1800" dirty="0" smtClean="0"/>
          </a:p>
          <a:p>
            <a:pPr>
              <a:defRPr/>
            </a:pPr>
            <a:r>
              <a:rPr lang="it-IT" sz="1800" dirty="0" smtClean="0"/>
              <a:t>La </a:t>
            </a:r>
            <a:r>
              <a:rPr lang="it-IT" sz="1800" dirty="0"/>
              <a:t>frequenza di effetti collaterali è ridotta ai dosaggi inferiori e </a:t>
            </a:r>
            <a:r>
              <a:rPr lang="it-IT" sz="1800" dirty="0" smtClean="0"/>
              <a:t>soprattutto </a:t>
            </a:r>
            <a:r>
              <a:rPr lang="it-IT" sz="1800" dirty="0"/>
              <a:t>con un aumento graduale del dosaggio. </a:t>
            </a:r>
            <a:endParaRPr lang="en-US" sz="1800" dirty="0"/>
          </a:p>
          <a:p>
            <a:pPr>
              <a:defRPr/>
            </a:pPr>
            <a:endParaRPr lang="en-US" sz="18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olo 1"/>
          <p:cNvSpPr>
            <a:spLocks noGrp="1"/>
          </p:cNvSpPr>
          <p:nvPr>
            <p:ph type="title"/>
          </p:nvPr>
        </p:nvSpPr>
        <p:spPr/>
        <p:txBody>
          <a:bodyPr/>
          <a:lstStyle/>
          <a:p>
            <a:r>
              <a:rPr lang="it-IT" i="1" smtClean="0">
                <a:solidFill>
                  <a:srgbClr val="FF0000"/>
                </a:solidFill>
              </a:rPr>
              <a:t>Sig.a Giovanna</a:t>
            </a:r>
            <a:endParaRPr lang="en-US" i="1" smtClean="0">
              <a:solidFill>
                <a:srgbClr val="FF0000"/>
              </a:solidFill>
            </a:endParaRPr>
          </a:p>
        </p:txBody>
      </p:sp>
      <p:sp>
        <p:nvSpPr>
          <p:cNvPr id="73730" name="Segnaposto contenuto 2"/>
          <p:cNvSpPr>
            <a:spLocks noGrp="1"/>
          </p:cNvSpPr>
          <p:nvPr>
            <p:ph idx="1"/>
          </p:nvPr>
        </p:nvSpPr>
        <p:spPr/>
        <p:txBody>
          <a:bodyPr/>
          <a:lstStyle/>
          <a:p>
            <a:r>
              <a:rPr lang="it-IT" sz="2400" smtClean="0"/>
              <a:t>Si prescrive rivastigmina transdermica 4,6 mg/24 ore (EXELON cerotto 1 al dì)</a:t>
            </a:r>
          </a:p>
          <a:p>
            <a:r>
              <a:rPr lang="it-IT" sz="2400" smtClean="0"/>
              <a:t>Sebbene  rivastigmina abbia un minore legame alle proteine plasmatiche degli altri ache-i, gli studi condotti con donepezil non hanno mostrato variazioni della cinetica del warfarin  </a:t>
            </a:r>
          </a:p>
          <a:p>
            <a:r>
              <a:rPr lang="it-IT" sz="2400" smtClean="0"/>
              <a:t>Maggiore comodità d’uso e maggiore aderenza alla terapia</a:t>
            </a:r>
          </a:p>
          <a:p>
            <a:r>
              <a:rPr lang="it-IT" sz="2400" smtClean="0"/>
              <a:t>Prescrizione per tre mesi, poi visita di follow-up per verificare tollerabilità ed efficacia</a:t>
            </a:r>
          </a:p>
          <a:p>
            <a:endParaRPr lang="en-US" sz="240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fontScale="90000"/>
          </a:bodyPr>
          <a:lstStyle/>
          <a:p>
            <a:r>
              <a:rPr lang="it-IT" sz="3600" b="1" dirty="0" smtClean="0"/>
              <a:t>Siete d’accordo con una scelta terapeutica di tipo farmacologico per il decadimento cognitivo?</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80                                                         </a:t>
            </a:r>
            <a:r>
              <a:rPr lang="it-IT" dirty="0" smtClean="0"/>
              <a:t>n° </a:t>
            </a:r>
            <a:r>
              <a:rPr lang="it-IT" dirty="0" smtClean="0"/>
              <a:t>3</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d’accordo con la scelta del cerotto di </a:t>
            </a:r>
            <a:r>
              <a:rPr lang="it-IT" sz="3600" b="1" dirty="0" err="1" smtClean="0"/>
              <a:t>Rivastigmina</a:t>
            </a:r>
            <a:r>
              <a:rPr lang="it-IT" sz="3600" b="1" dirty="0" smtClean="0"/>
              <a:t>?</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65                                                         </a:t>
            </a:r>
            <a:r>
              <a:rPr lang="it-IT" dirty="0" smtClean="0"/>
              <a:t>n° </a:t>
            </a:r>
            <a:r>
              <a:rPr lang="it-IT" dirty="0" smtClean="0"/>
              <a:t>0</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10"/>
          <p:cNvSpPr>
            <a:spLocks noGrp="1"/>
          </p:cNvSpPr>
          <p:nvPr>
            <p:ph sz="half" idx="2"/>
          </p:nvPr>
        </p:nvSpPr>
        <p:spPr>
          <a:xfrm>
            <a:off x="467544" y="1124744"/>
            <a:ext cx="8352928" cy="5472608"/>
          </a:xfrm>
        </p:spPr>
        <p:txBody>
          <a:bodyPr>
            <a:normAutofit lnSpcReduction="10000"/>
          </a:bodyPr>
          <a:lstStyle/>
          <a:p>
            <a:pPr fontAlgn="t"/>
            <a:r>
              <a:rPr lang="it-IT" sz="3100" b="1" dirty="0" err="1" smtClean="0"/>
              <a:t>Coumadin</a:t>
            </a:r>
            <a:r>
              <a:rPr lang="it-IT" sz="3100" b="1" dirty="0" smtClean="0"/>
              <a:t> sec INR</a:t>
            </a:r>
          </a:p>
          <a:p>
            <a:pPr fontAlgn="t"/>
            <a:r>
              <a:rPr lang="it-IT" sz="3100" b="1" dirty="0" err="1" smtClean="0"/>
              <a:t>Pantoprazolo</a:t>
            </a:r>
            <a:r>
              <a:rPr lang="it-IT" sz="3100" b="1" dirty="0" smtClean="0"/>
              <a:t> 20 mg / </a:t>
            </a:r>
            <a:r>
              <a:rPr lang="it-IT" sz="3100" b="1" dirty="0" err="1" smtClean="0"/>
              <a:t>die</a:t>
            </a:r>
            <a:endParaRPr lang="it-IT" sz="3100" b="1" dirty="0" smtClean="0"/>
          </a:p>
          <a:p>
            <a:pPr fontAlgn="t"/>
            <a:r>
              <a:rPr lang="it-IT" sz="3100" b="1" dirty="0" err="1" smtClean="0"/>
              <a:t>Cacit</a:t>
            </a:r>
            <a:r>
              <a:rPr lang="it-IT" sz="3100" b="1" dirty="0" smtClean="0"/>
              <a:t>: </a:t>
            </a:r>
            <a:r>
              <a:rPr lang="it-IT" sz="3200" dirty="0" smtClean="0"/>
              <a:t>1 bustina di CACIT VITAMINA D3 1000 mg / 880 U.I. al giorno.</a:t>
            </a:r>
            <a:endParaRPr lang="it-IT" sz="3100" b="1" dirty="0" smtClean="0"/>
          </a:p>
          <a:p>
            <a:pPr fontAlgn="t"/>
            <a:r>
              <a:rPr lang="it-IT" sz="3100" b="1" dirty="0" err="1" smtClean="0"/>
              <a:t>Brufen</a:t>
            </a:r>
            <a:r>
              <a:rPr lang="it-IT" sz="3100" b="1" dirty="0" smtClean="0"/>
              <a:t> 600 mg AB</a:t>
            </a:r>
          </a:p>
          <a:p>
            <a:pPr fontAlgn="t"/>
            <a:r>
              <a:rPr lang="it-IT" sz="3100" b="1" dirty="0" err="1" smtClean="0"/>
              <a:t>Cetirizina</a:t>
            </a:r>
            <a:r>
              <a:rPr lang="it-IT" sz="3100" b="1" dirty="0" smtClean="0"/>
              <a:t> 10 mg AB</a:t>
            </a:r>
          </a:p>
          <a:p>
            <a:pPr fontAlgn="t"/>
            <a:r>
              <a:rPr lang="it-IT" sz="3100" b="1" dirty="0" err="1" smtClean="0"/>
              <a:t>Rytmonorm</a:t>
            </a:r>
            <a:r>
              <a:rPr lang="it-IT" sz="3100" b="1" dirty="0" smtClean="0"/>
              <a:t> 150 x 2</a:t>
            </a:r>
          </a:p>
          <a:p>
            <a:pPr fontAlgn="t"/>
            <a:r>
              <a:rPr lang="it-IT" sz="3100" b="1" dirty="0" err="1" smtClean="0"/>
              <a:t>Tavor</a:t>
            </a:r>
            <a:r>
              <a:rPr lang="it-IT" sz="3100" b="1" dirty="0" smtClean="0"/>
              <a:t> 2.5mg h 21</a:t>
            </a:r>
          </a:p>
          <a:p>
            <a:pPr fontAlgn="t"/>
            <a:r>
              <a:rPr lang="it-IT" sz="3100" b="1" dirty="0" err="1" smtClean="0"/>
              <a:t>Normix</a:t>
            </a:r>
            <a:r>
              <a:rPr lang="it-IT" sz="3100" b="1" dirty="0" smtClean="0"/>
              <a:t> 200 ogni 6 h per 1w/mese</a:t>
            </a:r>
          </a:p>
          <a:p>
            <a:pPr fontAlgn="t"/>
            <a:r>
              <a:rPr lang="it-IT" sz="3100" b="1" dirty="0" err="1" smtClean="0"/>
              <a:t>Amlodipina</a:t>
            </a:r>
            <a:r>
              <a:rPr lang="it-IT" sz="3100" b="1" dirty="0" smtClean="0"/>
              <a:t> 5 mg h 20</a:t>
            </a: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PIANO TERAPEUTICO ATTUALE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12" name="Segnaposto contenuto 10"/>
          <p:cNvSpPr txBox="1">
            <a:spLocks/>
          </p:cNvSpPr>
          <p:nvPr/>
        </p:nvSpPr>
        <p:spPr>
          <a:xfrm>
            <a:off x="5148064" y="1124744"/>
            <a:ext cx="3744416" cy="2592288"/>
          </a:xfrm>
          <a:prstGeom prst="rect">
            <a:avLst/>
          </a:prstGeom>
        </p:spPr>
        <p:txBody>
          <a:bodyPr vert="horz" lIns="91440" tIns="45720" rIns="91440" bIns="45720" rtlCol="0">
            <a:normAutofit/>
          </a:bodyPr>
          <a:lstStyle/>
          <a:p>
            <a:pPr marL="342900" marR="0" lvl="0" indent="-342900" algn="l" defTabSz="914400" rtl="0" eaLnBrk="1" fontAlgn="t" latinLnBrk="0" hangingPunct="1">
              <a:lnSpc>
                <a:spcPct val="100000"/>
              </a:lnSpc>
              <a:spcBef>
                <a:spcPct val="20000"/>
              </a:spcBef>
              <a:spcAft>
                <a:spcPts val="0"/>
              </a:spcAft>
              <a:buClrTx/>
              <a:buSzTx/>
              <a:tabLst/>
              <a:defRPr/>
            </a:pPr>
            <a:endParaRPr kumimoji="0" lang="it-IT" sz="3100" b="1" i="0" strike="noStrike" kern="1200" cap="none" spc="0" normalizeH="0" baseline="0" noProof="0" dirty="0" smtClean="0">
              <a:ln>
                <a:noFill/>
              </a:ln>
              <a:solidFill>
                <a:schemeClr val="tx1"/>
              </a:solidFill>
              <a:effectLst/>
              <a:uLnTx/>
              <a:uFillTx/>
              <a:ea typeface="+mn-ea"/>
              <a:cs typeface="+mn-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pic>
        <p:nvPicPr>
          <p:cNvPr id="2050" name="Picture 2"/>
          <p:cNvPicPr>
            <a:picLocks noChangeAspect="1" noChangeArrowheads="1"/>
          </p:cNvPicPr>
          <p:nvPr/>
        </p:nvPicPr>
        <p:blipFill>
          <a:blip r:embed="rId3" cstate="print"/>
          <a:srcRect/>
          <a:stretch>
            <a:fillRect/>
          </a:stretch>
        </p:blipFill>
        <p:spPr bwMode="auto">
          <a:xfrm>
            <a:off x="0" y="2204864"/>
            <a:ext cx="9121013" cy="2736304"/>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395536" y="5157192"/>
            <a:ext cx="8348428" cy="1080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CasellaDiTesto 4"/>
          <p:cNvSpPr txBox="1">
            <a:spLocks noChangeArrowheads="1"/>
          </p:cNvSpPr>
          <p:nvPr/>
        </p:nvSpPr>
        <p:spPr bwMode="auto">
          <a:xfrm>
            <a:off x="6084888" y="2565400"/>
            <a:ext cx="2332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mtClean="0">
                <a:solidFill>
                  <a:prstClr val="black"/>
                </a:solidFill>
                <a:latin typeface="Calibri" pitchFamily="34" charset="0"/>
              </a:rPr>
              <a:t>Cronico: &gt; 6 mesi</a:t>
            </a:r>
          </a:p>
        </p:txBody>
      </p:sp>
      <p:sp>
        <p:nvSpPr>
          <p:cNvPr id="2050" name="CasellaDiTesto 5"/>
          <p:cNvSpPr txBox="1">
            <a:spLocks noChangeArrowheads="1"/>
          </p:cNvSpPr>
          <p:nvPr/>
        </p:nvSpPr>
        <p:spPr bwMode="auto">
          <a:xfrm>
            <a:off x="827088" y="2565400"/>
            <a:ext cx="2111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mtClean="0">
                <a:solidFill>
                  <a:prstClr val="black"/>
                </a:solidFill>
                <a:latin typeface="Calibri" pitchFamily="34" charset="0"/>
              </a:rPr>
              <a:t>Acuto: &lt; 6 mesi</a:t>
            </a:r>
          </a:p>
        </p:txBody>
      </p:sp>
      <p:sp>
        <p:nvSpPr>
          <p:cNvPr id="2051" name="CasellaDiTesto 10"/>
          <p:cNvSpPr txBox="1">
            <a:spLocks noChangeArrowheads="1"/>
          </p:cNvSpPr>
          <p:nvPr/>
        </p:nvSpPr>
        <p:spPr bwMode="auto">
          <a:xfrm>
            <a:off x="250825" y="620713"/>
            <a:ext cx="87487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2800" smtClean="0">
                <a:solidFill>
                  <a:prstClr val="black"/>
                </a:solidFill>
                <a:latin typeface="Calibri" pitchFamily="34" charset="0"/>
              </a:rPr>
              <a:t>PRURITO: SENSAZIONE CHE INDUCE LO STIMOLO DEL GRATTAMENTO</a:t>
            </a:r>
          </a:p>
        </p:txBody>
      </p:sp>
      <p:sp>
        <p:nvSpPr>
          <p:cNvPr id="2052" name="Rettangolo 11"/>
          <p:cNvSpPr>
            <a:spLocks noChangeArrowheads="1"/>
          </p:cNvSpPr>
          <p:nvPr/>
        </p:nvSpPr>
        <p:spPr bwMode="auto">
          <a:xfrm>
            <a:off x="-36513" y="6577013"/>
            <a:ext cx="240665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nl-NL" altLang="it-IT" sz="1400" smtClean="0">
                <a:solidFill>
                  <a:prstClr val="black"/>
                </a:solidFill>
                <a:latin typeface="Calibri" pitchFamily="34" charset="0"/>
              </a:rPr>
              <a:t>Stander, Weisshaar et al. 2007</a:t>
            </a:r>
            <a:endParaRPr lang="it-IT" altLang="it-IT" sz="1400" smtClean="0">
              <a:solidFill>
                <a:prstClr val="black"/>
              </a:solidFill>
              <a:latin typeface="Calibri" pitchFamily="34" charset="0"/>
            </a:endParaRPr>
          </a:p>
        </p:txBody>
      </p:sp>
      <p:pic>
        <p:nvPicPr>
          <p:cNvPr id="205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773238"/>
            <a:ext cx="25400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437063"/>
            <a:ext cx="385286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4394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15888"/>
            <a:ext cx="421163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323850" y="908050"/>
            <a:ext cx="4176713" cy="2032000"/>
          </a:xfrm>
          <a:prstGeom prst="rect">
            <a:avLst/>
          </a:prstGeom>
          <a:solidFill>
            <a:schemeClr val="accent3">
              <a:lumMod val="60000"/>
              <a:lumOff val="40000"/>
            </a:schemeClr>
          </a:solidFill>
          <a:ln>
            <a:solidFill>
              <a:srgbClr val="4F81BD"/>
            </a:solidFill>
          </a:ln>
        </p:spPr>
        <p:txBody>
          <a:bodyPr>
            <a:spAutoFit/>
          </a:bodyPr>
          <a:lstStyle/>
          <a:p>
            <a:pPr marL="285750" indent="-285750" fontAlgn="base">
              <a:spcBef>
                <a:spcPct val="0"/>
              </a:spcBef>
              <a:spcAft>
                <a:spcPct val="0"/>
              </a:spcAft>
              <a:buFont typeface="Arial"/>
              <a:buChar char="•"/>
              <a:defRPr/>
            </a:pPr>
            <a:r>
              <a:rPr lang="it-IT" dirty="0">
                <a:solidFill>
                  <a:prstClr val="black"/>
                </a:solidFill>
                <a:ea typeface="ＭＳ Ｐゴシック" charset="0"/>
                <a:cs typeface="ＭＳ Ｐゴシック" charset="0"/>
              </a:rPr>
              <a:t>60% dei soggetti &gt; 65 aa soffre di prurito occasionale almeno 1 volta alla settimana</a:t>
            </a:r>
          </a:p>
          <a:p>
            <a:pPr marL="285750" indent="-285750" fontAlgn="base">
              <a:spcBef>
                <a:spcPct val="0"/>
              </a:spcBef>
              <a:spcAft>
                <a:spcPct val="0"/>
              </a:spcAft>
              <a:buFont typeface="Arial"/>
              <a:buChar char="•"/>
              <a:defRPr/>
            </a:pPr>
            <a:r>
              <a:rPr lang="it-IT" dirty="0">
                <a:solidFill>
                  <a:prstClr val="black"/>
                </a:solidFill>
                <a:ea typeface="ＭＳ Ｐゴシック" charset="0"/>
                <a:cs typeface="ＭＳ Ｐゴシック" charset="0"/>
              </a:rPr>
              <a:t>prevalenza di prurito cronico nella popolazione adulta: 13.5%</a:t>
            </a:r>
          </a:p>
          <a:p>
            <a:pPr marL="285750" indent="-285750" fontAlgn="base">
              <a:spcBef>
                <a:spcPct val="0"/>
              </a:spcBef>
              <a:spcAft>
                <a:spcPct val="0"/>
              </a:spcAft>
              <a:buFont typeface="Arial"/>
              <a:buChar char="•"/>
              <a:defRPr/>
            </a:pPr>
            <a:r>
              <a:rPr lang="it-IT" dirty="0">
                <a:solidFill>
                  <a:prstClr val="black"/>
                </a:solidFill>
                <a:ea typeface="ＭＳ Ｐゴシック" charset="0"/>
                <a:cs typeface="ＭＳ Ｐゴシック" charset="0"/>
              </a:rPr>
              <a:t>origine sconosciuta nel 8-15% dei casi</a:t>
            </a:r>
          </a:p>
          <a:p>
            <a:pPr fontAlgn="base">
              <a:spcBef>
                <a:spcPct val="0"/>
              </a:spcBef>
              <a:spcAft>
                <a:spcPct val="0"/>
              </a:spcAft>
              <a:buFontTx/>
              <a:buChar char="-"/>
              <a:defRPr/>
            </a:pPr>
            <a:endParaRPr lang="it-IT" dirty="0">
              <a:solidFill>
                <a:prstClr val="black"/>
              </a:solidFill>
              <a:ea typeface="ＭＳ Ｐゴシック" charset="0"/>
              <a:cs typeface="ＭＳ Ｐゴシック" charset="0"/>
            </a:endParaRPr>
          </a:p>
        </p:txBody>
      </p:sp>
      <p:sp>
        <p:nvSpPr>
          <p:cNvPr id="3075" name="Rettangolo 3"/>
          <p:cNvSpPr>
            <a:spLocks noChangeArrowheads="1"/>
          </p:cNvSpPr>
          <p:nvPr/>
        </p:nvSpPr>
        <p:spPr bwMode="auto">
          <a:xfrm>
            <a:off x="0" y="6291263"/>
            <a:ext cx="5219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buFont typeface="Arial" pitchFamily="34" charset="0"/>
              <a:buChar char="•"/>
            </a:pPr>
            <a:r>
              <a:rPr lang="it-IT" altLang="it-IT" sz="1400" smtClean="0">
                <a:solidFill>
                  <a:prstClr val="black"/>
                </a:solidFill>
                <a:latin typeface="Calibri" pitchFamily="34" charset="0"/>
              </a:rPr>
              <a:t>Zylicz, Twycross et al. 2004</a:t>
            </a:r>
          </a:p>
          <a:p>
            <a:pPr algn="l" eaLnBrk="1" fontAlgn="base" hangingPunct="1">
              <a:spcBef>
                <a:spcPct val="0"/>
              </a:spcBef>
              <a:spcAft>
                <a:spcPct val="0"/>
              </a:spcAft>
              <a:buFont typeface="Arial" pitchFamily="34" charset="0"/>
              <a:buChar char="•"/>
            </a:pPr>
            <a:r>
              <a:rPr lang="it-IT" altLang="it-IT" sz="1400" smtClean="0">
                <a:solidFill>
                  <a:prstClr val="black"/>
                </a:solidFill>
                <a:latin typeface="Calibri" pitchFamily="34" charset="0"/>
              </a:rPr>
              <a:t>Matterne, Apfelbacher et al. 2011, Matterne, Apfelbacher et al. 2013</a:t>
            </a:r>
          </a:p>
          <a:p>
            <a:pPr algn="l" eaLnBrk="1" fontAlgn="base" hangingPunct="1">
              <a:spcBef>
                <a:spcPct val="0"/>
              </a:spcBef>
              <a:spcAft>
                <a:spcPct val="0"/>
              </a:spcAft>
              <a:buFont typeface="Arial" pitchFamily="34" charset="0"/>
              <a:buChar char="•"/>
            </a:pPr>
            <a:r>
              <a:rPr lang="it-IT" altLang="it-IT" sz="1400" smtClean="0">
                <a:solidFill>
                  <a:prstClr val="black"/>
                </a:solidFill>
                <a:latin typeface="Calibri" pitchFamily="34" charset="0"/>
              </a:rPr>
              <a:t> </a:t>
            </a:r>
          </a:p>
        </p:txBody>
      </p:sp>
      <p:pic>
        <p:nvPicPr>
          <p:cNvPr id="3076" name="Picture 2" descr="http://1.bp.blogspot.com/-ug2emSnTQYw/Ty8r6h4juKI/AAAAAAAAASA/7hDSZD84E0g/s1600/bigstock_Wolf_In_Sheep_Clothing_46078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141663"/>
            <a:ext cx="37449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9287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2225"/>
            <a:ext cx="4211637"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la 4"/>
          <p:cNvGraphicFramePr>
            <a:graphicFrameLocks noGrp="1"/>
          </p:cNvGraphicFramePr>
          <p:nvPr/>
        </p:nvGraphicFramePr>
        <p:xfrm>
          <a:off x="301625" y="476250"/>
          <a:ext cx="3046413" cy="1478020"/>
        </p:xfrm>
        <a:graphic>
          <a:graphicData uri="http://schemas.openxmlformats.org/drawingml/2006/table">
            <a:tbl>
              <a:tblPr firstRow="1" bandRow="1">
                <a:tableStyleId>{5C22544A-7EE6-4342-B048-85BDC9FD1C3A}</a:tableStyleId>
              </a:tblPr>
              <a:tblGrid>
                <a:gridCol w="3046413"/>
              </a:tblGrid>
              <a:tr h="365682">
                <a:tc>
                  <a:txBody>
                    <a:bodyPr/>
                    <a:lstStyle/>
                    <a:p>
                      <a:r>
                        <a:rPr lang="it-IT" sz="1800" dirty="0" smtClean="0">
                          <a:latin typeface="Calibri" charset="0"/>
                        </a:rPr>
                        <a:t>PRIMA</a:t>
                      </a:r>
                      <a:r>
                        <a:rPr lang="it-IT" sz="1800" baseline="0" dirty="0" smtClean="0">
                          <a:latin typeface="Calibri" charset="0"/>
                        </a:rPr>
                        <a:t> LA SEMEIOTICA</a:t>
                      </a:r>
                      <a:endParaRPr lang="it-IT" sz="1800" dirty="0"/>
                    </a:p>
                  </a:txBody>
                  <a:tcPr marL="91442" marR="91442" marT="45710" marB="45710"/>
                </a:tc>
              </a:tr>
              <a:tr h="370760">
                <a:tc>
                  <a:txBody>
                    <a:bodyPr/>
                    <a:lstStyle/>
                    <a:p>
                      <a:r>
                        <a:rPr lang="it-IT" sz="1800" baseline="0" dirty="0" smtClean="0"/>
                        <a:t>SU CUTE AFFETTA</a:t>
                      </a:r>
                      <a:endParaRPr lang="it-IT" sz="1800" dirty="0"/>
                    </a:p>
                  </a:txBody>
                  <a:tcPr marL="91442" marR="91442" marT="45710" marB="45710"/>
                </a:tc>
              </a:tr>
              <a:tr h="370760">
                <a:tc>
                  <a:txBody>
                    <a:bodyPr/>
                    <a:lstStyle/>
                    <a:p>
                      <a:r>
                        <a:rPr lang="it-IT" sz="1800" dirty="0" smtClean="0"/>
                        <a:t>SU CUTE NORMALE</a:t>
                      </a:r>
                      <a:endParaRPr lang="it-IT" sz="1800" dirty="0"/>
                    </a:p>
                  </a:txBody>
                  <a:tcPr marL="91442" marR="91442" marT="45710" marB="45710"/>
                </a:tc>
              </a:tr>
              <a:tr h="370760">
                <a:tc>
                  <a:txBody>
                    <a:bodyPr/>
                    <a:lstStyle/>
                    <a:p>
                      <a:r>
                        <a:rPr lang="it-IT" sz="1800" dirty="0" smtClean="0"/>
                        <a:t>CON LESIONI CRONICHE</a:t>
                      </a:r>
                      <a:endParaRPr lang="it-IT" sz="1800" dirty="0"/>
                    </a:p>
                  </a:txBody>
                  <a:tcPr marL="91442" marR="91442" marT="45710" marB="45710"/>
                </a:tc>
              </a:tr>
            </a:tbl>
          </a:graphicData>
        </a:graphic>
      </p:graphicFrame>
      <p:sp>
        <p:nvSpPr>
          <p:cNvPr id="4110" name="Rettangolo 3"/>
          <p:cNvSpPr>
            <a:spLocks noChangeArrowheads="1"/>
          </p:cNvSpPr>
          <p:nvPr/>
        </p:nvSpPr>
        <p:spPr bwMode="auto">
          <a:xfrm>
            <a:off x="0" y="6291263"/>
            <a:ext cx="5219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buFont typeface="Arial" pitchFamily="34" charset="0"/>
              <a:buChar char="•"/>
            </a:pPr>
            <a:r>
              <a:rPr lang="it-IT" altLang="it-IT" sz="1400" smtClean="0">
                <a:solidFill>
                  <a:prstClr val="black"/>
                </a:solidFill>
                <a:latin typeface="Calibri" pitchFamily="34" charset="0"/>
              </a:rPr>
              <a:t>Zylicz, Twycross et al. 2004</a:t>
            </a:r>
          </a:p>
          <a:p>
            <a:pPr algn="l" eaLnBrk="1" fontAlgn="base" hangingPunct="1">
              <a:spcBef>
                <a:spcPct val="0"/>
              </a:spcBef>
              <a:spcAft>
                <a:spcPct val="0"/>
              </a:spcAft>
              <a:buFont typeface="Arial" pitchFamily="34" charset="0"/>
              <a:buChar char="•"/>
            </a:pPr>
            <a:r>
              <a:rPr lang="it-IT" altLang="it-IT" sz="1400" smtClean="0">
                <a:solidFill>
                  <a:prstClr val="black"/>
                </a:solidFill>
                <a:latin typeface="Calibri" pitchFamily="34" charset="0"/>
              </a:rPr>
              <a:t>Matterne, Apfelbacher et al. 2011, Matterne, Apfelbacher et al. 2013</a:t>
            </a:r>
          </a:p>
          <a:p>
            <a:pPr algn="l" eaLnBrk="1" fontAlgn="base" hangingPunct="1">
              <a:spcBef>
                <a:spcPct val="0"/>
              </a:spcBef>
              <a:spcAft>
                <a:spcPct val="0"/>
              </a:spcAft>
              <a:buFont typeface="Arial" pitchFamily="34" charset="0"/>
              <a:buChar char="•"/>
            </a:pPr>
            <a:r>
              <a:rPr lang="it-IT" altLang="it-IT" sz="1400" smtClean="0">
                <a:solidFill>
                  <a:prstClr val="black"/>
                </a:solidFill>
                <a:latin typeface="Calibri" pitchFamily="34" charset="0"/>
              </a:rPr>
              <a:t> </a:t>
            </a:r>
          </a:p>
        </p:txBody>
      </p:sp>
      <p:graphicFrame>
        <p:nvGraphicFramePr>
          <p:cNvPr id="7" name="Tabella 6"/>
          <p:cNvGraphicFramePr>
            <a:graphicFrameLocks noGrp="1"/>
          </p:cNvGraphicFramePr>
          <p:nvPr/>
        </p:nvGraphicFramePr>
        <p:xfrm>
          <a:off x="301625" y="3068638"/>
          <a:ext cx="3046413" cy="2594610"/>
        </p:xfrm>
        <a:graphic>
          <a:graphicData uri="http://schemas.openxmlformats.org/drawingml/2006/table">
            <a:tbl>
              <a:tblPr/>
              <a:tblGrid>
                <a:gridCol w="3046413"/>
              </a:tblGrid>
              <a:tr h="0">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FFFFFF"/>
                          </a:solidFill>
                          <a:effectLst/>
                          <a:latin typeface="Calibri" pitchFamily="34" charset="0"/>
                          <a:ea typeface="ＭＳ Ｐゴシック" pitchFamily="34" charset="-128"/>
                        </a:rPr>
                        <a:t>ALL’ EZIOLOGIA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7147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alibri" pitchFamily="34" charset="0"/>
                          <a:ea typeface="ＭＳ Ｐゴシック" pitchFamily="34" charset="-128"/>
                        </a:rPr>
                        <a:t>I DERMATOLOGICO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37147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alibri" pitchFamily="34" charset="0"/>
                          <a:ea typeface="ＭＳ Ｐゴシック" pitchFamily="34" charset="-128"/>
                        </a:rPr>
                        <a:t>II SISTEMICO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37147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alibri" pitchFamily="34" charset="0"/>
                          <a:ea typeface="ＭＳ Ｐゴシック" pitchFamily="34" charset="-128"/>
                        </a:rPr>
                        <a:t>III NEUROLOGICO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37147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alibri" pitchFamily="34" charset="0"/>
                          <a:ea typeface="ＭＳ Ｐゴシック" pitchFamily="34" charset="-128"/>
                        </a:rPr>
                        <a:t>IV SOMATOFORME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37147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alibri" pitchFamily="34" charset="0"/>
                          <a:ea typeface="ＭＳ Ｐゴシック" pitchFamily="34" charset="-128"/>
                        </a:rPr>
                        <a:t>V ORIGINE MISTA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37147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alibri" pitchFamily="34" charset="0"/>
                          <a:ea typeface="ＭＳ Ｐゴシック" pitchFamily="34" charset="-128"/>
                        </a:rPr>
                        <a:t>VI ALTRA ORIGINE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bl>
          </a:graphicData>
        </a:graphic>
      </p:graphicFrame>
      <p:cxnSp>
        <p:nvCxnSpPr>
          <p:cNvPr id="8" name="Connettore 2 7"/>
          <p:cNvCxnSpPr>
            <a:cxnSpLocks noChangeShapeType="1"/>
          </p:cNvCxnSpPr>
          <p:nvPr/>
        </p:nvCxnSpPr>
        <p:spPr bwMode="auto">
          <a:xfrm>
            <a:off x="1692275" y="1989138"/>
            <a:ext cx="0" cy="1079500"/>
          </a:xfrm>
          <a:prstGeom prst="straightConnector1">
            <a:avLst/>
          </a:prstGeom>
          <a:noFill/>
          <a:ln w="762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10" name="Tabella 9"/>
          <p:cNvGraphicFramePr>
            <a:graphicFrameLocks noGrp="1"/>
          </p:cNvGraphicFramePr>
          <p:nvPr/>
        </p:nvGraphicFramePr>
        <p:xfrm>
          <a:off x="4932363" y="3716338"/>
          <a:ext cx="3046412" cy="1296986"/>
        </p:xfrm>
        <a:graphic>
          <a:graphicData uri="http://schemas.openxmlformats.org/drawingml/2006/table">
            <a:tbl>
              <a:tblPr firstRow="1" bandRow="1">
                <a:tableStyleId>{5C22544A-7EE6-4342-B048-85BDC9FD1C3A}</a:tableStyleId>
              </a:tblPr>
              <a:tblGrid>
                <a:gridCol w="3046412"/>
              </a:tblGrid>
              <a:tr h="428362">
                <a:tc>
                  <a:txBody>
                    <a:bodyPr/>
                    <a:lstStyle/>
                    <a:p>
                      <a:r>
                        <a:rPr lang="it-IT" sz="1800" baseline="0" dirty="0" smtClean="0">
                          <a:latin typeface="Calibri" charset="0"/>
                        </a:rPr>
                        <a:t>ALLA TERAPIA</a:t>
                      </a:r>
                      <a:endParaRPr lang="it-IT" sz="1800" dirty="0"/>
                    </a:p>
                  </a:txBody>
                  <a:tcPr marL="91442" marR="91442" marT="45750" marB="45750"/>
                </a:tc>
              </a:tr>
              <a:tr h="434312">
                <a:tc>
                  <a:txBody>
                    <a:bodyPr/>
                    <a:lstStyle/>
                    <a:p>
                      <a:r>
                        <a:rPr lang="it-IT" sz="1800" baseline="0" dirty="0" smtClean="0"/>
                        <a:t>LOCALE</a:t>
                      </a:r>
                      <a:endParaRPr lang="it-IT" sz="1800" dirty="0"/>
                    </a:p>
                  </a:txBody>
                  <a:tcPr marL="91442" marR="91442" marT="45750" marB="45750"/>
                </a:tc>
              </a:tr>
              <a:tr h="434312">
                <a:tc>
                  <a:txBody>
                    <a:bodyPr/>
                    <a:lstStyle/>
                    <a:p>
                      <a:r>
                        <a:rPr lang="it-IT" sz="1800" dirty="0" smtClean="0"/>
                        <a:t>SISTEMICA</a:t>
                      </a:r>
                      <a:endParaRPr lang="it-IT" sz="1800" dirty="0"/>
                    </a:p>
                  </a:txBody>
                  <a:tcPr marL="91442" marR="91442" marT="45750" marB="45750"/>
                </a:tc>
              </a:tr>
            </a:tbl>
          </a:graphicData>
        </a:graphic>
      </p:graphicFrame>
      <p:cxnSp>
        <p:nvCxnSpPr>
          <p:cNvPr id="15" name="Connettore 2 14"/>
          <p:cNvCxnSpPr>
            <a:cxnSpLocks noChangeShapeType="1"/>
          </p:cNvCxnSpPr>
          <p:nvPr/>
        </p:nvCxnSpPr>
        <p:spPr bwMode="auto">
          <a:xfrm>
            <a:off x="3348038" y="4364038"/>
            <a:ext cx="1584325" cy="1587"/>
          </a:xfrm>
          <a:prstGeom prst="straightConnector1">
            <a:avLst/>
          </a:prstGeom>
          <a:noFill/>
          <a:ln w="762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395470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descr="http://www.webdesignburn.com/wp-content/uploads/2012/07/Keep-Calm-and-Call-the-Docto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115888"/>
            <a:ext cx="4500562"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2527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p:cNvSpPr txBox="1"/>
          <p:nvPr/>
        </p:nvSpPr>
        <p:spPr>
          <a:xfrm>
            <a:off x="293688" y="476250"/>
            <a:ext cx="4591050" cy="369888"/>
          </a:xfrm>
          <a:prstGeom prst="rect">
            <a:avLst/>
          </a:prstGeom>
          <a:noFill/>
          <a:ln w="38100">
            <a:solidFill>
              <a:schemeClr val="tx2">
                <a:lumMod val="40000"/>
                <a:lumOff val="6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 </a:t>
            </a:r>
            <a:r>
              <a:rPr lang="it-IT" b="1" dirty="0">
                <a:solidFill>
                  <a:prstClr val="black"/>
                </a:solidFill>
                <a:latin typeface="Arial" charset="0"/>
                <a:ea typeface="ＭＳ Ｐゴシック" charset="0"/>
                <a:cs typeface="ＭＳ Ｐゴシック" charset="0"/>
              </a:rPr>
              <a:t>ACCURATA RACCOLTA ANAMNESTICA</a:t>
            </a:r>
          </a:p>
        </p:txBody>
      </p:sp>
      <p:pic>
        <p:nvPicPr>
          <p:cNvPr id="6147" name="Picture 3" descr="http://3.bp.blogspot.com/-sq2TMnINapc/T477PJx3FwI/AAAAAAAAAUI/RQOuI0i_DEc/s1600/appunti.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836613"/>
            <a:ext cx="27813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323850" y="1341438"/>
            <a:ext cx="4162425" cy="1476375"/>
          </a:xfrm>
          <a:prstGeom prst="rect">
            <a:avLst/>
          </a:prstGeom>
          <a:noFill/>
          <a:ln>
            <a:solidFill>
              <a:schemeClr val="tx2">
                <a:lumMod val="40000"/>
                <a:lumOff val="60000"/>
              </a:schemeClr>
            </a:solidFill>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buFont typeface="Arial" pitchFamily="34" charset="0"/>
              <a:buChar char="•"/>
            </a:pPr>
            <a:r>
              <a:rPr lang="it-IT" altLang="it-IT" sz="1800" smtClean="0">
                <a:solidFill>
                  <a:prstClr val="black"/>
                </a:solidFill>
              </a:rPr>
              <a:t> Prurito: durata, qualità, localizzazione</a:t>
            </a:r>
          </a:p>
          <a:p>
            <a:pPr algn="l" eaLnBrk="1" fontAlgn="base" hangingPunct="1">
              <a:spcBef>
                <a:spcPct val="0"/>
              </a:spcBef>
              <a:spcAft>
                <a:spcPct val="0"/>
              </a:spcAft>
              <a:buFont typeface="Arial" pitchFamily="34" charset="0"/>
              <a:buChar char="•"/>
            </a:pPr>
            <a:r>
              <a:rPr lang="it-IT" altLang="it-IT" sz="1800" smtClean="0">
                <a:solidFill>
                  <a:prstClr val="black"/>
                </a:solidFill>
              </a:rPr>
              <a:t> Dermatosi pregresse</a:t>
            </a:r>
          </a:p>
          <a:p>
            <a:pPr algn="l" eaLnBrk="1" fontAlgn="base" hangingPunct="1">
              <a:spcBef>
                <a:spcPct val="0"/>
              </a:spcBef>
              <a:spcAft>
                <a:spcPct val="0"/>
              </a:spcAft>
              <a:buFont typeface="Arial" pitchFamily="34" charset="0"/>
              <a:buChar char="•"/>
            </a:pPr>
            <a:r>
              <a:rPr lang="it-IT" altLang="it-IT" sz="1800" smtClean="0">
                <a:solidFill>
                  <a:prstClr val="black"/>
                </a:solidFill>
              </a:rPr>
              <a:t> Perdita di peso, febbre, astenia</a:t>
            </a:r>
          </a:p>
          <a:p>
            <a:pPr algn="l" eaLnBrk="1" fontAlgn="base" hangingPunct="1">
              <a:spcBef>
                <a:spcPct val="0"/>
              </a:spcBef>
              <a:spcAft>
                <a:spcPct val="0"/>
              </a:spcAft>
              <a:buFont typeface="Arial" pitchFamily="34" charset="0"/>
              <a:buChar char="•"/>
            </a:pPr>
            <a:r>
              <a:rPr lang="it-IT" altLang="it-IT" sz="1800" smtClean="0">
                <a:solidFill>
                  <a:prstClr val="black"/>
                </a:solidFill>
              </a:rPr>
              <a:t> Stress emozionali</a:t>
            </a:r>
          </a:p>
          <a:p>
            <a:pPr algn="l" eaLnBrk="1" fontAlgn="base" hangingPunct="1">
              <a:spcBef>
                <a:spcPct val="0"/>
              </a:spcBef>
              <a:spcAft>
                <a:spcPct val="0"/>
              </a:spcAft>
              <a:buFont typeface="Arial" pitchFamily="34" charset="0"/>
              <a:buChar char="•"/>
            </a:pPr>
            <a:r>
              <a:rPr lang="it-IT" altLang="it-IT" sz="1800" smtClean="0">
                <a:solidFill>
                  <a:prstClr val="black"/>
                </a:solidFill>
              </a:rPr>
              <a:t> Farmaci</a:t>
            </a:r>
          </a:p>
        </p:txBody>
      </p:sp>
      <p:sp>
        <p:nvSpPr>
          <p:cNvPr id="5" name="CasellaDiTesto 4"/>
          <p:cNvSpPr txBox="1"/>
          <p:nvPr/>
        </p:nvSpPr>
        <p:spPr>
          <a:xfrm>
            <a:off x="323850" y="3357563"/>
            <a:ext cx="2971800" cy="368300"/>
          </a:xfrm>
          <a:prstGeom prst="rect">
            <a:avLst/>
          </a:prstGeom>
          <a:noFill/>
          <a:ln w="38100">
            <a:solidFill>
              <a:schemeClr val="tx2">
                <a:lumMod val="40000"/>
                <a:lumOff val="60000"/>
              </a:schemeClr>
            </a:solidFill>
          </a:ln>
        </p:spPr>
        <p:txBody>
          <a:bodyPr wrap="none">
            <a:spAutoFit/>
          </a:bodyPr>
          <a:lstStyle/>
          <a:p>
            <a:pPr algn="ctr" fontAlgn="base">
              <a:spcBef>
                <a:spcPct val="0"/>
              </a:spcBef>
              <a:spcAft>
                <a:spcPct val="0"/>
              </a:spcAft>
              <a:defRPr/>
            </a:pPr>
            <a:r>
              <a:rPr lang="it-IT" b="1" dirty="0">
                <a:solidFill>
                  <a:prstClr val="black"/>
                </a:solidFill>
                <a:latin typeface="Arial" charset="0"/>
                <a:ea typeface="ＭＳ Ｐゴシック" charset="0"/>
                <a:cs typeface="ＭＳ Ｐゴシック" charset="0"/>
              </a:rPr>
              <a:t>ESAMI </a:t>
            </a:r>
            <a:r>
              <a:rPr lang="it-IT" b="1" dirty="0" err="1">
                <a:solidFill>
                  <a:prstClr val="black"/>
                </a:solidFill>
                <a:latin typeface="Arial" charset="0"/>
                <a:ea typeface="ＭＳ Ｐゴシック" charset="0"/>
                <a:cs typeface="ＭＳ Ｐゴシック" charset="0"/>
              </a:rPr>
              <a:t>DI</a:t>
            </a:r>
            <a:r>
              <a:rPr lang="it-IT" b="1" dirty="0">
                <a:solidFill>
                  <a:prstClr val="black"/>
                </a:solidFill>
                <a:latin typeface="Arial" charset="0"/>
                <a:ea typeface="ＭＳ Ｐゴシック" charset="0"/>
                <a:cs typeface="ＭＳ Ｐゴシック" charset="0"/>
              </a:rPr>
              <a:t> LABORATORIO</a:t>
            </a:r>
          </a:p>
        </p:txBody>
      </p:sp>
      <p:sp>
        <p:nvSpPr>
          <p:cNvPr id="8" name="CasellaDiTesto 7"/>
          <p:cNvSpPr txBox="1"/>
          <p:nvPr/>
        </p:nvSpPr>
        <p:spPr>
          <a:xfrm>
            <a:off x="323850" y="4283075"/>
            <a:ext cx="2616200" cy="369888"/>
          </a:xfrm>
          <a:prstGeom prst="rect">
            <a:avLst/>
          </a:prstGeom>
          <a:noFill/>
          <a:ln w="38100">
            <a:solidFill>
              <a:schemeClr val="tx2">
                <a:lumMod val="40000"/>
                <a:lumOff val="60000"/>
              </a:schemeClr>
            </a:solidFill>
          </a:ln>
        </p:spPr>
        <p:txBody>
          <a:bodyPr wrap="none">
            <a:spAutoFit/>
          </a:bodyPr>
          <a:lstStyle/>
          <a:p>
            <a:pPr algn="ctr" fontAlgn="base">
              <a:spcBef>
                <a:spcPct val="0"/>
              </a:spcBef>
              <a:spcAft>
                <a:spcPct val="0"/>
              </a:spcAft>
              <a:defRPr/>
            </a:pPr>
            <a:r>
              <a:rPr lang="it-IT" b="1" dirty="0">
                <a:solidFill>
                  <a:prstClr val="black"/>
                </a:solidFill>
                <a:latin typeface="Arial" charset="0"/>
                <a:ea typeface="ＭＳ Ｐゴシック" charset="0"/>
                <a:cs typeface="ＭＳ Ｐゴシック" charset="0"/>
              </a:rPr>
              <a:t>ESAMI STRUMENTALI</a:t>
            </a:r>
          </a:p>
        </p:txBody>
      </p:sp>
    </p:spTree>
    <p:extLst>
      <p:ext uri="{BB962C8B-B14F-4D97-AF65-F5344CB8AC3E}">
        <p14:creationId xmlns:p14="http://schemas.microsoft.com/office/powerpoint/2010/main" val="8807320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7170"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7171"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7172" name="CasellaDiTesto 5"/>
          <p:cNvSpPr txBox="1">
            <a:spLocks noChangeArrowheads="1"/>
          </p:cNvSpPr>
          <p:nvPr/>
        </p:nvSpPr>
        <p:spPr bwMode="auto">
          <a:xfrm>
            <a:off x="2700338" y="985838"/>
            <a:ext cx="422275"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7173" name="CasellaDiTesto 6"/>
          <p:cNvSpPr txBox="1">
            <a:spLocks noChangeArrowheads="1"/>
          </p:cNvSpPr>
          <p:nvPr/>
        </p:nvSpPr>
        <p:spPr bwMode="auto">
          <a:xfrm>
            <a:off x="1908175" y="1516063"/>
            <a:ext cx="2592388" cy="406400"/>
          </a:xfrm>
          <a:prstGeom prst="rect">
            <a:avLst/>
          </a:prstGeom>
          <a:solidFill>
            <a:srgbClr val="FFFFFF"/>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7174"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7175"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7176"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7177"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7178"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7179"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7180"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7181"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7172"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7171"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7172" idx="2"/>
            <a:endCxn id="7173"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7171" idx="2"/>
            <a:endCxn id="7174"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7174" idx="2"/>
            <a:endCxn id="7175"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7175" idx="2"/>
            <a:endCxn id="7176"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7176" idx="2"/>
            <a:endCxn id="7177"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7176"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7176" idx="2"/>
            <a:endCxn id="7179"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7176"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7180" idx="2"/>
            <a:endCxn id="7181"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7179" idx="2"/>
            <a:endCxn id="7181"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7178" idx="2"/>
            <a:endCxn id="7181"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7177" idx="2"/>
            <a:endCxn id="7181"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196" name="CasellaDiTesto 4"/>
          <p:cNvSpPr txBox="1">
            <a:spLocks noChangeArrowheads="1"/>
          </p:cNvSpPr>
          <p:nvPr/>
        </p:nvSpPr>
        <p:spPr bwMode="auto">
          <a:xfrm>
            <a:off x="1763713" y="2209800"/>
            <a:ext cx="431800" cy="284163"/>
          </a:xfrm>
          <a:prstGeom prst="rect">
            <a:avLst/>
          </a:prstGeom>
          <a:solidFill>
            <a:srgbClr val="FFFFFF"/>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7197" name="CasellaDiTesto 5"/>
          <p:cNvSpPr txBox="1">
            <a:spLocks noChangeArrowheads="1"/>
          </p:cNvSpPr>
          <p:nvPr/>
        </p:nvSpPr>
        <p:spPr bwMode="auto">
          <a:xfrm>
            <a:off x="4500563" y="2212975"/>
            <a:ext cx="4222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7198"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7196" idx="2"/>
            <a:endCxn id="7198"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7173" idx="2"/>
            <a:endCxn id="7196"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7173" idx="2"/>
            <a:endCxn id="7197"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202"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7198" idx="2"/>
            <a:endCxn id="7202"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7202" idx="1"/>
            <a:endCxn id="7175"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205"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7206"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7202" idx="2"/>
            <a:endCxn id="7205"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7205" idx="2"/>
            <a:endCxn id="7206"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7209" name="CasellaDiTesto 6"/>
          <p:cNvSpPr txBox="1">
            <a:spLocks noChangeArrowheads="1"/>
          </p:cNvSpPr>
          <p:nvPr/>
        </p:nvSpPr>
        <p:spPr bwMode="auto">
          <a:xfrm>
            <a:off x="4787900" y="2586038"/>
            <a:ext cx="13684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7197" idx="3"/>
            <a:endCxn id="7209"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211" name="CasellaDiTesto 6"/>
          <p:cNvSpPr txBox="1">
            <a:spLocks noChangeArrowheads="1"/>
          </p:cNvSpPr>
          <p:nvPr/>
        </p:nvSpPr>
        <p:spPr bwMode="auto">
          <a:xfrm>
            <a:off x="4787900" y="3173413"/>
            <a:ext cx="1368425" cy="246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7209" idx="2"/>
            <a:endCxn id="7211"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13"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7214" name="CasellaDiTesto 5"/>
          <p:cNvSpPr txBox="1">
            <a:spLocks noChangeArrowheads="1"/>
          </p:cNvSpPr>
          <p:nvPr/>
        </p:nvSpPr>
        <p:spPr bwMode="auto">
          <a:xfrm>
            <a:off x="5292725" y="3562350"/>
            <a:ext cx="357188"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7215" name="CasellaDiTesto 6"/>
          <p:cNvSpPr txBox="1">
            <a:spLocks noChangeArrowheads="1"/>
          </p:cNvSpPr>
          <p:nvPr/>
        </p:nvSpPr>
        <p:spPr bwMode="auto">
          <a:xfrm>
            <a:off x="4932363" y="3995738"/>
            <a:ext cx="10795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7214" idx="2"/>
            <a:endCxn id="7215"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7211" idx="3"/>
            <a:endCxn id="7213"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18"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7219"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7220"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7221"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7222"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7225" idx="3"/>
            <a:endCxn id="7219"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7218" idx="3"/>
            <a:endCxn id="7219"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25"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7222" idx="3"/>
            <a:endCxn id="7225"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7221" idx="3"/>
            <a:endCxn id="7222"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7215" idx="3"/>
            <a:endCxn id="7221"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29"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7230" name="CasellaDiTesto 5"/>
          <p:cNvSpPr txBox="1">
            <a:spLocks noChangeArrowheads="1"/>
          </p:cNvSpPr>
          <p:nvPr/>
        </p:nvSpPr>
        <p:spPr bwMode="auto">
          <a:xfrm>
            <a:off x="5292725" y="4427538"/>
            <a:ext cx="357188"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7231"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7215" idx="2"/>
            <a:endCxn id="7230"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7230" idx="2"/>
            <a:endCxn id="7220"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7230" idx="3"/>
            <a:endCxn id="7231"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35"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7236"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7220" idx="2"/>
            <a:endCxn id="7236"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7222" idx="2"/>
            <a:endCxn id="7229"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7231" idx="3"/>
            <a:endCxn id="7235"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40"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7236" idx="3"/>
            <a:endCxn id="7240"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42"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7243"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7240" idx="3"/>
            <a:endCxn id="7242"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7236" idx="2"/>
            <a:endCxn id="7243"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7213" idx="3"/>
            <a:endCxn id="7218"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47"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7243" idx="2"/>
            <a:endCxn id="7247"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49"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7247" idx="3"/>
            <a:endCxn id="7249"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7249" idx="0"/>
            <a:endCxn id="7240"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7211" idx="2"/>
            <a:endCxn id="7214"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53"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5406571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8194" name="CasellaDiTesto 3"/>
          <p:cNvSpPr txBox="1">
            <a:spLocks noChangeArrowheads="1"/>
          </p:cNvSpPr>
          <p:nvPr/>
        </p:nvSpPr>
        <p:spPr bwMode="auto">
          <a:xfrm>
            <a:off x="684213" y="404813"/>
            <a:ext cx="2268537"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8195" name="CasellaDiTesto 4"/>
          <p:cNvSpPr txBox="1">
            <a:spLocks noChangeArrowheads="1"/>
          </p:cNvSpPr>
          <p:nvPr/>
        </p:nvSpPr>
        <p:spPr bwMode="auto">
          <a:xfrm>
            <a:off x="539750" y="985838"/>
            <a:ext cx="431800" cy="284162"/>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8196" name="CasellaDiTesto 5"/>
          <p:cNvSpPr txBox="1">
            <a:spLocks noChangeArrowheads="1"/>
          </p:cNvSpPr>
          <p:nvPr/>
        </p:nvSpPr>
        <p:spPr bwMode="auto">
          <a:xfrm>
            <a:off x="2700338" y="985838"/>
            <a:ext cx="422275" cy="284162"/>
          </a:xfrm>
          <a:prstGeom prst="rect">
            <a:avLst/>
          </a:prstGeom>
          <a:solidFill>
            <a:srgbClr val="FFFFFF"/>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8197" name="CasellaDiTesto 6"/>
          <p:cNvSpPr txBox="1">
            <a:spLocks noChangeArrowheads="1"/>
          </p:cNvSpPr>
          <p:nvPr/>
        </p:nvSpPr>
        <p:spPr bwMode="auto">
          <a:xfrm>
            <a:off x="1908175" y="1516063"/>
            <a:ext cx="2592388" cy="406400"/>
          </a:xfrm>
          <a:prstGeom prst="rect">
            <a:avLst/>
          </a:prstGeom>
          <a:solidFill>
            <a:srgbClr val="FFFFFF"/>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8198" name="CasellaDiTesto 7"/>
          <p:cNvSpPr txBox="1">
            <a:spLocks noChangeArrowheads="1"/>
          </p:cNvSpPr>
          <p:nvPr/>
        </p:nvSpPr>
        <p:spPr bwMode="auto">
          <a:xfrm>
            <a:off x="0" y="2714625"/>
            <a:ext cx="1512888" cy="5588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8199" name="CasellaDiTesto 8"/>
          <p:cNvSpPr txBox="1">
            <a:spLocks noChangeArrowheads="1"/>
          </p:cNvSpPr>
          <p:nvPr/>
        </p:nvSpPr>
        <p:spPr bwMode="auto">
          <a:xfrm>
            <a:off x="107950" y="3506788"/>
            <a:ext cx="1295400"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8200" name="CasellaDiTesto 9"/>
          <p:cNvSpPr txBox="1">
            <a:spLocks noChangeArrowheads="1"/>
          </p:cNvSpPr>
          <p:nvPr/>
        </p:nvSpPr>
        <p:spPr bwMode="auto">
          <a:xfrm>
            <a:off x="539750" y="4370388"/>
            <a:ext cx="1547813"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8201"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8202"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8203"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8204"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8205"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8196"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8195"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8196" idx="2"/>
            <a:endCxn id="8197"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8195" idx="2"/>
            <a:endCxn id="8198"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8198" idx="2"/>
            <a:endCxn id="8199"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8199" idx="2"/>
            <a:endCxn id="8200"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8200" idx="2"/>
            <a:endCxn id="8201"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8200"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8200" idx="2"/>
            <a:endCxn id="8203"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8200"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8204" idx="2"/>
            <a:endCxn id="8205"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8203" idx="2"/>
            <a:endCxn id="8205"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8202" idx="2"/>
            <a:endCxn id="8205"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8201" idx="2"/>
            <a:endCxn id="8205"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20" name="CasellaDiTesto 4"/>
          <p:cNvSpPr txBox="1">
            <a:spLocks noChangeArrowheads="1"/>
          </p:cNvSpPr>
          <p:nvPr/>
        </p:nvSpPr>
        <p:spPr bwMode="auto">
          <a:xfrm>
            <a:off x="1763713" y="2209800"/>
            <a:ext cx="431800" cy="284163"/>
          </a:xfrm>
          <a:prstGeom prst="rect">
            <a:avLst/>
          </a:prstGeom>
          <a:solidFill>
            <a:srgbClr val="FFFFFF"/>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8221" name="CasellaDiTesto 5"/>
          <p:cNvSpPr txBox="1">
            <a:spLocks noChangeArrowheads="1"/>
          </p:cNvSpPr>
          <p:nvPr/>
        </p:nvSpPr>
        <p:spPr bwMode="auto">
          <a:xfrm>
            <a:off x="4500563" y="2212975"/>
            <a:ext cx="4222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8222"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8220" idx="2"/>
            <a:endCxn id="8222"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8197" idx="2"/>
            <a:endCxn id="8220"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8197" idx="2"/>
            <a:endCxn id="8221"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26"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8222" idx="2"/>
            <a:endCxn id="8226"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8226" idx="1"/>
            <a:endCxn id="8199"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29"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8230"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8226" idx="2"/>
            <a:endCxn id="8229"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8229" idx="2"/>
            <a:endCxn id="8230"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8233" name="CasellaDiTesto 6"/>
          <p:cNvSpPr txBox="1">
            <a:spLocks noChangeArrowheads="1"/>
          </p:cNvSpPr>
          <p:nvPr/>
        </p:nvSpPr>
        <p:spPr bwMode="auto">
          <a:xfrm>
            <a:off x="4787900" y="2586038"/>
            <a:ext cx="13684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8221" idx="3"/>
            <a:endCxn id="8233"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235" name="CasellaDiTesto 6"/>
          <p:cNvSpPr txBox="1">
            <a:spLocks noChangeArrowheads="1"/>
          </p:cNvSpPr>
          <p:nvPr/>
        </p:nvSpPr>
        <p:spPr bwMode="auto">
          <a:xfrm>
            <a:off x="4787900" y="3173413"/>
            <a:ext cx="1368425" cy="246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8233" idx="2"/>
            <a:endCxn id="8235"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37"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8238" name="CasellaDiTesto 5"/>
          <p:cNvSpPr txBox="1">
            <a:spLocks noChangeArrowheads="1"/>
          </p:cNvSpPr>
          <p:nvPr/>
        </p:nvSpPr>
        <p:spPr bwMode="auto">
          <a:xfrm>
            <a:off x="5292725" y="3562350"/>
            <a:ext cx="357188"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8239" name="CasellaDiTesto 6"/>
          <p:cNvSpPr txBox="1">
            <a:spLocks noChangeArrowheads="1"/>
          </p:cNvSpPr>
          <p:nvPr/>
        </p:nvSpPr>
        <p:spPr bwMode="auto">
          <a:xfrm>
            <a:off x="4932363" y="3995738"/>
            <a:ext cx="10795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8238" idx="2"/>
            <a:endCxn id="8239"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8235" idx="3"/>
            <a:endCxn id="8237"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42"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8243"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8244"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8245"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8246"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8249" idx="3"/>
            <a:endCxn id="8243"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8242" idx="3"/>
            <a:endCxn id="8243"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49"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8246" idx="3"/>
            <a:endCxn id="8249"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8245" idx="3"/>
            <a:endCxn id="8246"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8239" idx="3"/>
            <a:endCxn id="8245"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53"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8254" name="CasellaDiTesto 5"/>
          <p:cNvSpPr txBox="1">
            <a:spLocks noChangeArrowheads="1"/>
          </p:cNvSpPr>
          <p:nvPr/>
        </p:nvSpPr>
        <p:spPr bwMode="auto">
          <a:xfrm>
            <a:off x="5292725" y="4427538"/>
            <a:ext cx="357188"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8255"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8239" idx="2"/>
            <a:endCxn id="8254"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8254" idx="2"/>
            <a:endCxn id="8244"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8254" idx="3"/>
            <a:endCxn id="8255"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59"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8260"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8244" idx="2"/>
            <a:endCxn id="8260"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8246" idx="2"/>
            <a:endCxn id="8253"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8255" idx="3"/>
            <a:endCxn id="8259"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64"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8260" idx="3"/>
            <a:endCxn id="8264"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66"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8267"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8264" idx="3"/>
            <a:endCxn id="8266"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8260" idx="2"/>
            <a:endCxn id="8267"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8237" idx="3"/>
            <a:endCxn id="8242"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71"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8267" idx="2"/>
            <a:endCxn id="8271"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73"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8271" idx="3"/>
            <a:endCxn id="8273"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8273" idx="0"/>
            <a:endCxn id="8264"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8235" idx="2"/>
            <a:endCxn id="8238"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77"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8639679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C:\Documents and Settings\scbderm031\Documenti\ARCHIVIO FOTO\Dermatite atopica\Ghirardelli Matteo\dorso t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333375"/>
            <a:ext cx="3706813"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3" descr="C:\Documents and Settings\scbderm031\Documenti\ARCHIVIO FOTO\Dermatite atopica\Minelli Lia\Immagine 0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476250"/>
            <a:ext cx="48561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C:\Documents and Settings\scbderm031\Documenti\ARCHIVIO FOTO\Dermatite atopica\Minelli Lia\Immagine 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881438"/>
            <a:ext cx="410368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CasellaDiTesto 4"/>
          <p:cNvSpPr txBox="1">
            <a:spLocks noChangeArrowheads="1"/>
          </p:cNvSpPr>
          <p:nvPr/>
        </p:nvSpPr>
        <p:spPr bwMode="auto">
          <a:xfrm>
            <a:off x="1050925" y="5589588"/>
            <a:ext cx="212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black"/>
                </a:solidFill>
              </a:rPr>
              <a:t>Dermatite atopica</a:t>
            </a:r>
          </a:p>
        </p:txBody>
      </p:sp>
    </p:spTree>
    <p:extLst>
      <p:ext uri="{BB962C8B-B14F-4D97-AF65-F5344CB8AC3E}">
        <p14:creationId xmlns:p14="http://schemas.microsoft.com/office/powerpoint/2010/main" val="354671615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descr="C:\Documents and Settings\scbderm031\Documenti\ARCHIVIO FOTO\Allergopatie\Eczema\bazzoli giancarlo\IMG_46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501808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3" descr="C:\Documents and Settings\scbderm031\Documenti\ARCHIVIO FOTO\Allergopatie\Orticaria\Reaz. orticarioide\Pozzani\P1010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284538"/>
            <a:ext cx="4522788"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CasellaDiTesto 3"/>
          <p:cNvSpPr txBox="1">
            <a:spLocks noChangeArrowheads="1"/>
          </p:cNvSpPr>
          <p:nvPr/>
        </p:nvSpPr>
        <p:spPr bwMode="auto">
          <a:xfrm>
            <a:off x="4430713" y="6246813"/>
            <a:ext cx="1468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ORTICARIA</a:t>
            </a:r>
          </a:p>
        </p:txBody>
      </p:sp>
      <p:sp>
        <p:nvSpPr>
          <p:cNvPr id="10244" name="CasellaDiTesto 5"/>
          <p:cNvSpPr txBox="1">
            <a:spLocks noChangeArrowheads="1"/>
          </p:cNvSpPr>
          <p:nvPr/>
        </p:nvSpPr>
        <p:spPr bwMode="auto">
          <a:xfrm>
            <a:off x="333375" y="26035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ECZEMA</a:t>
            </a:r>
          </a:p>
        </p:txBody>
      </p:sp>
    </p:spTree>
    <p:extLst>
      <p:ext uri="{BB962C8B-B14F-4D97-AF65-F5344CB8AC3E}">
        <p14:creationId xmlns:p14="http://schemas.microsoft.com/office/powerpoint/2010/main" val="3854258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noGrp="1"/>
          </p:cNvSpPr>
          <p:nvPr>
            <p:ph type="title"/>
          </p:nvPr>
        </p:nvSpPr>
        <p:spPr>
          <a:xfrm>
            <a:off x="0" y="274638"/>
            <a:ext cx="9144000" cy="778098"/>
          </a:xfrm>
          <a:prstGeom prst="rect">
            <a:avLst/>
          </a:prstGeom>
          <a:solidFill>
            <a:srgbClr val="00CCFF">
              <a:alpha val="51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rPr>
              <a:t>FOLLOW-UP </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pic>
        <p:nvPicPr>
          <p:cNvPr id="5" name="Segnaposto contenuto 3" descr="Dottore dubbioso.jpg"/>
          <p:cNvPicPr>
            <a:picLocks noGrp="1" noChangeAspect="1"/>
          </p:cNvPicPr>
          <p:nvPr>
            <p:ph idx="1"/>
          </p:nvPr>
        </p:nvPicPr>
        <p:blipFill>
          <a:blip r:embed="rId2" cstate="print"/>
          <a:stretch>
            <a:fillRect/>
          </a:stretch>
        </p:blipFill>
        <p:spPr>
          <a:xfrm>
            <a:off x="0" y="3645024"/>
            <a:ext cx="2843808" cy="2924944"/>
          </a:xfrm>
          <a:prstGeom prst="rect">
            <a:avLst/>
          </a:prstGeom>
        </p:spPr>
      </p:pic>
      <p:sp>
        <p:nvSpPr>
          <p:cNvPr id="6" name="CasellaDiTesto 5"/>
          <p:cNvSpPr txBox="1"/>
          <p:nvPr/>
        </p:nvSpPr>
        <p:spPr>
          <a:xfrm>
            <a:off x="2699792" y="1340768"/>
            <a:ext cx="6264696" cy="5170646"/>
          </a:xfrm>
          <a:prstGeom prst="rect">
            <a:avLst/>
          </a:prstGeom>
          <a:noFill/>
        </p:spPr>
        <p:txBody>
          <a:bodyPr wrap="square" rtlCol="0">
            <a:spAutoFit/>
          </a:bodyPr>
          <a:lstStyle/>
          <a:p>
            <a:r>
              <a:rPr lang="it-IT" sz="2400" b="1" dirty="0" smtClean="0"/>
              <a:t>INR settimanale,</a:t>
            </a:r>
          </a:p>
          <a:p>
            <a:endParaRPr lang="it-IT" sz="2400" b="1" dirty="0" smtClean="0"/>
          </a:p>
          <a:p>
            <a:r>
              <a:rPr lang="it-IT" sz="2400" b="1" dirty="0" err="1" smtClean="0"/>
              <a:t>Rx</a:t>
            </a:r>
            <a:r>
              <a:rPr lang="it-IT" sz="2400" b="1" dirty="0" smtClean="0"/>
              <a:t> rachide in toto annuale, </a:t>
            </a:r>
          </a:p>
          <a:p>
            <a:r>
              <a:rPr lang="it-IT" sz="2400" b="1" dirty="0" err="1" smtClean="0"/>
              <a:t>Dexa</a:t>
            </a:r>
            <a:r>
              <a:rPr lang="it-IT" sz="2400" b="1" dirty="0" smtClean="0"/>
              <a:t> ogni 12-18 mesi,</a:t>
            </a:r>
          </a:p>
          <a:p>
            <a:endParaRPr lang="it-IT" sz="2400" b="1" dirty="0" smtClean="0"/>
          </a:p>
          <a:p>
            <a:r>
              <a:rPr lang="it-IT" sz="2400" b="1" dirty="0" smtClean="0"/>
              <a:t>Visita ortopedica,</a:t>
            </a:r>
          </a:p>
          <a:p>
            <a:r>
              <a:rPr lang="it-IT" sz="2400" b="1" dirty="0" smtClean="0"/>
              <a:t>Visita cardiologica + ECG annuale,</a:t>
            </a:r>
          </a:p>
          <a:p>
            <a:r>
              <a:rPr lang="it-IT" sz="2400" b="1" dirty="0" smtClean="0"/>
              <a:t>Visita Endocrinologica,</a:t>
            </a:r>
          </a:p>
          <a:p>
            <a:endParaRPr lang="it-IT" sz="2400" b="1" dirty="0" smtClean="0"/>
          </a:p>
          <a:p>
            <a:r>
              <a:rPr lang="it-IT" sz="2400" b="1" dirty="0" smtClean="0"/>
              <a:t>Esami </a:t>
            </a:r>
            <a:r>
              <a:rPr lang="it-IT" sz="2400" b="1" dirty="0" err="1" smtClean="0"/>
              <a:t>Ematochimici</a:t>
            </a:r>
            <a:r>
              <a:rPr lang="it-IT" sz="2400" b="1" dirty="0" smtClean="0"/>
              <a:t>:</a:t>
            </a:r>
            <a:r>
              <a:rPr lang="it-IT" dirty="0" smtClean="0"/>
              <a:t> </a:t>
            </a:r>
          </a:p>
          <a:p>
            <a:r>
              <a:rPr lang="it-IT" dirty="0" smtClean="0"/>
              <a:t>Emocromo, VES, Creatinina, </a:t>
            </a:r>
            <a:r>
              <a:rPr lang="it-IT" dirty="0" err="1" smtClean="0"/>
              <a:t>Protidemia</a:t>
            </a:r>
            <a:r>
              <a:rPr lang="it-IT" dirty="0" smtClean="0"/>
              <a:t>, Ca, Fosforo, AST, ALT, ALP, GGT, Bilirubina totale e frazionata,  25OH-Vitamina D,  </a:t>
            </a:r>
            <a:r>
              <a:rPr lang="it-IT" dirty="0" err="1" smtClean="0"/>
              <a:t>Markers</a:t>
            </a:r>
            <a:r>
              <a:rPr lang="it-IT" dirty="0" smtClean="0"/>
              <a:t> di turnover osseo, calcemia, PTH, Sodio, Potassio, Cloro, Magnesio, Col Tot, Col HDL, TG, Glicemia, Esame urine fisico e microscopico</a:t>
            </a:r>
            <a:endParaRPr lang="it-IT"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C:\Documents and Settings\scbderm031\Documenti\ARCHIVIO FOTO\Bullosi\Pemfigoide\Crescini Piera\P1013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37449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5" descr="C:\Documents and Settings\scbderm031\Documenti\ARCHIVIO FOTO\Bullosi\Pemfigoide\Crescini Piera\P1013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97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CasellaDiTesto 5"/>
          <p:cNvSpPr txBox="1">
            <a:spLocks noChangeArrowheads="1"/>
          </p:cNvSpPr>
          <p:nvPr/>
        </p:nvSpPr>
        <p:spPr bwMode="auto">
          <a:xfrm>
            <a:off x="160338" y="2411413"/>
            <a:ext cx="283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PEMFIGOIDE BOLLOSO</a:t>
            </a:r>
          </a:p>
        </p:txBody>
      </p:sp>
      <p:sp>
        <p:nvSpPr>
          <p:cNvPr id="11268" name="CasellaDiTesto 6"/>
          <p:cNvSpPr txBox="1">
            <a:spLocks noChangeArrowheads="1"/>
          </p:cNvSpPr>
          <p:nvPr/>
        </p:nvSpPr>
        <p:spPr bwMode="auto">
          <a:xfrm>
            <a:off x="179388" y="6011863"/>
            <a:ext cx="284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PEMFIGOIDE BOLLOSO</a:t>
            </a:r>
          </a:p>
        </p:txBody>
      </p:sp>
      <p:pic>
        <p:nvPicPr>
          <p:cNvPr id="11269" name="Picture 6" descr="C:\Documents and Settings\scbderm031\Documenti\ARCHIVIO FOTO\Altre patologie\Morbo di Grover\Giordani Pierluca\P10123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908050"/>
            <a:ext cx="46085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CasellaDiTesto 8"/>
          <p:cNvSpPr txBox="1">
            <a:spLocks noChangeArrowheads="1"/>
          </p:cNvSpPr>
          <p:nvPr/>
        </p:nvSpPr>
        <p:spPr bwMode="auto">
          <a:xfrm>
            <a:off x="4283075" y="3995738"/>
            <a:ext cx="180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M. DI GROVER</a:t>
            </a:r>
          </a:p>
        </p:txBody>
      </p:sp>
    </p:spTree>
    <p:extLst>
      <p:ext uri="{BB962C8B-B14F-4D97-AF65-F5344CB8AC3E}">
        <p14:creationId xmlns:p14="http://schemas.microsoft.com/office/powerpoint/2010/main" val="20508349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scbderm031\Documenti\ARCHIVIO FOTO\Malattie infettive\Scabbia\scabbia purpurica\cavo ascl s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04813"/>
            <a:ext cx="3719513"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C:\Documents and Settings\scbderm031\Documenti\ARCHIVIO FOTO\Malattie infettive\Scabbia\scabbia purpurica\schiena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333375"/>
            <a:ext cx="435451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C:\Documents and Settings\scbderm031\Documenti\ARCHIVIO FOTO\Malattie infettive\Scabbia\pz scabbia\mano d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00526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Documents and Settings\scbderm031\Documenti\ARCHIVIO FOTO\Malattie infettive\Scabbia\foto acaro\DSCN13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573463"/>
            <a:ext cx="336867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a:spLocks noChangeArrowheads="1"/>
          </p:cNvSpPr>
          <p:nvPr/>
        </p:nvSpPr>
        <p:spPr bwMode="auto">
          <a:xfrm>
            <a:off x="3373438" y="6372225"/>
            <a:ext cx="135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2000" b="1" smtClean="0">
                <a:solidFill>
                  <a:prstClr val="black"/>
                </a:solidFill>
              </a:rPr>
              <a:t>SCABBIA</a:t>
            </a:r>
          </a:p>
        </p:txBody>
      </p:sp>
    </p:spTree>
    <p:extLst>
      <p:ext uri="{BB962C8B-B14F-4D97-AF65-F5344CB8AC3E}">
        <p14:creationId xmlns:p14="http://schemas.microsoft.com/office/powerpoint/2010/main" val="248271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ppt_w</p:attrName>
                                        </p:attrNameLst>
                                      </p:cBhvr>
                                      <p:tavLst>
                                        <p:tav tm="0">
                                          <p:val>
                                            <p:strVal val="#ppt_w*0.70"/>
                                          </p:val>
                                        </p:tav>
                                        <p:tav tm="100000">
                                          <p:val>
                                            <p:strVal val="#ppt_w"/>
                                          </p:val>
                                        </p:tav>
                                      </p:tavLst>
                                    </p:anim>
                                    <p:anim calcmode="lin" valueType="num">
                                      <p:cBhvr>
                                        <p:cTn id="8" dur="1000" fill="hold"/>
                                        <p:tgtEl>
                                          <p:spTgt spid="45058"/>
                                        </p:tgtEl>
                                        <p:attrNameLst>
                                          <p:attrName>ppt_h</p:attrName>
                                        </p:attrNameLst>
                                      </p:cBhvr>
                                      <p:tavLst>
                                        <p:tav tm="0">
                                          <p:val>
                                            <p:strVal val="#ppt_h"/>
                                          </p:val>
                                        </p:tav>
                                        <p:tav tm="100000">
                                          <p:val>
                                            <p:strVal val="#ppt_h"/>
                                          </p:val>
                                        </p:tav>
                                      </p:tavLst>
                                    </p:anim>
                                    <p:animEffect transition="in" filter="fade">
                                      <p:cBhvr>
                                        <p:cTn id="9" dur="1000"/>
                                        <p:tgtEl>
                                          <p:spTgt spid="450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5059"/>
                                        </p:tgtEl>
                                        <p:attrNameLst>
                                          <p:attrName>style.visibility</p:attrName>
                                        </p:attrNameLst>
                                      </p:cBhvr>
                                      <p:to>
                                        <p:strVal val="visible"/>
                                      </p:to>
                                    </p:set>
                                    <p:anim calcmode="lin" valueType="num">
                                      <p:cBhvr>
                                        <p:cTn id="14" dur="1000" fill="hold"/>
                                        <p:tgtEl>
                                          <p:spTgt spid="45059"/>
                                        </p:tgtEl>
                                        <p:attrNameLst>
                                          <p:attrName>ppt_w</p:attrName>
                                        </p:attrNameLst>
                                      </p:cBhvr>
                                      <p:tavLst>
                                        <p:tav tm="0">
                                          <p:val>
                                            <p:strVal val="#ppt_w*0.70"/>
                                          </p:val>
                                        </p:tav>
                                        <p:tav tm="100000">
                                          <p:val>
                                            <p:strVal val="#ppt_w"/>
                                          </p:val>
                                        </p:tav>
                                      </p:tavLst>
                                    </p:anim>
                                    <p:anim calcmode="lin" valueType="num">
                                      <p:cBhvr>
                                        <p:cTn id="15" dur="1000" fill="hold"/>
                                        <p:tgtEl>
                                          <p:spTgt spid="45059"/>
                                        </p:tgtEl>
                                        <p:attrNameLst>
                                          <p:attrName>ppt_h</p:attrName>
                                        </p:attrNameLst>
                                      </p:cBhvr>
                                      <p:tavLst>
                                        <p:tav tm="0">
                                          <p:val>
                                            <p:strVal val="#ppt_h"/>
                                          </p:val>
                                        </p:tav>
                                        <p:tav tm="100000">
                                          <p:val>
                                            <p:strVal val="#ppt_h"/>
                                          </p:val>
                                        </p:tav>
                                      </p:tavLst>
                                    </p:anim>
                                    <p:animEffect transition="in" filter="fade">
                                      <p:cBhvr>
                                        <p:cTn id="16" dur="1000"/>
                                        <p:tgtEl>
                                          <p:spTgt spid="450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5060"/>
                                        </p:tgtEl>
                                        <p:attrNameLst>
                                          <p:attrName>style.visibility</p:attrName>
                                        </p:attrNameLst>
                                      </p:cBhvr>
                                      <p:to>
                                        <p:strVal val="visible"/>
                                      </p:to>
                                    </p:set>
                                    <p:anim calcmode="lin" valueType="num">
                                      <p:cBhvr>
                                        <p:cTn id="21" dur="1000" fill="hold"/>
                                        <p:tgtEl>
                                          <p:spTgt spid="45060"/>
                                        </p:tgtEl>
                                        <p:attrNameLst>
                                          <p:attrName>ppt_w</p:attrName>
                                        </p:attrNameLst>
                                      </p:cBhvr>
                                      <p:tavLst>
                                        <p:tav tm="0">
                                          <p:val>
                                            <p:strVal val="#ppt_w*0.70"/>
                                          </p:val>
                                        </p:tav>
                                        <p:tav tm="100000">
                                          <p:val>
                                            <p:strVal val="#ppt_w"/>
                                          </p:val>
                                        </p:tav>
                                      </p:tavLst>
                                    </p:anim>
                                    <p:anim calcmode="lin" valueType="num">
                                      <p:cBhvr>
                                        <p:cTn id="22" dur="1000" fill="hold"/>
                                        <p:tgtEl>
                                          <p:spTgt spid="45060"/>
                                        </p:tgtEl>
                                        <p:attrNameLst>
                                          <p:attrName>ppt_h</p:attrName>
                                        </p:attrNameLst>
                                      </p:cBhvr>
                                      <p:tavLst>
                                        <p:tav tm="0">
                                          <p:val>
                                            <p:strVal val="#ppt_h"/>
                                          </p:val>
                                        </p:tav>
                                        <p:tav tm="100000">
                                          <p:val>
                                            <p:strVal val="#ppt_h"/>
                                          </p:val>
                                        </p:tav>
                                      </p:tavLst>
                                    </p:anim>
                                    <p:animEffect transition="in" filter="fade">
                                      <p:cBhvr>
                                        <p:cTn id="23" dur="1000"/>
                                        <p:tgtEl>
                                          <p:spTgt spid="450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45061"/>
                                        </p:tgtEl>
                                        <p:attrNameLst>
                                          <p:attrName>style.visibility</p:attrName>
                                        </p:attrNameLst>
                                      </p:cBhvr>
                                      <p:to>
                                        <p:strVal val="visible"/>
                                      </p:to>
                                    </p:set>
                                    <p:anim calcmode="lin" valueType="num">
                                      <p:cBhvr>
                                        <p:cTn id="28" dur="1000" fill="hold"/>
                                        <p:tgtEl>
                                          <p:spTgt spid="45061"/>
                                        </p:tgtEl>
                                        <p:attrNameLst>
                                          <p:attrName>ppt_w</p:attrName>
                                        </p:attrNameLst>
                                      </p:cBhvr>
                                      <p:tavLst>
                                        <p:tav tm="0">
                                          <p:val>
                                            <p:strVal val="#ppt_w*0.70"/>
                                          </p:val>
                                        </p:tav>
                                        <p:tav tm="100000">
                                          <p:val>
                                            <p:strVal val="#ppt_w"/>
                                          </p:val>
                                        </p:tav>
                                      </p:tavLst>
                                    </p:anim>
                                    <p:anim calcmode="lin" valueType="num">
                                      <p:cBhvr>
                                        <p:cTn id="29" dur="1000" fill="hold"/>
                                        <p:tgtEl>
                                          <p:spTgt spid="45061"/>
                                        </p:tgtEl>
                                        <p:attrNameLst>
                                          <p:attrName>ppt_h</p:attrName>
                                        </p:attrNameLst>
                                      </p:cBhvr>
                                      <p:tavLst>
                                        <p:tav tm="0">
                                          <p:val>
                                            <p:strVal val="#ppt_h"/>
                                          </p:val>
                                        </p:tav>
                                        <p:tav tm="100000">
                                          <p:val>
                                            <p:strVal val="#ppt_h"/>
                                          </p:val>
                                        </p:tav>
                                      </p:tavLst>
                                    </p:anim>
                                    <p:animEffect transition="in" filter="fade">
                                      <p:cBhvr>
                                        <p:cTn id="30" dur="1000"/>
                                        <p:tgtEl>
                                          <p:spTgt spid="4506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0.70"/>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13314"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13315"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3316" name="CasellaDiTesto 5"/>
          <p:cNvSpPr txBox="1">
            <a:spLocks noChangeArrowheads="1"/>
          </p:cNvSpPr>
          <p:nvPr/>
        </p:nvSpPr>
        <p:spPr bwMode="auto">
          <a:xfrm>
            <a:off x="2700338" y="985838"/>
            <a:ext cx="422275"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3317" name="CasellaDiTesto 6"/>
          <p:cNvSpPr txBox="1">
            <a:spLocks noChangeArrowheads="1"/>
          </p:cNvSpPr>
          <p:nvPr/>
        </p:nvSpPr>
        <p:spPr bwMode="auto">
          <a:xfrm>
            <a:off x="1908175" y="1516063"/>
            <a:ext cx="2592388"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13318"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13319"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13320"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13321"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13322"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13323"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13324"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13325"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13316"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13315"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13316" idx="2"/>
            <a:endCxn id="13317"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13315" idx="2"/>
            <a:endCxn id="13318"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13318" idx="2"/>
            <a:endCxn id="13319"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13319" idx="2"/>
            <a:endCxn id="13320"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13320" idx="2"/>
            <a:endCxn id="13321"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13320"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13320" idx="2"/>
            <a:endCxn id="13323"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13320"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13324" idx="2"/>
            <a:endCxn id="13325"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13323" idx="2"/>
            <a:endCxn id="13325"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13322" idx="2"/>
            <a:endCxn id="13325"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13321" idx="2"/>
            <a:endCxn id="13325"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340" name="CasellaDiTesto 4"/>
          <p:cNvSpPr txBox="1">
            <a:spLocks noChangeArrowheads="1"/>
          </p:cNvSpPr>
          <p:nvPr/>
        </p:nvSpPr>
        <p:spPr bwMode="auto">
          <a:xfrm>
            <a:off x="1763713" y="2209800"/>
            <a:ext cx="431800" cy="284163"/>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3341" name="CasellaDiTesto 5"/>
          <p:cNvSpPr txBox="1">
            <a:spLocks noChangeArrowheads="1"/>
          </p:cNvSpPr>
          <p:nvPr/>
        </p:nvSpPr>
        <p:spPr bwMode="auto">
          <a:xfrm>
            <a:off x="4500563" y="2212975"/>
            <a:ext cx="4222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3342"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13340" idx="2"/>
            <a:endCxn id="13342"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13317" idx="2"/>
            <a:endCxn id="13340"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13317" idx="2"/>
            <a:endCxn id="13341"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346"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13342" idx="2"/>
            <a:endCxn id="13346"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13346" idx="1"/>
            <a:endCxn id="13319"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349"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13350"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13346" idx="2"/>
            <a:endCxn id="13349"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13349" idx="2"/>
            <a:endCxn id="13350"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353" name="CasellaDiTesto 6"/>
          <p:cNvSpPr txBox="1">
            <a:spLocks noChangeArrowheads="1"/>
          </p:cNvSpPr>
          <p:nvPr/>
        </p:nvSpPr>
        <p:spPr bwMode="auto">
          <a:xfrm>
            <a:off x="4787900" y="2586038"/>
            <a:ext cx="13684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13341" idx="3"/>
            <a:endCxn id="13353"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355" name="CasellaDiTesto 6"/>
          <p:cNvSpPr txBox="1">
            <a:spLocks noChangeArrowheads="1"/>
          </p:cNvSpPr>
          <p:nvPr/>
        </p:nvSpPr>
        <p:spPr bwMode="auto">
          <a:xfrm>
            <a:off x="4787900" y="3173413"/>
            <a:ext cx="1368425" cy="246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13353" idx="2"/>
            <a:endCxn id="13355"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57"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3358" name="CasellaDiTesto 5"/>
          <p:cNvSpPr txBox="1">
            <a:spLocks noChangeArrowheads="1"/>
          </p:cNvSpPr>
          <p:nvPr/>
        </p:nvSpPr>
        <p:spPr bwMode="auto">
          <a:xfrm>
            <a:off x="5292725" y="3562350"/>
            <a:ext cx="357188"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3359" name="CasellaDiTesto 6"/>
          <p:cNvSpPr txBox="1">
            <a:spLocks noChangeArrowheads="1"/>
          </p:cNvSpPr>
          <p:nvPr/>
        </p:nvSpPr>
        <p:spPr bwMode="auto">
          <a:xfrm>
            <a:off x="4932363" y="3995738"/>
            <a:ext cx="10795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13358" idx="2"/>
            <a:endCxn id="13359"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13355" idx="3"/>
            <a:endCxn id="13357"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62"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13363"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13364"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13365"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3366"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13369" idx="3"/>
            <a:endCxn id="13363"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13362" idx="3"/>
            <a:endCxn id="13363"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69"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13366" idx="3"/>
            <a:endCxn id="13369"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13365" idx="3"/>
            <a:endCxn id="13366"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13359" idx="3"/>
            <a:endCxn id="13365"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73"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13374" name="CasellaDiTesto 5"/>
          <p:cNvSpPr txBox="1">
            <a:spLocks noChangeArrowheads="1"/>
          </p:cNvSpPr>
          <p:nvPr/>
        </p:nvSpPr>
        <p:spPr bwMode="auto">
          <a:xfrm>
            <a:off x="5292725" y="4427538"/>
            <a:ext cx="357188"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3375"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13359" idx="2"/>
            <a:endCxn id="13374"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13374" idx="2"/>
            <a:endCxn id="13364"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13374" idx="3"/>
            <a:endCxn id="13375"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79"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13380"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13364" idx="2"/>
            <a:endCxn id="13380"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13366" idx="2"/>
            <a:endCxn id="13373"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13375" idx="3"/>
            <a:endCxn id="13379"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84"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13380" idx="3"/>
            <a:endCxn id="13384"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86"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13387"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13384" idx="3"/>
            <a:endCxn id="13386"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13380" idx="2"/>
            <a:endCxn id="13387"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13357" idx="3"/>
            <a:endCxn id="13362"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91"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13387" idx="2"/>
            <a:endCxn id="13391"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93"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13391" idx="3"/>
            <a:endCxn id="13393"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13393" idx="0"/>
            <a:endCxn id="13384"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13355" idx="2"/>
            <a:endCxn id="13358"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97"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47361646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14338"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14339"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4340" name="CasellaDiTesto 5"/>
          <p:cNvSpPr txBox="1">
            <a:spLocks noChangeArrowheads="1"/>
          </p:cNvSpPr>
          <p:nvPr/>
        </p:nvSpPr>
        <p:spPr bwMode="auto">
          <a:xfrm>
            <a:off x="2700338" y="985838"/>
            <a:ext cx="422275"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4341" name="CasellaDiTesto 6"/>
          <p:cNvSpPr txBox="1">
            <a:spLocks noChangeArrowheads="1"/>
          </p:cNvSpPr>
          <p:nvPr/>
        </p:nvSpPr>
        <p:spPr bwMode="auto">
          <a:xfrm>
            <a:off x="1908175" y="1516063"/>
            <a:ext cx="2592388"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14342"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14343"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14344"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14345"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14346"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14347"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14348"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14349"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14340"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14339"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14340" idx="2"/>
            <a:endCxn id="14341"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14339" idx="2"/>
            <a:endCxn id="14342"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14342" idx="2"/>
            <a:endCxn id="14343"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14343" idx="2"/>
            <a:endCxn id="14344"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14344" idx="2"/>
            <a:endCxn id="14345"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14344"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14344" idx="2"/>
            <a:endCxn id="14347"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14344"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14348" idx="2"/>
            <a:endCxn id="14349"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14347" idx="2"/>
            <a:endCxn id="14349"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14346" idx="2"/>
            <a:endCxn id="14349"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14345" idx="2"/>
            <a:endCxn id="14349"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64" name="CasellaDiTesto 4"/>
          <p:cNvSpPr txBox="1">
            <a:spLocks noChangeArrowheads="1"/>
          </p:cNvSpPr>
          <p:nvPr/>
        </p:nvSpPr>
        <p:spPr bwMode="auto">
          <a:xfrm>
            <a:off x="1763713" y="2209800"/>
            <a:ext cx="431800" cy="284163"/>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4365" name="CasellaDiTesto 5"/>
          <p:cNvSpPr txBox="1">
            <a:spLocks noChangeArrowheads="1"/>
          </p:cNvSpPr>
          <p:nvPr/>
        </p:nvSpPr>
        <p:spPr bwMode="auto">
          <a:xfrm>
            <a:off x="4500563" y="2212975"/>
            <a:ext cx="4222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4366" name="CasellaDiTesto 6"/>
          <p:cNvSpPr txBox="1">
            <a:spLocks noChangeArrowheads="1"/>
          </p:cNvSpPr>
          <p:nvPr/>
        </p:nvSpPr>
        <p:spPr bwMode="auto">
          <a:xfrm>
            <a:off x="2268538" y="2497138"/>
            <a:ext cx="1871662"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14364" idx="2"/>
            <a:endCxn id="14366"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14341" idx="2"/>
            <a:endCxn id="14364"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14341" idx="2"/>
            <a:endCxn id="14365"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70" name="CasellaDiTesto 6"/>
          <p:cNvSpPr txBox="1">
            <a:spLocks noChangeArrowheads="1"/>
          </p:cNvSpPr>
          <p:nvPr/>
        </p:nvSpPr>
        <p:spPr bwMode="auto">
          <a:xfrm>
            <a:off x="2268538" y="3027363"/>
            <a:ext cx="1871662"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14366" idx="2"/>
            <a:endCxn id="14370"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14370" idx="1"/>
            <a:endCxn id="14343"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73" name="CasellaDiTesto 6"/>
          <p:cNvSpPr txBox="1">
            <a:spLocks noChangeArrowheads="1"/>
          </p:cNvSpPr>
          <p:nvPr/>
        </p:nvSpPr>
        <p:spPr bwMode="auto">
          <a:xfrm>
            <a:off x="2268538" y="3578225"/>
            <a:ext cx="1871662" cy="2540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14374" name="CasellaDiTesto 6"/>
          <p:cNvSpPr txBox="1">
            <a:spLocks noChangeArrowheads="1"/>
          </p:cNvSpPr>
          <p:nvPr/>
        </p:nvSpPr>
        <p:spPr bwMode="auto">
          <a:xfrm>
            <a:off x="2268538" y="4043363"/>
            <a:ext cx="1871662" cy="2540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14370" idx="2"/>
            <a:endCxn id="14373"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14373" idx="2"/>
            <a:endCxn id="14374"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4377" name="CasellaDiTesto 6"/>
          <p:cNvSpPr txBox="1">
            <a:spLocks noChangeArrowheads="1"/>
          </p:cNvSpPr>
          <p:nvPr/>
        </p:nvSpPr>
        <p:spPr bwMode="auto">
          <a:xfrm>
            <a:off x="4787900" y="2586038"/>
            <a:ext cx="13684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14365" idx="3"/>
            <a:endCxn id="14377"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379" name="CasellaDiTesto 6"/>
          <p:cNvSpPr txBox="1">
            <a:spLocks noChangeArrowheads="1"/>
          </p:cNvSpPr>
          <p:nvPr/>
        </p:nvSpPr>
        <p:spPr bwMode="auto">
          <a:xfrm>
            <a:off x="4787900" y="3173413"/>
            <a:ext cx="1368425" cy="246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14377" idx="2"/>
            <a:endCxn id="14379"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381"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4382" name="CasellaDiTesto 5"/>
          <p:cNvSpPr txBox="1">
            <a:spLocks noChangeArrowheads="1"/>
          </p:cNvSpPr>
          <p:nvPr/>
        </p:nvSpPr>
        <p:spPr bwMode="auto">
          <a:xfrm>
            <a:off x="5292725" y="3562350"/>
            <a:ext cx="357188"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4383" name="CasellaDiTesto 6"/>
          <p:cNvSpPr txBox="1">
            <a:spLocks noChangeArrowheads="1"/>
          </p:cNvSpPr>
          <p:nvPr/>
        </p:nvSpPr>
        <p:spPr bwMode="auto">
          <a:xfrm>
            <a:off x="4932363" y="3995738"/>
            <a:ext cx="10795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14382" idx="2"/>
            <a:endCxn id="14383"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14379" idx="3"/>
            <a:endCxn id="14381"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386"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14387"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14388"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14389"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4390"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14393" idx="3"/>
            <a:endCxn id="14387"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14386" idx="3"/>
            <a:endCxn id="14387"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393"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14390" idx="3"/>
            <a:endCxn id="14393"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14389" idx="3"/>
            <a:endCxn id="14390"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14383" idx="3"/>
            <a:endCxn id="14389"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397"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14398" name="CasellaDiTesto 5"/>
          <p:cNvSpPr txBox="1">
            <a:spLocks noChangeArrowheads="1"/>
          </p:cNvSpPr>
          <p:nvPr/>
        </p:nvSpPr>
        <p:spPr bwMode="auto">
          <a:xfrm>
            <a:off x="5292725" y="4427538"/>
            <a:ext cx="357188"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4399"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14383" idx="2"/>
            <a:endCxn id="14398"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14398" idx="2"/>
            <a:endCxn id="14388"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14398" idx="3"/>
            <a:endCxn id="14399"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03"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14404"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14388" idx="2"/>
            <a:endCxn id="14404"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14390" idx="2"/>
            <a:endCxn id="14397"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14399" idx="3"/>
            <a:endCxn id="14403"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08"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14404" idx="3"/>
            <a:endCxn id="14408"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10"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14411"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14408" idx="3"/>
            <a:endCxn id="14410"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14404" idx="2"/>
            <a:endCxn id="14411"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14381" idx="3"/>
            <a:endCxn id="14386"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15"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14411" idx="2"/>
            <a:endCxn id="14415"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17"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14415" idx="3"/>
            <a:endCxn id="14417"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14417" idx="0"/>
            <a:endCxn id="14408"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14379" idx="2"/>
            <a:endCxn id="14382"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21"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20284181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C:\Documents and Settings\scbderm031\Documenti\ARCHIVIO FOTO\Lichen\Lichen ruber planus\Ghizzi Gianbruno\P14706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39925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4" descr="C:\Documents and Settings\scbderm031\Documenti\ARCHIVIO FOTO\Altre patologie\Prurigo nodulare\Crescimbeni Pietro\13-12-07\P11204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349500"/>
            <a:ext cx="59769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C:\Documents and Settings\scbderm031\Documenti\ARCHIVIO FOTO\Altre patologie\Prurigo nodulare\Nicolosi Giovanna\braccio dx 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349500"/>
            <a:ext cx="1944687"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asellaDiTesto 4"/>
          <p:cNvSpPr txBox="1">
            <a:spLocks noChangeArrowheads="1"/>
          </p:cNvSpPr>
          <p:nvPr/>
        </p:nvSpPr>
        <p:spPr bwMode="auto">
          <a:xfrm>
            <a:off x="222250" y="5157788"/>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PRURIGO NODULARE</a:t>
            </a:r>
          </a:p>
        </p:txBody>
      </p:sp>
      <p:sp>
        <p:nvSpPr>
          <p:cNvPr id="15365" name="CasellaDiTesto 5"/>
          <p:cNvSpPr txBox="1">
            <a:spLocks noChangeArrowheads="1"/>
          </p:cNvSpPr>
          <p:nvPr/>
        </p:nvSpPr>
        <p:spPr bwMode="auto">
          <a:xfrm>
            <a:off x="6680200" y="5014913"/>
            <a:ext cx="1492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PRURIGO </a:t>
            </a:r>
          </a:p>
          <a:p>
            <a:pPr eaLnBrk="1" fontAlgn="base" hangingPunct="1">
              <a:spcBef>
                <a:spcPct val="0"/>
              </a:spcBef>
              <a:spcAft>
                <a:spcPct val="0"/>
              </a:spcAft>
            </a:pPr>
            <a:r>
              <a:rPr lang="it-IT" altLang="it-IT" sz="1800" b="1" smtClean="0">
                <a:solidFill>
                  <a:prstClr val="white"/>
                </a:solidFill>
              </a:rPr>
              <a:t>NODULARE</a:t>
            </a:r>
          </a:p>
        </p:txBody>
      </p:sp>
      <p:sp>
        <p:nvSpPr>
          <p:cNvPr id="15366" name="CasellaDiTesto 6"/>
          <p:cNvSpPr txBox="1">
            <a:spLocks noChangeArrowheads="1"/>
          </p:cNvSpPr>
          <p:nvPr/>
        </p:nvSpPr>
        <p:spPr bwMode="auto">
          <a:xfrm>
            <a:off x="3024188" y="1916113"/>
            <a:ext cx="1042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white"/>
                </a:solidFill>
              </a:rPr>
              <a:t>LICHEN</a:t>
            </a:r>
          </a:p>
        </p:txBody>
      </p:sp>
    </p:spTree>
    <p:extLst>
      <p:ext uri="{BB962C8B-B14F-4D97-AF65-F5344CB8AC3E}">
        <p14:creationId xmlns:p14="http://schemas.microsoft.com/office/powerpoint/2010/main" val="20500176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16386"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16387"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6388" name="CasellaDiTesto 5"/>
          <p:cNvSpPr txBox="1">
            <a:spLocks noChangeArrowheads="1"/>
          </p:cNvSpPr>
          <p:nvPr/>
        </p:nvSpPr>
        <p:spPr bwMode="auto">
          <a:xfrm>
            <a:off x="2700338" y="985838"/>
            <a:ext cx="422275"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6389" name="CasellaDiTesto 6"/>
          <p:cNvSpPr txBox="1">
            <a:spLocks noChangeArrowheads="1"/>
          </p:cNvSpPr>
          <p:nvPr/>
        </p:nvSpPr>
        <p:spPr bwMode="auto">
          <a:xfrm>
            <a:off x="1908175" y="1516063"/>
            <a:ext cx="2592388"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16390"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16391"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16392"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16393"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16394"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16395"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16396"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16397"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16388"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16387"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16388" idx="2"/>
            <a:endCxn id="16389"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16387" idx="2"/>
            <a:endCxn id="16390"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16390" idx="2"/>
            <a:endCxn id="16391"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16391" idx="2"/>
            <a:endCxn id="16392"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16392" idx="2"/>
            <a:endCxn id="16393"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16392"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16392" idx="2"/>
            <a:endCxn id="16395"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16392"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16396" idx="2"/>
            <a:endCxn id="16397"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16395" idx="2"/>
            <a:endCxn id="16397"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16394" idx="2"/>
            <a:endCxn id="16397"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16393" idx="2"/>
            <a:endCxn id="16397"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412" name="CasellaDiTesto 4"/>
          <p:cNvSpPr txBox="1">
            <a:spLocks noChangeArrowheads="1"/>
          </p:cNvSpPr>
          <p:nvPr/>
        </p:nvSpPr>
        <p:spPr bwMode="auto">
          <a:xfrm>
            <a:off x="1763713" y="2209800"/>
            <a:ext cx="4318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6413" name="CasellaDiTesto 5"/>
          <p:cNvSpPr txBox="1">
            <a:spLocks noChangeArrowheads="1"/>
          </p:cNvSpPr>
          <p:nvPr/>
        </p:nvSpPr>
        <p:spPr bwMode="auto">
          <a:xfrm>
            <a:off x="4500563" y="2212975"/>
            <a:ext cx="422275" cy="284163"/>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6414"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16412" idx="2"/>
            <a:endCxn id="16414"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16389" idx="2"/>
            <a:endCxn id="16412"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16389" idx="2"/>
            <a:endCxn id="16413"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418"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16414" idx="2"/>
            <a:endCxn id="16418"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16418" idx="1"/>
            <a:endCxn id="16391"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421"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16422"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16418" idx="2"/>
            <a:endCxn id="16421"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16421" idx="2"/>
            <a:endCxn id="16422"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6425" name="CasellaDiTesto 6"/>
          <p:cNvSpPr txBox="1">
            <a:spLocks noChangeArrowheads="1"/>
          </p:cNvSpPr>
          <p:nvPr/>
        </p:nvSpPr>
        <p:spPr bwMode="auto">
          <a:xfrm>
            <a:off x="4787900" y="2586038"/>
            <a:ext cx="1368425" cy="40005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16413" idx="3"/>
            <a:endCxn id="16425"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427" name="CasellaDiTesto 6"/>
          <p:cNvSpPr txBox="1">
            <a:spLocks noChangeArrowheads="1"/>
          </p:cNvSpPr>
          <p:nvPr/>
        </p:nvSpPr>
        <p:spPr bwMode="auto">
          <a:xfrm>
            <a:off x="4787900" y="3173413"/>
            <a:ext cx="1368425" cy="246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16425" idx="2"/>
            <a:endCxn id="16427"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29"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6430" name="CasellaDiTesto 5"/>
          <p:cNvSpPr txBox="1">
            <a:spLocks noChangeArrowheads="1"/>
          </p:cNvSpPr>
          <p:nvPr/>
        </p:nvSpPr>
        <p:spPr bwMode="auto">
          <a:xfrm>
            <a:off x="5292725" y="3562350"/>
            <a:ext cx="357188"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6431" name="CasellaDiTesto 6"/>
          <p:cNvSpPr txBox="1">
            <a:spLocks noChangeArrowheads="1"/>
          </p:cNvSpPr>
          <p:nvPr/>
        </p:nvSpPr>
        <p:spPr bwMode="auto">
          <a:xfrm>
            <a:off x="4932363" y="3995738"/>
            <a:ext cx="10795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16430" idx="2"/>
            <a:endCxn id="16431"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16427" idx="3"/>
            <a:endCxn id="16429"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34"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16435"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16436"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16437"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6438"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16441" idx="3"/>
            <a:endCxn id="16435"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16434" idx="3"/>
            <a:endCxn id="16435"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41"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16438" idx="3"/>
            <a:endCxn id="16441"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16437" idx="3"/>
            <a:endCxn id="16438"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16431" idx="3"/>
            <a:endCxn id="16437"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45"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16446" name="CasellaDiTesto 5"/>
          <p:cNvSpPr txBox="1">
            <a:spLocks noChangeArrowheads="1"/>
          </p:cNvSpPr>
          <p:nvPr/>
        </p:nvSpPr>
        <p:spPr bwMode="auto">
          <a:xfrm>
            <a:off x="5292725" y="4427538"/>
            <a:ext cx="357188"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6447"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16431" idx="2"/>
            <a:endCxn id="16446"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16446" idx="2"/>
            <a:endCxn id="16436"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16446" idx="3"/>
            <a:endCxn id="16447"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51"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16452"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16436" idx="2"/>
            <a:endCxn id="16452"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16438" idx="2"/>
            <a:endCxn id="16445"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16447" idx="3"/>
            <a:endCxn id="16451"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56"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16452" idx="3"/>
            <a:endCxn id="16456"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58"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16459"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16456" idx="3"/>
            <a:endCxn id="16458"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16452" idx="2"/>
            <a:endCxn id="16459"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16429" idx="3"/>
            <a:endCxn id="16434"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63"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16459" idx="2"/>
            <a:endCxn id="16463"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65"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16463" idx="3"/>
            <a:endCxn id="16465"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16465" idx="0"/>
            <a:endCxn id="16456"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16427" idx="2"/>
            <a:endCxn id="16430"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69"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156297115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17410"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17411"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7412" name="CasellaDiTesto 5"/>
          <p:cNvSpPr txBox="1">
            <a:spLocks noChangeArrowheads="1"/>
          </p:cNvSpPr>
          <p:nvPr/>
        </p:nvSpPr>
        <p:spPr bwMode="auto">
          <a:xfrm>
            <a:off x="2700338" y="985838"/>
            <a:ext cx="422275"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7413" name="CasellaDiTesto 6"/>
          <p:cNvSpPr txBox="1">
            <a:spLocks noChangeArrowheads="1"/>
          </p:cNvSpPr>
          <p:nvPr/>
        </p:nvSpPr>
        <p:spPr bwMode="auto">
          <a:xfrm>
            <a:off x="1908175" y="1516063"/>
            <a:ext cx="2592388"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17414"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17415"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17416"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17417"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17418"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17419"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17420"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17421"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17412"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17411"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17412" idx="2"/>
            <a:endCxn id="17413"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17411" idx="2"/>
            <a:endCxn id="17414"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17414" idx="2"/>
            <a:endCxn id="17415"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17415" idx="2"/>
            <a:endCxn id="17416"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17416" idx="2"/>
            <a:endCxn id="17417"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17416"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17416" idx="2"/>
            <a:endCxn id="17419"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17416"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17420" idx="2"/>
            <a:endCxn id="17421"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17419" idx="2"/>
            <a:endCxn id="17421"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17418" idx="2"/>
            <a:endCxn id="17421"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17417" idx="2"/>
            <a:endCxn id="17421"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436" name="CasellaDiTesto 4"/>
          <p:cNvSpPr txBox="1">
            <a:spLocks noChangeArrowheads="1"/>
          </p:cNvSpPr>
          <p:nvPr/>
        </p:nvSpPr>
        <p:spPr bwMode="auto">
          <a:xfrm>
            <a:off x="1763713" y="2209800"/>
            <a:ext cx="4318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7437" name="CasellaDiTesto 5"/>
          <p:cNvSpPr txBox="1">
            <a:spLocks noChangeArrowheads="1"/>
          </p:cNvSpPr>
          <p:nvPr/>
        </p:nvSpPr>
        <p:spPr bwMode="auto">
          <a:xfrm>
            <a:off x="4500563" y="2212975"/>
            <a:ext cx="422275" cy="284163"/>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7438"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17436" idx="2"/>
            <a:endCxn id="17438"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17413" idx="2"/>
            <a:endCxn id="17436"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17413" idx="2"/>
            <a:endCxn id="17437"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442"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17438" idx="2"/>
            <a:endCxn id="17442"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17442" idx="1"/>
            <a:endCxn id="17415"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445"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17446"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17442" idx="2"/>
            <a:endCxn id="17445"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17445" idx="2"/>
            <a:endCxn id="17446"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449" name="CasellaDiTesto 6"/>
          <p:cNvSpPr txBox="1">
            <a:spLocks noChangeArrowheads="1"/>
          </p:cNvSpPr>
          <p:nvPr/>
        </p:nvSpPr>
        <p:spPr bwMode="auto">
          <a:xfrm>
            <a:off x="4787900" y="2586038"/>
            <a:ext cx="1368425" cy="40005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17437" idx="3"/>
            <a:endCxn id="17449"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451" name="CasellaDiTesto 6"/>
          <p:cNvSpPr txBox="1">
            <a:spLocks noChangeArrowheads="1"/>
          </p:cNvSpPr>
          <p:nvPr/>
        </p:nvSpPr>
        <p:spPr bwMode="auto">
          <a:xfrm>
            <a:off x="4787900" y="3173413"/>
            <a:ext cx="1368425" cy="246062"/>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17449" idx="2"/>
            <a:endCxn id="17451"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53"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7454" name="CasellaDiTesto 5"/>
          <p:cNvSpPr txBox="1">
            <a:spLocks noChangeArrowheads="1"/>
          </p:cNvSpPr>
          <p:nvPr/>
        </p:nvSpPr>
        <p:spPr bwMode="auto">
          <a:xfrm>
            <a:off x="5292725" y="3562350"/>
            <a:ext cx="357188" cy="231775"/>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7455" name="CasellaDiTesto 6"/>
          <p:cNvSpPr txBox="1">
            <a:spLocks noChangeArrowheads="1"/>
          </p:cNvSpPr>
          <p:nvPr/>
        </p:nvSpPr>
        <p:spPr bwMode="auto">
          <a:xfrm>
            <a:off x="4932363" y="3995738"/>
            <a:ext cx="1079500" cy="230187"/>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17454" idx="2"/>
            <a:endCxn id="17455"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17451" idx="3"/>
            <a:endCxn id="17453"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58"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17459"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17460" name="CasellaDiTesto 6"/>
          <p:cNvSpPr txBox="1">
            <a:spLocks noChangeArrowheads="1"/>
          </p:cNvSpPr>
          <p:nvPr/>
        </p:nvSpPr>
        <p:spPr bwMode="auto">
          <a:xfrm>
            <a:off x="4787900" y="4859338"/>
            <a:ext cx="1368425" cy="230187"/>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17461"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7462"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17465" idx="3"/>
            <a:endCxn id="17459"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17458" idx="3"/>
            <a:endCxn id="17459"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65"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17462" idx="3"/>
            <a:endCxn id="17465"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17461" idx="3"/>
            <a:endCxn id="17462"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17455" idx="3"/>
            <a:endCxn id="17461"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69"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17470" name="CasellaDiTesto 5"/>
          <p:cNvSpPr txBox="1">
            <a:spLocks noChangeArrowheads="1"/>
          </p:cNvSpPr>
          <p:nvPr/>
        </p:nvSpPr>
        <p:spPr bwMode="auto">
          <a:xfrm>
            <a:off x="5292725" y="4427538"/>
            <a:ext cx="357188" cy="230187"/>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7471"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17455" idx="2"/>
            <a:endCxn id="17470"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17470" idx="2"/>
            <a:endCxn id="17460"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17470" idx="3"/>
            <a:endCxn id="17471"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75"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17476"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17460" idx="2"/>
            <a:endCxn id="17476"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17462" idx="2"/>
            <a:endCxn id="17469"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17471" idx="3"/>
            <a:endCxn id="17475"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80"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17476" idx="3"/>
            <a:endCxn id="17480"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82"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17483"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17480" idx="3"/>
            <a:endCxn id="17482"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17476" idx="2"/>
            <a:endCxn id="17483"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17453" idx="3"/>
            <a:endCxn id="17458"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87"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17483" idx="2"/>
            <a:endCxn id="17487"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89"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17487" idx="3"/>
            <a:endCxn id="17489"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17489" idx="0"/>
            <a:endCxn id="17480"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17451" idx="2"/>
            <a:endCxn id="17454"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93"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40399975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468313" y="152400"/>
          <a:ext cx="8280400" cy="6589714"/>
        </p:xfrm>
        <a:graphic>
          <a:graphicData uri="http://schemas.openxmlformats.org/drawingml/2006/table">
            <a:tbl>
              <a:tblPr firstRow="1" bandRow="1">
                <a:tableStyleId>{00A15C55-8517-42AA-B614-E9B94910E393}</a:tableStyleId>
              </a:tblPr>
              <a:tblGrid>
                <a:gridCol w="4140200"/>
                <a:gridCol w="4140200"/>
              </a:tblGrid>
              <a:tr h="370894">
                <a:tc gridSpan="2">
                  <a:txBody>
                    <a:bodyPr/>
                    <a:lstStyle/>
                    <a:p>
                      <a:pPr algn="ctr"/>
                      <a:r>
                        <a:rPr lang="it-IT" sz="1800" dirty="0" smtClean="0"/>
                        <a:t>MALATTIE SISTEMICHE ASSOCIATE A PRURITO </a:t>
                      </a:r>
                      <a:endParaRPr lang="it-IT" sz="1800" dirty="0"/>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it-IT" dirty="0"/>
                    </a:p>
                  </a:txBody>
                  <a:tcPr/>
                </a:tc>
              </a:tr>
              <a:tr h="1463252">
                <a:tc>
                  <a:txBody>
                    <a:bodyPr/>
                    <a:lstStyle/>
                    <a:p>
                      <a:r>
                        <a:rPr lang="it-IT" sz="1800" b="1" dirty="0" smtClean="0">
                          <a:solidFill>
                            <a:srgbClr val="FF0000"/>
                          </a:solidFill>
                        </a:rPr>
                        <a:t>MALATTIE METABOLICHE E ENDOCRINE</a:t>
                      </a:r>
                      <a:endParaRPr lang="it-IT" sz="1800" b="1" dirty="0">
                        <a:solidFill>
                          <a:srgbClr val="FF0000"/>
                        </a:solidFill>
                      </a:endParaRPr>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it-IT" sz="1800" dirty="0" smtClean="0"/>
                        <a:t>IRC</a:t>
                      </a:r>
                    </a:p>
                    <a:p>
                      <a:r>
                        <a:rPr lang="it-IT" sz="1800" dirty="0" smtClean="0"/>
                        <a:t>EPATOPATIE</a:t>
                      </a:r>
                      <a:r>
                        <a:rPr lang="it-IT" sz="1800" baseline="0" dirty="0" smtClean="0"/>
                        <a:t> CON/SENZA COLESTASI</a:t>
                      </a:r>
                    </a:p>
                    <a:p>
                      <a:r>
                        <a:rPr lang="it-IT" sz="1800" baseline="0" dirty="0" smtClean="0"/>
                        <a:t>IPERPARATIROIDISMO</a:t>
                      </a:r>
                    </a:p>
                    <a:p>
                      <a:r>
                        <a:rPr lang="it-IT" sz="1800" dirty="0" smtClean="0"/>
                        <a:t>IPER/IPOTIROIDISMO</a:t>
                      </a:r>
                    </a:p>
                    <a:p>
                      <a:r>
                        <a:rPr lang="it-IT" sz="1800" dirty="0" smtClean="0"/>
                        <a:t>DEFICIT</a:t>
                      </a:r>
                      <a:r>
                        <a:rPr lang="it-IT" sz="1800" baseline="0" dirty="0" smtClean="0"/>
                        <a:t> FERRO</a:t>
                      </a:r>
                      <a:endParaRPr lang="it-IT" sz="1800" dirty="0"/>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40173">
                <a:tc>
                  <a:txBody>
                    <a:bodyPr/>
                    <a:lstStyle/>
                    <a:p>
                      <a:r>
                        <a:rPr lang="it-IT" sz="1800" b="1" dirty="0" smtClean="0">
                          <a:solidFill>
                            <a:srgbClr val="FF0000"/>
                          </a:solidFill>
                        </a:rPr>
                        <a:t>MALATTIE INFETTIVE</a:t>
                      </a:r>
                      <a:endParaRPr lang="it-IT" sz="1800" b="1" dirty="0">
                        <a:solidFill>
                          <a:srgbClr val="FF0000"/>
                        </a:solidFill>
                      </a:endParaRPr>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it-IT" sz="1800" dirty="0" smtClean="0"/>
                        <a:t>HIV</a:t>
                      </a:r>
                      <a:r>
                        <a:rPr lang="it-IT" sz="1800" baseline="0" dirty="0" smtClean="0"/>
                        <a:t> e AIDS</a:t>
                      </a:r>
                    </a:p>
                    <a:p>
                      <a:r>
                        <a:rPr lang="it-IT" sz="1800" dirty="0" smtClean="0"/>
                        <a:t>PARASSITOSI</a:t>
                      </a:r>
                      <a:r>
                        <a:rPr lang="it-IT" sz="1800" baseline="0" dirty="0" smtClean="0"/>
                        <a:t> (INCLUSI ELMINTI)</a:t>
                      </a:r>
                      <a:endParaRPr lang="it-IT" sz="1800" dirty="0"/>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14532">
                <a:tc>
                  <a:txBody>
                    <a:bodyPr/>
                    <a:lstStyle/>
                    <a:p>
                      <a:r>
                        <a:rPr lang="it-IT" sz="1800" b="1" dirty="0" smtClean="0">
                          <a:solidFill>
                            <a:srgbClr val="FF0000"/>
                          </a:solidFill>
                        </a:rPr>
                        <a:t>MALATTIE EMATOLOGICHE</a:t>
                      </a:r>
                      <a:endParaRPr lang="it-IT" sz="1800" b="1" dirty="0">
                        <a:solidFill>
                          <a:srgbClr val="FF0000"/>
                        </a:solidFill>
                      </a:endParaRPr>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it-IT" sz="1800" dirty="0" smtClean="0"/>
                        <a:t>POLICITEMIA VERA, SINDROME</a:t>
                      </a:r>
                      <a:r>
                        <a:rPr lang="it-IT" sz="1800" baseline="0" dirty="0" smtClean="0"/>
                        <a:t> MIELODISPLASTICA</a:t>
                      </a:r>
                    </a:p>
                    <a:p>
                      <a:r>
                        <a:rPr lang="it-IT" sz="1800" baseline="0" dirty="0" smtClean="0"/>
                        <a:t>LINFOMI (ES. LINFOMA </a:t>
                      </a:r>
                      <a:r>
                        <a:rPr lang="it-IT" sz="1800" baseline="0" dirty="0" err="1" smtClean="0"/>
                        <a:t>DI</a:t>
                      </a:r>
                      <a:r>
                        <a:rPr lang="it-IT" sz="1800" baseline="0" dirty="0" smtClean="0"/>
                        <a:t> HODGKIN)</a:t>
                      </a:r>
                      <a:endParaRPr lang="it-IT" sz="1800" dirty="0"/>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463252">
                <a:tc>
                  <a:txBody>
                    <a:bodyPr/>
                    <a:lstStyle/>
                    <a:p>
                      <a:r>
                        <a:rPr lang="it-IT" sz="1800" b="1" dirty="0" smtClean="0">
                          <a:solidFill>
                            <a:srgbClr val="FF0000"/>
                          </a:solidFill>
                        </a:rPr>
                        <a:t>MALATTIE NEUROLOGICHE</a:t>
                      </a:r>
                      <a:endParaRPr lang="it-IT" sz="1800" b="1" dirty="0">
                        <a:solidFill>
                          <a:srgbClr val="FF0000"/>
                        </a:solidFill>
                      </a:endParaRPr>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it-IT" sz="1800" dirty="0" smtClean="0"/>
                        <a:t>SCLEROSI</a:t>
                      </a:r>
                      <a:r>
                        <a:rPr lang="it-IT" sz="1800" baseline="0" dirty="0" smtClean="0"/>
                        <a:t> MULTIPLA</a:t>
                      </a:r>
                    </a:p>
                    <a:p>
                      <a:r>
                        <a:rPr lang="it-IT" sz="1800" baseline="0" dirty="0" smtClean="0"/>
                        <a:t>TUMORI CEREBRALI</a:t>
                      </a:r>
                    </a:p>
                    <a:p>
                      <a:r>
                        <a:rPr lang="it-IT" sz="1800" dirty="0" smtClean="0"/>
                        <a:t>NOTALGIA PARESTESICA</a:t>
                      </a:r>
                    </a:p>
                    <a:p>
                      <a:r>
                        <a:rPr lang="it-IT" sz="1800" dirty="0" smtClean="0"/>
                        <a:t>PRURITO BRACHIORADIALE</a:t>
                      </a:r>
                    </a:p>
                    <a:p>
                      <a:r>
                        <a:rPr lang="it-IT" sz="1800" dirty="0" smtClean="0"/>
                        <a:t>NEVRALGIA POST-ZOSTER</a:t>
                      </a:r>
                      <a:endParaRPr lang="it-IT" sz="1800" dirty="0"/>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737611">
                <a:tc>
                  <a:txBody>
                    <a:bodyPr/>
                    <a:lstStyle/>
                    <a:p>
                      <a:r>
                        <a:rPr lang="it-IT" sz="1800" b="1" dirty="0" smtClean="0">
                          <a:solidFill>
                            <a:srgbClr val="FF0000"/>
                          </a:solidFill>
                        </a:rPr>
                        <a:t>MALATTIE PSICHIATRICHE-PSICOSOMATICHE</a:t>
                      </a:r>
                      <a:endParaRPr lang="it-IT" sz="1800" b="1" dirty="0">
                        <a:solidFill>
                          <a:srgbClr val="FF0000"/>
                        </a:solidFill>
                      </a:endParaRPr>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it-IT" sz="1800" dirty="0" smtClean="0"/>
                        <a:t>DEPRESSIONE</a:t>
                      </a:r>
                    </a:p>
                    <a:p>
                      <a:r>
                        <a:rPr lang="it-IT" sz="1800" dirty="0" smtClean="0"/>
                        <a:t>ALLUCINOSI</a:t>
                      </a:r>
                    </a:p>
                    <a:p>
                      <a:r>
                        <a:rPr lang="it-IT" sz="1800" dirty="0" smtClean="0"/>
                        <a:t>DISORDINI OSSESSIVO COMPULSIVI</a:t>
                      </a:r>
                    </a:p>
                    <a:p>
                      <a:r>
                        <a:rPr lang="it-IT" sz="1800" dirty="0" smtClean="0"/>
                        <a:t>SCHIZOFRENIA</a:t>
                      </a:r>
                    </a:p>
                    <a:p>
                      <a:r>
                        <a:rPr lang="it-IT" sz="1800" dirty="0" smtClean="0"/>
                        <a:t>DISTURBI</a:t>
                      </a:r>
                      <a:r>
                        <a:rPr lang="it-IT" sz="1800" baseline="0" dirty="0" smtClean="0"/>
                        <a:t> DEL COMPORTAMENTO ALIMENTARE</a:t>
                      </a:r>
                      <a:endParaRPr lang="it-IT" sz="1800" dirty="0"/>
                    </a:p>
                  </a:txBody>
                  <a:tcPr marL="91434" marR="91434"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4229683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19458"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19459"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9460" name="CasellaDiTesto 5"/>
          <p:cNvSpPr txBox="1">
            <a:spLocks noChangeArrowheads="1"/>
          </p:cNvSpPr>
          <p:nvPr/>
        </p:nvSpPr>
        <p:spPr bwMode="auto">
          <a:xfrm>
            <a:off x="2700338" y="985838"/>
            <a:ext cx="422275"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9461" name="CasellaDiTesto 6"/>
          <p:cNvSpPr txBox="1">
            <a:spLocks noChangeArrowheads="1"/>
          </p:cNvSpPr>
          <p:nvPr/>
        </p:nvSpPr>
        <p:spPr bwMode="auto">
          <a:xfrm>
            <a:off x="1908175" y="1516063"/>
            <a:ext cx="2592388"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19462"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19463"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19464"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19465"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19466"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19467"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19468"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19469"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19460"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19459"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19460" idx="2"/>
            <a:endCxn id="19461"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19459" idx="2"/>
            <a:endCxn id="19462"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19462" idx="2"/>
            <a:endCxn id="19463"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19463" idx="2"/>
            <a:endCxn id="19464"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19464" idx="2"/>
            <a:endCxn id="19465"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19464"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19464" idx="2"/>
            <a:endCxn id="19467"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19464"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19468" idx="2"/>
            <a:endCxn id="19469"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19467" idx="2"/>
            <a:endCxn id="19469"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19466" idx="2"/>
            <a:endCxn id="19469"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19465" idx="2"/>
            <a:endCxn id="19469"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484" name="CasellaDiTesto 4"/>
          <p:cNvSpPr txBox="1">
            <a:spLocks noChangeArrowheads="1"/>
          </p:cNvSpPr>
          <p:nvPr/>
        </p:nvSpPr>
        <p:spPr bwMode="auto">
          <a:xfrm>
            <a:off x="1763713" y="2209800"/>
            <a:ext cx="4318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19485" name="CasellaDiTesto 5"/>
          <p:cNvSpPr txBox="1">
            <a:spLocks noChangeArrowheads="1"/>
          </p:cNvSpPr>
          <p:nvPr/>
        </p:nvSpPr>
        <p:spPr bwMode="auto">
          <a:xfrm>
            <a:off x="4500563" y="2212975"/>
            <a:ext cx="422275" cy="284163"/>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19486"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19484" idx="2"/>
            <a:endCxn id="19486"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19461" idx="2"/>
            <a:endCxn id="19484"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19461" idx="2"/>
            <a:endCxn id="19485"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490"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19486" idx="2"/>
            <a:endCxn id="19490"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19490" idx="1"/>
            <a:endCxn id="19463"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493"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19494"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19490" idx="2"/>
            <a:endCxn id="19493"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19493" idx="2"/>
            <a:endCxn id="19494"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9497" name="CasellaDiTesto 6"/>
          <p:cNvSpPr txBox="1">
            <a:spLocks noChangeArrowheads="1"/>
          </p:cNvSpPr>
          <p:nvPr/>
        </p:nvSpPr>
        <p:spPr bwMode="auto">
          <a:xfrm>
            <a:off x="4787900" y="2586038"/>
            <a:ext cx="1368425" cy="40005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19485" idx="3"/>
            <a:endCxn id="19497"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499" name="CasellaDiTesto 6"/>
          <p:cNvSpPr txBox="1">
            <a:spLocks noChangeArrowheads="1"/>
          </p:cNvSpPr>
          <p:nvPr/>
        </p:nvSpPr>
        <p:spPr bwMode="auto">
          <a:xfrm>
            <a:off x="4787900" y="3173413"/>
            <a:ext cx="1368425" cy="246062"/>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19497" idx="2"/>
            <a:endCxn id="19499"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01"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9502" name="CasellaDiTesto 5"/>
          <p:cNvSpPr txBox="1">
            <a:spLocks noChangeArrowheads="1"/>
          </p:cNvSpPr>
          <p:nvPr/>
        </p:nvSpPr>
        <p:spPr bwMode="auto">
          <a:xfrm>
            <a:off x="5292725" y="3562350"/>
            <a:ext cx="357188" cy="231775"/>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9503" name="CasellaDiTesto 6"/>
          <p:cNvSpPr txBox="1">
            <a:spLocks noChangeArrowheads="1"/>
          </p:cNvSpPr>
          <p:nvPr/>
        </p:nvSpPr>
        <p:spPr bwMode="auto">
          <a:xfrm>
            <a:off x="4932363" y="3995738"/>
            <a:ext cx="1079500" cy="230187"/>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19502" idx="2"/>
            <a:endCxn id="19503"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19499" idx="3"/>
            <a:endCxn id="19501"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06"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19507"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19508"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19509"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19510"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19513" idx="3"/>
            <a:endCxn id="19507"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19506" idx="3"/>
            <a:endCxn id="19507"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13"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19510" idx="3"/>
            <a:endCxn id="19513"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19509" idx="3"/>
            <a:endCxn id="19510"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19503" idx="3"/>
            <a:endCxn id="19509"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17"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19518" name="CasellaDiTesto 5"/>
          <p:cNvSpPr txBox="1">
            <a:spLocks noChangeArrowheads="1"/>
          </p:cNvSpPr>
          <p:nvPr/>
        </p:nvSpPr>
        <p:spPr bwMode="auto">
          <a:xfrm>
            <a:off x="5292725" y="4427538"/>
            <a:ext cx="357188" cy="230187"/>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19519" name="CasellaDiTesto 6"/>
          <p:cNvSpPr txBox="1">
            <a:spLocks noChangeArrowheads="1"/>
          </p:cNvSpPr>
          <p:nvPr/>
        </p:nvSpPr>
        <p:spPr bwMode="auto">
          <a:xfrm>
            <a:off x="6300788" y="4859338"/>
            <a:ext cx="863600" cy="230187"/>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19503" idx="2"/>
            <a:endCxn id="19518"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19518" idx="2"/>
            <a:endCxn id="19508"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19518" idx="3"/>
            <a:endCxn id="19519"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23" name="CasellaDiTesto 6"/>
          <p:cNvSpPr txBox="1">
            <a:spLocks noChangeArrowheads="1"/>
          </p:cNvSpPr>
          <p:nvPr/>
        </p:nvSpPr>
        <p:spPr bwMode="auto">
          <a:xfrm>
            <a:off x="7453313" y="4797425"/>
            <a:ext cx="792162" cy="3683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19524"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19508" idx="2"/>
            <a:endCxn id="19524"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19510" idx="2"/>
            <a:endCxn id="19517"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19519" idx="3"/>
            <a:endCxn id="19523"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28"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19524" idx="3"/>
            <a:endCxn id="19528"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30"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19531"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19528" idx="3"/>
            <a:endCxn id="19530"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19524" idx="2"/>
            <a:endCxn id="19531"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19501" idx="3"/>
            <a:endCxn id="19506"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35"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19531" idx="2"/>
            <a:endCxn id="19535"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37"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19535" idx="3"/>
            <a:endCxn id="19537"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19537" idx="0"/>
            <a:endCxn id="19528"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19499" idx="2"/>
            <a:endCxn id="19502"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541"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41639481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t="809" b="4614"/>
          <a:stretch>
            <a:fillRect/>
          </a:stretch>
        </p:blipFill>
        <p:spPr bwMode="auto">
          <a:xfrm>
            <a:off x="1679575" y="57150"/>
            <a:ext cx="5629275" cy="668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094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0" y="0"/>
            <a:ext cx="9144000" cy="6995604"/>
          </a:xfrm>
          <a:prstGeom prst="rect">
            <a:avLst/>
          </a:prstGeom>
        </p:spPr>
      </p:pic>
      <p:sp>
        <p:nvSpPr>
          <p:cNvPr id="7" name="CasellaDiTesto 6"/>
          <p:cNvSpPr txBox="1"/>
          <p:nvPr/>
        </p:nvSpPr>
        <p:spPr>
          <a:xfrm>
            <a:off x="358032" y="-16496"/>
            <a:ext cx="3650071" cy="584776"/>
          </a:xfrm>
          <a:prstGeom prst="rect">
            <a:avLst/>
          </a:prstGeom>
          <a:noFill/>
        </p:spPr>
        <p:txBody>
          <a:bodyPr wrap="square" rtlCol="0">
            <a:spAutoFit/>
          </a:bodyPr>
          <a:lstStyle/>
          <a:p>
            <a:pPr algn="ctr"/>
            <a:r>
              <a:rPr lang="it-IT" sz="3200" b="1" dirty="0" smtClean="0"/>
              <a:t>GIOVANNA</a:t>
            </a:r>
            <a:endParaRPr lang="it-IT" sz="3200" b="1" dirty="0"/>
          </a:p>
        </p:txBody>
      </p:sp>
      <p:sp>
        <p:nvSpPr>
          <p:cNvPr id="9" name="Rettangolo 8"/>
          <p:cNvSpPr/>
          <p:nvPr/>
        </p:nvSpPr>
        <p:spPr>
          <a:xfrm>
            <a:off x="445345" y="1303144"/>
            <a:ext cx="1418505" cy="18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467544" y="2204864"/>
            <a:ext cx="4608512" cy="1446550"/>
          </a:xfrm>
          <a:prstGeom prst="rect">
            <a:avLst/>
          </a:prstGeom>
          <a:noFill/>
        </p:spPr>
        <p:txBody>
          <a:bodyPr wrap="square" rtlCol="0">
            <a:spAutoFit/>
          </a:bodyPr>
          <a:lstStyle/>
          <a:p>
            <a:r>
              <a:rPr lang="it-IT" sz="2200" b="1" dirty="0" smtClean="0"/>
              <a:t>VISITA ENDOCRINOLOGICA</a:t>
            </a:r>
          </a:p>
          <a:p>
            <a:r>
              <a:rPr lang="it-IT" sz="2200" b="1" dirty="0" smtClean="0"/>
              <a:t>VISITA CENTRO TAO</a:t>
            </a:r>
          </a:p>
          <a:p>
            <a:r>
              <a:rPr lang="it-IT" sz="2200" b="1" dirty="0" smtClean="0"/>
              <a:t>VISITA GERIATRICA</a:t>
            </a:r>
          </a:p>
          <a:p>
            <a:r>
              <a:rPr lang="it-IT" sz="2200" b="1" dirty="0" smtClean="0"/>
              <a:t>VISITA DERMATOLOGICA</a:t>
            </a:r>
            <a:endParaRPr lang="it-IT" sz="2200" b="1" dirty="0"/>
          </a:p>
        </p:txBody>
      </p:sp>
    </p:spTree>
    <p:extLst>
      <p:ext uri="{BB962C8B-B14F-4D97-AF65-F5344CB8AC3E}">
        <p14:creationId xmlns:p14="http://schemas.microsoft.com/office/powerpoint/2010/main" val="23010130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21506"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21507"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21508" name="CasellaDiTesto 5"/>
          <p:cNvSpPr txBox="1">
            <a:spLocks noChangeArrowheads="1"/>
          </p:cNvSpPr>
          <p:nvPr/>
        </p:nvSpPr>
        <p:spPr bwMode="auto">
          <a:xfrm>
            <a:off x="2700338" y="985838"/>
            <a:ext cx="422275"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21509" name="CasellaDiTesto 6"/>
          <p:cNvSpPr txBox="1">
            <a:spLocks noChangeArrowheads="1"/>
          </p:cNvSpPr>
          <p:nvPr/>
        </p:nvSpPr>
        <p:spPr bwMode="auto">
          <a:xfrm>
            <a:off x="1908175" y="1516063"/>
            <a:ext cx="2592388"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21510"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21511"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21512"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21513"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21514"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21515"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21516"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21517"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21508"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21507"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21508" idx="2"/>
            <a:endCxn id="21509"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21507" idx="2"/>
            <a:endCxn id="21510"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21510" idx="2"/>
            <a:endCxn id="21511"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21511" idx="2"/>
            <a:endCxn id="21512"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21512" idx="2"/>
            <a:endCxn id="21513"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21512"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21512" idx="2"/>
            <a:endCxn id="21515"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21512"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21516" idx="2"/>
            <a:endCxn id="21517"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21515" idx="2"/>
            <a:endCxn id="21517"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21514" idx="2"/>
            <a:endCxn id="21517"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21513" idx="2"/>
            <a:endCxn id="21517"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32" name="CasellaDiTesto 4"/>
          <p:cNvSpPr txBox="1">
            <a:spLocks noChangeArrowheads="1"/>
          </p:cNvSpPr>
          <p:nvPr/>
        </p:nvSpPr>
        <p:spPr bwMode="auto">
          <a:xfrm>
            <a:off x="1763713" y="2209800"/>
            <a:ext cx="4318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21533" name="CasellaDiTesto 5"/>
          <p:cNvSpPr txBox="1">
            <a:spLocks noChangeArrowheads="1"/>
          </p:cNvSpPr>
          <p:nvPr/>
        </p:nvSpPr>
        <p:spPr bwMode="auto">
          <a:xfrm>
            <a:off x="4500563" y="2212975"/>
            <a:ext cx="422275" cy="284163"/>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21534"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21532" idx="2"/>
            <a:endCxn id="21534"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21509" idx="2"/>
            <a:endCxn id="21532"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21509" idx="2"/>
            <a:endCxn id="21533"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38"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21534" idx="2"/>
            <a:endCxn id="21538"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21538" idx="1"/>
            <a:endCxn id="21511"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41"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21542"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21538" idx="2"/>
            <a:endCxn id="21541"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21541" idx="2"/>
            <a:endCxn id="21542"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545" name="CasellaDiTesto 6"/>
          <p:cNvSpPr txBox="1">
            <a:spLocks noChangeArrowheads="1"/>
          </p:cNvSpPr>
          <p:nvPr/>
        </p:nvSpPr>
        <p:spPr bwMode="auto">
          <a:xfrm>
            <a:off x="4787900" y="2586038"/>
            <a:ext cx="1368425" cy="40005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21533" idx="3"/>
            <a:endCxn id="21545"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547" name="CasellaDiTesto 6"/>
          <p:cNvSpPr txBox="1">
            <a:spLocks noChangeArrowheads="1"/>
          </p:cNvSpPr>
          <p:nvPr/>
        </p:nvSpPr>
        <p:spPr bwMode="auto">
          <a:xfrm>
            <a:off x="4787900" y="3173413"/>
            <a:ext cx="1368425" cy="246062"/>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21545" idx="2"/>
            <a:endCxn id="21547"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49" name="CasellaDiTesto 4"/>
          <p:cNvSpPr txBox="1">
            <a:spLocks noChangeArrowheads="1"/>
          </p:cNvSpPr>
          <p:nvPr/>
        </p:nvSpPr>
        <p:spPr bwMode="auto">
          <a:xfrm>
            <a:off x="6516688" y="3146425"/>
            <a:ext cx="360362"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21550" name="CasellaDiTesto 5"/>
          <p:cNvSpPr txBox="1">
            <a:spLocks noChangeArrowheads="1"/>
          </p:cNvSpPr>
          <p:nvPr/>
        </p:nvSpPr>
        <p:spPr bwMode="auto">
          <a:xfrm>
            <a:off x="5292725" y="3562350"/>
            <a:ext cx="357188" cy="231775"/>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21551" name="CasellaDiTesto 6"/>
          <p:cNvSpPr txBox="1">
            <a:spLocks noChangeArrowheads="1"/>
          </p:cNvSpPr>
          <p:nvPr/>
        </p:nvSpPr>
        <p:spPr bwMode="auto">
          <a:xfrm>
            <a:off x="4932363" y="3995738"/>
            <a:ext cx="1079500" cy="230187"/>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21550" idx="2"/>
            <a:endCxn id="21551"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21547" idx="3"/>
            <a:endCxn id="21549"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54" name="CasellaDiTesto 16"/>
          <p:cNvSpPr txBox="1">
            <a:spLocks noChangeArrowheads="1"/>
          </p:cNvSpPr>
          <p:nvPr/>
        </p:nvSpPr>
        <p:spPr bwMode="auto">
          <a:xfrm>
            <a:off x="7048500" y="3146425"/>
            <a:ext cx="12684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21555" name="CasellaDiTesto 64"/>
          <p:cNvSpPr txBox="1">
            <a:spLocks noChangeArrowheads="1"/>
          </p:cNvSpPr>
          <p:nvPr/>
        </p:nvSpPr>
        <p:spPr bwMode="auto">
          <a:xfrm>
            <a:off x="8461375" y="3146425"/>
            <a:ext cx="684213" cy="368300"/>
          </a:xfrm>
          <a:prstGeom prst="rect">
            <a:avLst/>
          </a:prstGeom>
          <a:noFill/>
          <a:ln w="3175">
            <a:solidFill>
              <a:srgbClr val="00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21556"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21557" name="CasellaDiTesto 4"/>
          <p:cNvSpPr txBox="1">
            <a:spLocks noChangeArrowheads="1"/>
          </p:cNvSpPr>
          <p:nvPr/>
        </p:nvSpPr>
        <p:spPr bwMode="auto">
          <a:xfrm>
            <a:off x="6229350" y="4010025"/>
            <a:ext cx="358775" cy="230188"/>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21558" name="CasellaDiTesto 6"/>
          <p:cNvSpPr txBox="1">
            <a:spLocks noChangeArrowheads="1"/>
          </p:cNvSpPr>
          <p:nvPr/>
        </p:nvSpPr>
        <p:spPr bwMode="auto">
          <a:xfrm>
            <a:off x="6804025" y="4010025"/>
            <a:ext cx="1081088" cy="230188"/>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21561" idx="3"/>
            <a:endCxn id="21555"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21554" idx="3"/>
            <a:endCxn id="21555"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61"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21558" idx="3"/>
            <a:endCxn id="21561"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21557" idx="3"/>
            <a:endCxn id="21558"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21551" idx="3"/>
            <a:endCxn id="21557"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65"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21566" name="CasellaDiTesto 5"/>
          <p:cNvSpPr txBox="1">
            <a:spLocks noChangeArrowheads="1"/>
          </p:cNvSpPr>
          <p:nvPr/>
        </p:nvSpPr>
        <p:spPr bwMode="auto">
          <a:xfrm>
            <a:off x="5292725" y="4427538"/>
            <a:ext cx="357188"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21567"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21551" idx="2"/>
            <a:endCxn id="21566"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21566" idx="2"/>
            <a:endCxn id="21556"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21566" idx="3"/>
            <a:endCxn id="21567"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71"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21572"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21556" idx="2"/>
            <a:endCxn id="21572"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21558" idx="2"/>
            <a:endCxn id="21565"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21567" idx="3"/>
            <a:endCxn id="21571"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76"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21572" idx="3"/>
            <a:endCxn id="21576"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78" name="CasellaDiTesto 6"/>
          <p:cNvSpPr txBox="1">
            <a:spLocks noChangeArrowheads="1"/>
          </p:cNvSpPr>
          <p:nvPr/>
        </p:nvSpPr>
        <p:spPr bwMode="auto">
          <a:xfrm>
            <a:off x="7956550" y="5373688"/>
            <a:ext cx="8636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a:t>
            </a:r>
            <a:endParaRPr lang="it-IT" altLang="it-IT" sz="900" b="1" smtClean="0">
              <a:solidFill>
                <a:prstClr val="black"/>
              </a:solidFill>
              <a:cs typeface="Arial" pitchFamily="34" charset="0"/>
            </a:endParaRPr>
          </a:p>
        </p:txBody>
      </p:sp>
      <p:sp>
        <p:nvSpPr>
          <p:cNvPr id="21579"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21576" idx="3"/>
            <a:endCxn id="21578"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21572" idx="2"/>
            <a:endCxn id="21579"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21549" idx="3"/>
            <a:endCxn id="21554"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83"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21579" idx="2"/>
            <a:endCxn id="21583"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85"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21583" idx="3"/>
            <a:endCxn id="21585"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21585" idx="0"/>
            <a:endCxn id="21576"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21547" idx="2"/>
            <a:endCxn id="21550"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89"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30786977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22530"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22531"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22532" name="CasellaDiTesto 5"/>
          <p:cNvSpPr txBox="1">
            <a:spLocks noChangeArrowheads="1"/>
          </p:cNvSpPr>
          <p:nvPr/>
        </p:nvSpPr>
        <p:spPr bwMode="auto">
          <a:xfrm>
            <a:off x="2700338" y="985838"/>
            <a:ext cx="422275" cy="284162"/>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22533" name="CasellaDiTesto 6"/>
          <p:cNvSpPr txBox="1">
            <a:spLocks noChangeArrowheads="1"/>
          </p:cNvSpPr>
          <p:nvPr/>
        </p:nvSpPr>
        <p:spPr bwMode="auto">
          <a:xfrm>
            <a:off x="1908175" y="1516063"/>
            <a:ext cx="2592388" cy="40640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22534"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22535"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22536"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22537"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22538"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22539"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22540" name="CasellaDiTesto 13"/>
          <p:cNvSpPr txBox="1">
            <a:spLocks noChangeArrowheads="1"/>
          </p:cNvSpPr>
          <p:nvPr/>
        </p:nvSpPr>
        <p:spPr bwMode="auto">
          <a:xfrm>
            <a:off x="2195513" y="5227638"/>
            <a:ext cx="14398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22541"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22532"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22531"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22532" idx="2"/>
            <a:endCxn id="22533"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22531" idx="2"/>
            <a:endCxn id="22534"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22534" idx="2"/>
            <a:endCxn id="22535"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22535" idx="2"/>
            <a:endCxn id="22536"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22536" idx="2"/>
            <a:endCxn id="22537"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22536"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22536" idx="2"/>
            <a:endCxn id="22539"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22536"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22540" idx="2"/>
            <a:endCxn id="22541"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22539" idx="2"/>
            <a:endCxn id="22541"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22538" idx="2"/>
            <a:endCxn id="22541"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22537" idx="2"/>
            <a:endCxn id="22541"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56" name="CasellaDiTesto 4"/>
          <p:cNvSpPr txBox="1">
            <a:spLocks noChangeArrowheads="1"/>
          </p:cNvSpPr>
          <p:nvPr/>
        </p:nvSpPr>
        <p:spPr bwMode="auto">
          <a:xfrm>
            <a:off x="1763713" y="2209800"/>
            <a:ext cx="4318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22557" name="CasellaDiTesto 5"/>
          <p:cNvSpPr txBox="1">
            <a:spLocks noChangeArrowheads="1"/>
          </p:cNvSpPr>
          <p:nvPr/>
        </p:nvSpPr>
        <p:spPr bwMode="auto">
          <a:xfrm>
            <a:off x="4500563" y="2212975"/>
            <a:ext cx="422275" cy="284163"/>
          </a:xfrm>
          <a:prstGeom prst="rect">
            <a:avLst/>
          </a:prstGeom>
          <a:solidFill>
            <a:srgbClr val="FFFF00"/>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22558" name="CasellaDiTesto 6"/>
          <p:cNvSpPr txBox="1">
            <a:spLocks noChangeArrowheads="1"/>
          </p:cNvSpPr>
          <p:nvPr/>
        </p:nvSpPr>
        <p:spPr bwMode="auto">
          <a:xfrm>
            <a:off x="2268538" y="2497138"/>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22556" idx="2"/>
            <a:endCxn id="22558"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22533" idx="2"/>
            <a:endCxn id="22556"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22533" idx="2"/>
            <a:endCxn id="22557"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62" name="CasellaDiTesto 6"/>
          <p:cNvSpPr txBox="1">
            <a:spLocks noChangeArrowheads="1"/>
          </p:cNvSpPr>
          <p:nvPr/>
        </p:nvSpPr>
        <p:spPr bwMode="auto">
          <a:xfrm>
            <a:off x="2268538" y="3027363"/>
            <a:ext cx="1871662"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22558" idx="2"/>
            <a:endCxn id="22562"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22562" idx="1"/>
            <a:endCxn id="22535"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65" name="CasellaDiTesto 6"/>
          <p:cNvSpPr txBox="1">
            <a:spLocks noChangeArrowheads="1"/>
          </p:cNvSpPr>
          <p:nvPr/>
        </p:nvSpPr>
        <p:spPr bwMode="auto">
          <a:xfrm>
            <a:off x="2268538" y="3578225"/>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22566" name="CasellaDiTesto 6"/>
          <p:cNvSpPr txBox="1">
            <a:spLocks noChangeArrowheads="1"/>
          </p:cNvSpPr>
          <p:nvPr/>
        </p:nvSpPr>
        <p:spPr bwMode="auto">
          <a:xfrm>
            <a:off x="2268538" y="4043363"/>
            <a:ext cx="1871662"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22562" idx="2"/>
            <a:endCxn id="22565"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22565" idx="2"/>
            <a:endCxn id="22566"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569" name="CasellaDiTesto 6"/>
          <p:cNvSpPr txBox="1">
            <a:spLocks noChangeArrowheads="1"/>
          </p:cNvSpPr>
          <p:nvPr/>
        </p:nvSpPr>
        <p:spPr bwMode="auto">
          <a:xfrm>
            <a:off x="4787900" y="2586038"/>
            <a:ext cx="1368425" cy="400050"/>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22557" idx="3"/>
            <a:endCxn id="22569"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571" name="CasellaDiTesto 6"/>
          <p:cNvSpPr txBox="1">
            <a:spLocks noChangeArrowheads="1"/>
          </p:cNvSpPr>
          <p:nvPr/>
        </p:nvSpPr>
        <p:spPr bwMode="auto">
          <a:xfrm>
            <a:off x="4787900" y="3173413"/>
            <a:ext cx="1368425" cy="246062"/>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22569" idx="2"/>
            <a:endCxn id="22571"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73" name="CasellaDiTesto 4"/>
          <p:cNvSpPr txBox="1">
            <a:spLocks noChangeArrowheads="1"/>
          </p:cNvSpPr>
          <p:nvPr/>
        </p:nvSpPr>
        <p:spPr bwMode="auto">
          <a:xfrm>
            <a:off x="6516688" y="3146425"/>
            <a:ext cx="360362" cy="230188"/>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22574" name="CasellaDiTesto 5"/>
          <p:cNvSpPr txBox="1">
            <a:spLocks noChangeArrowheads="1"/>
          </p:cNvSpPr>
          <p:nvPr/>
        </p:nvSpPr>
        <p:spPr bwMode="auto">
          <a:xfrm>
            <a:off x="5292725" y="3562350"/>
            <a:ext cx="357188"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22575" name="CasellaDiTesto 6"/>
          <p:cNvSpPr txBox="1">
            <a:spLocks noChangeArrowheads="1"/>
          </p:cNvSpPr>
          <p:nvPr/>
        </p:nvSpPr>
        <p:spPr bwMode="auto">
          <a:xfrm>
            <a:off x="4932363" y="3995738"/>
            <a:ext cx="10795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22574" idx="2"/>
            <a:endCxn id="22575"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22571" idx="3"/>
            <a:endCxn id="22573"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78" name="CasellaDiTesto 16"/>
          <p:cNvSpPr txBox="1">
            <a:spLocks noChangeArrowheads="1"/>
          </p:cNvSpPr>
          <p:nvPr/>
        </p:nvSpPr>
        <p:spPr bwMode="auto">
          <a:xfrm>
            <a:off x="7048500" y="3146425"/>
            <a:ext cx="1268413" cy="368300"/>
          </a:xfrm>
          <a:prstGeom prst="rect">
            <a:avLst/>
          </a:prstGeom>
          <a:solidFill>
            <a:srgbClr val="FFFF00"/>
          </a:solidFill>
          <a:ln w="9525">
            <a:solidFill>
              <a:srgbClr val="000000"/>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22579" name="CasellaDiTesto 64"/>
          <p:cNvSpPr txBox="1">
            <a:spLocks noChangeArrowheads="1"/>
          </p:cNvSpPr>
          <p:nvPr/>
        </p:nvSpPr>
        <p:spPr bwMode="auto">
          <a:xfrm>
            <a:off x="8461375" y="3146425"/>
            <a:ext cx="684213" cy="368300"/>
          </a:xfrm>
          <a:prstGeom prst="rect">
            <a:avLst/>
          </a:prstGeom>
          <a:solidFill>
            <a:srgbClr val="FFFF00"/>
          </a:solidFill>
          <a:ln w="3175">
            <a:solidFill>
              <a:srgbClr val="000000"/>
            </a:solidFill>
            <a:miter lim="800000"/>
            <a:headEnd/>
            <a:tailEnd type="triangle" w="med" len="me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22580" name="CasellaDiTesto 6"/>
          <p:cNvSpPr txBox="1">
            <a:spLocks noChangeArrowheads="1"/>
          </p:cNvSpPr>
          <p:nvPr/>
        </p:nvSpPr>
        <p:spPr bwMode="auto">
          <a:xfrm>
            <a:off x="4787900" y="4859338"/>
            <a:ext cx="1368425"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22581" name="CasellaDiTesto 4"/>
          <p:cNvSpPr txBox="1">
            <a:spLocks noChangeArrowheads="1"/>
          </p:cNvSpPr>
          <p:nvPr/>
        </p:nvSpPr>
        <p:spPr bwMode="auto">
          <a:xfrm>
            <a:off x="6229350"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22582" name="CasellaDiTesto 6"/>
          <p:cNvSpPr txBox="1">
            <a:spLocks noChangeArrowheads="1"/>
          </p:cNvSpPr>
          <p:nvPr/>
        </p:nvSpPr>
        <p:spPr bwMode="auto">
          <a:xfrm>
            <a:off x="6804025" y="4010025"/>
            <a:ext cx="1081088"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22585" idx="3"/>
            <a:endCxn id="22579"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22578" idx="3"/>
            <a:endCxn id="22579"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85" name="CasellaDiTesto 4"/>
          <p:cNvSpPr txBox="1">
            <a:spLocks noChangeArrowheads="1"/>
          </p:cNvSpPr>
          <p:nvPr/>
        </p:nvSpPr>
        <p:spPr bwMode="auto">
          <a:xfrm>
            <a:off x="8029575" y="4010025"/>
            <a:ext cx="358775"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22582" idx="3"/>
            <a:endCxn id="22585"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22581" idx="3"/>
            <a:endCxn id="22582"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22575" idx="3"/>
            <a:endCxn id="22581"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89" name="CasellaDiTesto 6"/>
          <p:cNvSpPr txBox="1">
            <a:spLocks noChangeArrowheads="1"/>
          </p:cNvSpPr>
          <p:nvPr/>
        </p:nvSpPr>
        <p:spPr bwMode="auto">
          <a:xfrm>
            <a:off x="8029575" y="4365625"/>
            <a:ext cx="7191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22590" name="CasellaDiTesto 5"/>
          <p:cNvSpPr txBox="1">
            <a:spLocks noChangeArrowheads="1"/>
          </p:cNvSpPr>
          <p:nvPr/>
        </p:nvSpPr>
        <p:spPr bwMode="auto">
          <a:xfrm>
            <a:off x="5292725" y="4427538"/>
            <a:ext cx="357188"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22591" name="CasellaDiTesto 6"/>
          <p:cNvSpPr txBox="1">
            <a:spLocks noChangeArrowheads="1"/>
          </p:cNvSpPr>
          <p:nvPr/>
        </p:nvSpPr>
        <p:spPr bwMode="auto">
          <a:xfrm>
            <a:off x="6300788" y="4859338"/>
            <a:ext cx="863600" cy="23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22575" idx="2"/>
            <a:endCxn id="22590"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22590" idx="2"/>
            <a:endCxn id="22580"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22590" idx="3"/>
            <a:endCxn id="22591"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95" name="CasellaDiTesto 6"/>
          <p:cNvSpPr txBox="1">
            <a:spLocks noChangeArrowheads="1"/>
          </p:cNvSpPr>
          <p:nvPr/>
        </p:nvSpPr>
        <p:spPr bwMode="auto">
          <a:xfrm>
            <a:off x="7453313" y="4797425"/>
            <a:ext cx="7921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22596" name="CasellaDiTesto 99"/>
          <p:cNvSpPr txBox="1">
            <a:spLocks noChangeArrowheads="1"/>
          </p:cNvSpPr>
          <p:nvPr/>
        </p:nvSpPr>
        <p:spPr bwMode="auto">
          <a:xfrm>
            <a:off x="5940425" y="5378450"/>
            <a:ext cx="1052513"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22580" idx="2"/>
            <a:endCxn id="22596"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22582" idx="2"/>
            <a:endCxn id="22589"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22591" idx="3"/>
            <a:endCxn id="22595"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00" name="CasellaDiTesto 4"/>
          <p:cNvSpPr txBox="1">
            <a:spLocks noChangeArrowheads="1"/>
          </p:cNvSpPr>
          <p:nvPr/>
        </p:nvSpPr>
        <p:spPr bwMode="auto">
          <a:xfrm>
            <a:off x="7308850" y="5445125"/>
            <a:ext cx="360363" cy="23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22596" idx="3"/>
            <a:endCxn id="22600"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02" name="CasellaDiTesto 6"/>
          <p:cNvSpPr txBox="1">
            <a:spLocks noChangeArrowheads="1"/>
          </p:cNvSpPr>
          <p:nvPr/>
        </p:nvSpPr>
        <p:spPr bwMode="auto">
          <a:xfrm>
            <a:off x="7956550" y="5373688"/>
            <a:ext cx="8636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22603"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22600" idx="3"/>
            <a:endCxn id="22602"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22596" idx="2"/>
            <a:endCxn id="22603"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22573" idx="3"/>
            <a:endCxn id="22578"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07"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22603" idx="2"/>
            <a:endCxn id="22607"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09"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22607" idx="3"/>
            <a:endCxn id="22609"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22609" idx="0"/>
            <a:endCxn id="22600"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22571" idx="2"/>
            <a:endCxn id="22574"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13"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Tree>
    <p:extLst>
      <p:ext uri="{BB962C8B-B14F-4D97-AF65-F5344CB8AC3E}">
        <p14:creationId xmlns:p14="http://schemas.microsoft.com/office/powerpoint/2010/main" val="39329864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asellaDiTesto 1"/>
          <p:cNvSpPr txBox="1">
            <a:spLocks noChangeArrowheads="1"/>
          </p:cNvSpPr>
          <p:nvPr/>
        </p:nvSpPr>
        <p:spPr bwMode="auto">
          <a:xfrm>
            <a:off x="0" y="0"/>
            <a:ext cx="210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800" b="1" smtClean="0">
                <a:solidFill>
                  <a:prstClr val="black"/>
                </a:solidFill>
              </a:rPr>
              <a:t>PRURITO SENILE</a:t>
            </a:r>
          </a:p>
        </p:txBody>
      </p:sp>
      <p:sp>
        <p:nvSpPr>
          <p:cNvPr id="23554" name="Rettangolo 3"/>
          <p:cNvSpPr>
            <a:spLocks noChangeArrowheads="1"/>
          </p:cNvSpPr>
          <p:nvPr/>
        </p:nvSpPr>
        <p:spPr bwMode="auto">
          <a:xfrm>
            <a:off x="3276600" y="333375"/>
            <a:ext cx="218440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800" b="1" smtClean="0">
                <a:solidFill>
                  <a:prstClr val="black"/>
                </a:solidFill>
              </a:rPr>
              <a:t>EZIOPATOGENESI</a:t>
            </a:r>
          </a:p>
        </p:txBody>
      </p:sp>
      <p:sp>
        <p:nvSpPr>
          <p:cNvPr id="23555" name="Rettangolo 4"/>
          <p:cNvSpPr>
            <a:spLocks noChangeArrowheads="1"/>
          </p:cNvSpPr>
          <p:nvPr/>
        </p:nvSpPr>
        <p:spPr bwMode="auto">
          <a:xfrm>
            <a:off x="-80963" y="981075"/>
            <a:ext cx="32131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buFont typeface="Wingdings" pitchFamily="2" charset="2"/>
              <a:buChar char="ê"/>
            </a:pPr>
            <a:r>
              <a:rPr lang="it-IT" altLang="it-IT" sz="1600" smtClean="0">
                <a:solidFill>
                  <a:prstClr val="black"/>
                </a:solidFill>
                <a:sym typeface="Wingdings" pitchFamily="2" charset="2"/>
              </a:rPr>
              <a:t>  Barriera lipidica </a:t>
            </a:r>
          </a:p>
          <a:p>
            <a:pPr eaLnBrk="1" fontAlgn="base" hangingPunct="1">
              <a:spcBef>
                <a:spcPct val="0"/>
              </a:spcBef>
              <a:spcAft>
                <a:spcPct val="0"/>
              </a:spcAft>
            </a:pPr>
            <a:r>
              <a:rPr lang="it-IT" altLang="it-IT" sz="1600" smtClean="0">
                <a:solidFill>
                  <a:prstClr val="black"/>
                </a:solidFill>
                <a:sym typeface="Wingdings" pitchFamily="2" charset="2"/>
              </a:rPr>
              <a:t>(gh. sebacee, gh. Sudoripare)</a:t>
            </a:r>
          </a:p>
        </p:txBody>
      </p:sp>
      <p:sp>
        <p:nvSpPr>
          <p:cNvPr id="23556" name="Rettangolo 10"/>
          <p:cNvSpPr>
            <a:spLocks noChangeArrowheads="1"/>
          </p:cNvSpPr>
          <p:nvPr/>
        </p:nvSpPr>
        <p:spPr bwMode="auto">
          <a:xfrm>
            <a:off x="971550" y="1989138"/>
            <a:ext cx="1057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7800" indent="-177800" algn="ctr" eaLnBrk="0" hangingPunct="0">
              <a:tabLst>
                <a:tab pos="266700" algn="l"/>
                <a:tab pos="355600" algn="l"/>
              </a:tabLst>
              <a:defRPr sz="2400">
                <a:solidFill>
                  <a:schemeClr val="tx1"/>
                </a:solidFill>
                <a:latin typeface="Arial" pitchFamily="34" charset="0"/>
                <a:ea typeface="ＭＳ Ｐゴシック" pitchFamily="34" charset="-128"/>
              </a:defRPr>
            </a:lvl1pPr>
            <a:lvl2pPr marL="742950" indent="-285750" algn="ctr" eaLnBrk="0" hangingPunct="0">
              <a:tabLst>
                <a:tab pos="266700" algn="l"/>
                <a:tab pos="355600" algn="l"/>
              </a:tabLst>
              <a:defRPr sz="2400">
                <a:solidFill>
                  <a:schemeClr val="tx1"/>
                </a:solidFill>
                <a:latin typeface="Arial" pitchFamily="34" charset="0"/>
                <a:ea typeface="ＭＳ Ｐゴシック" pitchFamily="34" charset="-128"/>
              </a:defRPr>
            </a:lvl2pPr>
            <a:lvl3pPr marL="1143000" indent="-228600" algn="ctr" eaLnBrk="0" hangingPunct="0">
              <a:tabLst>
                <a:tab pos="266700" algn="l"/>
                <a:tab pos="355600" algn="l"/>
              </a:tabLst>
              <a:defRPr sz="2400">
                <a:solidFill>
                  <a:schemeClr val="tx1"/>
                </a:solidFill>
                <a:latin typeface="Arial" pitchFamily="34" charset="0"/>
                <a:ea typeface="ＭＳ Ｐゴシック" pitchFamily="34" charset="-128"/>
              </a:defRPr>
            </a:lvl3pPr>
            <a:lvl4pPr marL="1600200" indent="-228600" algn="ctr" eaLnBrk="0" hangingPunct="0">
              <a:tabLst>
                <a:tab pos="266700" algn="l"/>
                <a:tab pos="355600" algn="l"/>
              </a:tabLst>
              <a:defRPr sz="2400">
                <a:solidFill>
                  <a:schemeClr val="tx1"/>
                </a:solidFill>
                <a:latin typeface="Arial" pitchFamily="34" charset="0"/>
                <a:ea typeface="ＭＳ Ｐゴシック" pitchFamily="34" charset="-128"/>
              </a:defRPr>
            </a:lvl4pPr>
            <a:lvl5pPr marL="2057400" indent="-228600" algn="ctr" eaLnBrk="0" hangingPunct="0">
              <a:tabLst>
                <a:tab pos="266700" algn="l"/>
                <a:tab pos="355600" algn="l"/>
              </a:tabLst>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tabLst>
                <a:tab pos="266700" algn="l"/>
                <a:tab pos="355600" algn="l"/>
              </a:tabLs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tabLst>
                <a:tab pos="266700" algn="l"/>
                <a:tab pos="355600" algn="l"/>
              </a:tabLs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tabLst>
                <a:tab pos="266700" algn="l"/>
                <a:tab pos="355600" algn="l"/>
              </a:tabLs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tabLst>
                <a:tab pos="266700" algn="l"/>
                <a:tab pos="355600" algn="l"/>
              </a:tabLs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800" smtClean="0">
                <a:solidFill>
                  <a:prstClr val="black"/>
                </a:solidFill>
                <a:ea typeface="Wingdings" pitchFamily="2" charset="2"/>
                <a:sym typeface="Wingdings" pitchFamily="2" charset="2"/>
              </a:rPr>
              <a:t>XEROSI</a:t>
            </a:r>
            <a:endParaRPr lang="it-IT" altLang="it-IT" sz="1800" smtClean="0">
              <a:solidFill>
                <a:prstClr val="black"/>
              </a:solidFill>
              <a:ea typeface="Wingdings" pitchFamily="2" charset="2"/>
              <a:cs typeface="Arial" pitchFamily="34" charset="0"/>
              <a:sym typeface="Wingdings" pitchFamily="2" charset="2"/>
            </a:endParaRPr>
          </a:p>
        </p:txBody>
      </p:sp>
      <p:sp>
        <p:nvSpPr>
          <p:cNvPr id="14" name="Freccia giù 13"/>
          <p:cNvSpPr>
            <a:spLocks noChangeArrowheads="1"/>
          </p:cNvSpPr>
          <p:nvPr/>
        </p:nvSpPr>
        <p:spPr bwMode="auto">
          <a:xfrm>
            <a:off x="1403350" y="1557338"/>
            <a:ext cx="215900" cy="358775"/>
          </a:xfrm>
          <a:prstGeom prst="downArrow">
            <a:avLst>
              <a:gd name="adj1" fmla="val 50000"/>
              <a:gd name="adj2" fmla="val 49853"/>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endParaRPr lang="it-IT">
              <a:solidFill>
                <a:prstClr val="white"/>
              </a:solidFill>
            </a:endParaRPr>
          </a:p>
        </p:txBody>
      </p:sp>
      <p:pic>
        <p:nvPicPr>
          <p:cNvPr id="23558" name="Picture 2" descr="https://encrypted-tbn2.gstatic.com/images?q=tbn:ANd9GcQENMF-wWW2zjzoruFdCIyG6UJEeyeu7Gxt-W90NffcWnNIXH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349500"/>
            <a:ext cx="2592387"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ttangolo 18"/>
          <p:cNvSpPr>
            <a:spLocks noChangeArrowheads="1"/>
          </p:cNvSpPr>
          <p:nvPr/>
        </p:nvSpPr>
        <p:spPr bwMode="auto">
          <a:xfrm>
            <a:off x="3735388" y="971550"/>
            <a:ext cx="3213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600" smtClean="0">
                <a:solidFill>
                  <a:prstClr val="black"/>
                </a:solidFill>
                <a:sym typeface="Wingdings" pitchFamily="2" charset="2"/>
              </a:rPr>
              <a:t>Alterazione barriera cutanea</a:t>
            </a:r>
          </a:p>
        </p:txBody>
      </p:sp>
      <p:sp>
        <p:nvSpPr>
          <p:cNvPr id="23560" name="CasellaDiTesto 19"/>
          <p:cNvSpPr txBox="1">
            <a:spLocks noChangeArrowheads="1"/>
          </p:cNvSpPr>
          <p:nvPr/>
        </p:nvSpPr>
        <p:spPr bwMode="auto">
          <a:xfrm>
            <a:off x="3203575" y="1628775"/>
            <a:ext cx="2447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600" b="1" smtClean="0">
                <a:solidFill>
                  <a:prstClr val="black"/>
                </a:solidFill>
                <a:sym typeface="Wingdings" pitchFamily="2" charset="2"/>
              </a:rPr>
              <a:t> </a:t>
            </a:r>
            <a:r>
              <a:rPr lang="it-IT" altLang="it-IT" sz="1600" smtClean="0">
                <a:solidFill>
                  <a:prstClr val="black"/>
                </a:solidFill>
                <a:sym typeface="Wingdings" pitchFamily="2" charset="2"/>
              </a:rPr>
              <a:t>Penetrazione allergeni e patogeni</a:t>
            </a:r>
            <a:endParaRPr lang="it-IT" altLang="it-IT" sz="1600" smtClean="0">
              <a:solidFill>
                <a:prstClr val="black"/>
              </a:solidFill>
            </a:endParaRPr>
          </a:p>
        </p:txBody>
      </p:sp>
      <p:sp>
        <p:nvSpPr>
          <p:cNvPr id="21" name="Freccia giù 13"/>
          <p:cNvSpPr>
            <a:spLocks noChangeArrowheads="1"/>
          </p:cNvSpPr>
          <p:nvPr/>
        </p:nvSpPr>
        <p:spPr bwMode="auto">
          <a:xfrm>
            <a:off x="4284663" y="1268413"/>
            <a:ext cx="215900" cy="360362"/>
          </a:xfrm>
          <a:prstGeom prst="downArrow">
            <a:avLst>
              <a:gd name="adj1" fmla="val 50000"/>
              <a:gd name="adj2" fmla="val 50073"/>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endParaRPr lang="it-IT">
              <a:solidFill>
                <a:prstClr val="white"/>
              </a:solidFill>
            </a:endParaRPr>
          </a:p>
        </p:txBody>
      </p:sp>
      <p:sp>
        <p:nvSpPr>
          <p:cNvPr id="22" name="Freccia giù 13"/>
          <p:cNvSpPr>
            <a:spLocks noChangeArrowheads="1"/>
          </p:cNvSpPr>
          <p:nvPr/>
        </p:nvSpPr>
        <p:spPr bwMode="auto">
          <a:xfrm>
            <a:off x="4356100" y="2205038"/>
            <a:ext cx="215900" cy="360362"/>
          </a:xfrm>
          <a:prstGeom prst="downArrow">
            <a:avLst>
              <a:gd name="adj1" fmla="val 50000"/>
              <a:gd name="adj2" fmla="val 50073"/>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endParaRPr lang="it-IT">
              <a:solidFill>
                <a:prstClr val="white"/>
              </a:solidFill>
            </a:endParaRPr>
          </a:p>
        </p:txBody>
      </p:sp>
      <p:sp>
        <p:nvSpPr>
          <p:cNvPr id="23563" name="CasellaDiTesto 22"/>
          <p:cNvSpPr txBox="1">
            <a:spLocks noChangeArrowheads="1"/>
          </p:cNvSpPr>
          <p:nvPr/>
        </p:nvSpPr>
        <p:spPr bwMode="auto">
          <a:xfrm>
            <a:off x="3708400" y="2659063"/>
            <a:ext cx="157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600" smtClean="0">
                <a:solidFill>
                  <a:prstClr val="black"/>
                </a:solidFill>
              </a:rPr>
              <a:t>Infiammazione </a:t>
            </a:r>
          </a:p>
        </p:txBody>
      </p:sp>
      <p:sp>
        <p:nvSpPr>
          <p:cNvPr id="24" name="Freccia giù 13"/>
          <p:cNvSpPr>
            <a:spLocks noChangeArrowheads="1"/>
          </p:cNvSpPr>
          <p:nvPr/>
        </p:nvSpPr>
        <p:spPr bwMode="auto">
          <a:xfrm>
            <a:off x="6372225" y="1268413"/>
            <a:ext cx="215900" cy="360362"/>
          </a:xfrm>
          <a:prstGeom prst="downArrow">
            <a:avLst>
              <a:gd name="adj1" fmla="val 50000"/>
              <a:gd name="adj2" fmla="val 50073"/>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endParaRPr lang="it-IT">
              <a:solidFill>
                <a:prstClr val="white"/>
              </a:solidFill>
            </a:endParaRPr>
          </a:p>
        </p:txBody>
      </p:sp>
      <p:sp>
        <p:nvSpPr>
          <p:cNvPr id="23565" name="CasellaDiTesto 29"/>
          <p:cNvSpPr txBox="1">
            <a:spLocks noChangeArrowheads="1"/>
          </p:cNvSpPr>
          <p:nvPr/>
        </p:nvSpPr>
        <p:spPr bwMode="auto">
          <a:xfrm>
            <a:off x="6156325" y="17002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black"/>
                </a:solidFill>
                <a:sym typeface="Wingdings" pitchFamily="2" charset="2"/>
              </a:rPr>
              <a:t> pH</a:t>
            </a:r>
            <a:endParaRPr lang="it-IT" altLang="it-IT" sz="1800" smtClean="0">
              <a:solidFill>
                <a:prstClr val="black"/>
              </a:solidFill>
            </a:endParaRPr>
          </a:p>
        </p:txBody>
      </p:sp>
      <p:sp>
        <p:nvSpPr>
          <p:cNvPr id="31" name="Freccia giù 13"/>
          <p:cNvSpPr>
            <a:spLocks noChangeArrowheads="1"/>
          </p:cNvSpPr>
          <p:nvPr/>
        </p:nvSpPr>
        <p:spPr bwMode="auto">
          <a:xfrm>
            <a:off x="6443663" y="2133600"/>
            <a:ext cx="215900" cy="358775"/>
          </a:xfrm>
          <a:prstGeom prst="downArrow">
            <a:avLst>
              <a:gd name="adj1" fmla="val 50000"/>
              <a:gd name="adj2" fmla="val 49853"/>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endParaRPr lang="it-IT">
              <a:solidFill>
                <a:prstClr val="white"/>
              </a:solidFill>
            </a:endParaRPr>
          </a:p>
        </p:txBody>
      </p:sp>
      <p:sp>
        <p:nvSpPr>
          <p:cNvPr id="23567" name="CasellaDiTesto 32"/>
          <p:cNvSpPr txBox="1">
            <a:spLocks noChangeArrowheads="1"/>
          </p:cNvSpPr>
          <p:nvPr/>
        </p:nvSpPr>
        <p:spPr bwMode="auto">
          <a:xfrm>
            <a:off x="5364163" y="2636838"/>
            <a:ext cx="2497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400" smtClean="0">
                <a:solidFill>
                  <a:prstClr val="black"/>
                </a:solidFill>
                <a:sym typeface="Wingdings" pitchFamily="2" charset="2"/>
              </a:rPr>
              <a:t> Funzioni enzimatiche (processazione lipidi)</a:t>
            </a:r>
            <a:endParaRPr lang="it-IT" altLang="it-IT" sz="1400" smtClean="0">
              <a:solidFill>
                <a:prstClr val="black"/>
              </a:solidFill>
            </a:endParaRPr>
          </a:p>
        </p:txBody>
      </p:sp>
      <p:pic>
        <p:nvPicPr>
          <p:cNvPr id="23568" name="Picture 2" descr="http://www.clevelandclinicmeded.com/medicalpubs/diseasemanagement/dermatology/the-aging-skin/images/aging-skinfig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3284538"/>
            <a:ext cx="42195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4" descr="http://trialx.com/curetalk/wp-content/blogs.dir/7/files/2011/05/diseases/Skin_Aging-4.jpg"/>
          <p:cNvPicPr>
            <a:picLocks noChangeAspect="1" noChangeArrowheads="1"/>
          </p:cNvPicPr>
          <p:nvPr/>
        </p:nvPicPr>
        <p:blipFill>
          <a:blip r:embed="rId4">
            <a:extLst>
              <a:ext uri="{28A0092B-C50C-407E-A947-70E740481C1C}">
                <a14:useLocalDpi xmlns:a14="http://schemas.microsoft.com/office/drawing/2010/main" val="0"/>
              </a:ext>
            </a:extLst>
          </a:blip>
          <a:srcRect l="5489" r="-169" b="6189"/>
          <a:stretch>
            <a:fillRect/>
          </a:stretch>
        </p:blipFill>
        <p:spPr bwMode="auto">
          <a:xfrm>
            <a:off x="28575" y="3810000"/>
            <a:ext cx="36068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9489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395288" y="1484313"/>
          <a:ext cx="8496300" cy="4516435"/>
        </p:xfrm>
        <a:graphic>
          <a:graphicData uri="http://schemas.openxmlformats.org/drawingml/2006/table">
            <a:tbl>
              <a:tblPr firstRow="1" bandRow="1">
                <a:tableStyleId>{C4B1156A-380E-4F78-BDF5-A606A8083BF9}</a:tableStyleId>
              </a:tblPr>
              <a:tblGrid>
                <a:gridCol w="1800064"/>
                <a:gridCol w="6696236"/>
              </a:tblGrid>
              <a:tr h="640213">
                <a:tc rowSpan="4">
                  <a:txBody>
                    <a:bodyPr/>
                    <a:lstStyle/>
                    <a:p>
                      <a:r>
                        <a:rPr lang="it-IT" sz="1800" b="1" dirty="0" smtClean="0"/>
                        <a:t>EVITARE</a:t>
                      </a:r>
                      <a:endParaRPr lang="it-IT" sz="1800" b="1" dirty="0"/>
                    </a:p>
                  </a:txBody>
                  <a:tcPr marL="91433" marR="91433" marT="45718" marB="45718"/>
                </a:tc>
                <a:tc>
                  <a:txBody>
                    <a:bodyPr/>
                    <a:lstStyle/>
                    <a:p>
                      <a:r>
                        <a:rPr lang="it-IT" sz="1800" b="0" dirty="0" smtClean="0"/>
                        <a:t>FATTORI PEGGIORANTI LA SECCHEZZA CUTANEA (CLIMA SECCO, CALORE,  BORSE</a:t>
                      </a:r>
                      <a:r>
                        <a:rPr lang="it-IT" sz="1800" b="0" baseline="0" dirty="0" smtClean="0"/>
                        <a:t> DEL GHIACCIO, </a:t>
                      </a:r>
                      <a:r>
                        <a:rPr lang="it-IT" sz="1800" b="0" dirty="0" smtClean="0"/>
                        <a:t>ALCOL, BAGNI FREQUENTI</a:t>
                      </a:r>
                      <a:endParaRPr lang="it-IT" sz="1800" b="0" dirty="0"/>
                    </a:p>
                  </a:txBody>
                  <a:tcPr marL="91433" marR="91433" marT="45718" marB="45718"/>
                </a:tc>
              </a:tr>
              <a:tr h="370828">
                <a:tc vMerge="1">
                  <a:txBody>
                    <a:bodyPr/>
                    <a:lstStyle/>
                    <a:p>
                      <a:endParaRPr lang="it-IT" sz="1800" b="0" dirty="0"/>
                    </a:p>
                  </a:txBody>
                  <a:tcPr marL="91433" marR="91433" marT="45707" marB="45707"/>
                </a:tc>
                <a:tc>
                  <a:txBody>
                    <a:bodyPr/>
                    <a:lstStyle/>
                    <a:p>
                      <a:r>
                        <a:rPr lang="it-IT" sz="1800" dirty="0" smtClean="0"/>
                        <a:t>CONTATTO CON SOSTANZE</a:t>
                      </a:r>
                      <a:r>
                        <a:rPr lang="it-IT" sz="1800" baseline="0" dirty="0" smtClean="0"/>
                        <a:t> IRRITANTI  (OLIO TEA-TREE)</a:t>
                      </a:r>
                      <a:endParaRPr lang="it-IT" sz="1800" b="0" dirty="0"/>
                    </a:p>
                  </a:txBody>
                  <a:tcPr marL="91433" marR="91433" marT="45718" marB="45718"/>
                </a:tc>
              </a:tr>
              <a:tr h="370828">
                <a:tc vMerge="1">
                  <a:txBody>
                    <a:bodyPr/>
                    <a:lstStyle/>
                    <a:p>
                      <a:endParaRPr lang="it-IT" sz="1800" b="0" dirty="0"/>
                    </a:p>
                  </a:txBody>
                  <a:tcPr marL="91433" marR="91433" marT="45707" marB="45707"/>
                </a:tc>
                <a:tc>
                  <a:txBody>
                    <a:bodyPr/>
                    <a:lstStyle/>
                    <a:p>
                      <a:r>
                        <a:rPr lang="it-IT" sz="1800" dirty="0" smtClean="0"/>
                        <a:t>STRESS, FATTORI EMOZIONALI, SFORZI</a:t>
                      </a:r>
                      <a:endParaRPr lang="it-IT" sz="1800" b="0" dirty="0"/>
                    </a:p>
                  </a:txBody>
                  <a:tcPr marL="91433" marR="91433" marT="45718" marB="45718"/>
                </a:tc>
              </a:tr>
              <a:tr h="370828">
                <a:tc vMerge="1">
                  <a:txBody>
                    <a:bodyPr/>
                    <a:lstStyle/>
                    <a:p>
                      <a:endParaRPr lang="it-IT" sz="1800" b="0" dirty="0"/>
                    </a:p>
                  </a:txBody>
                  <a:tcPr marL="91433" marR="91433" marT="45707" marB="45707"/>
                </a:tc>
                <a:tc>
                  <a:txBody>
                    <a:bodyPr/>
                    <a:lstStyle/>
                    <a:p>
                      <a:r>
                        <a:rPr lang="it-IT" sz="1800" dirty="0" smtClean="0"/>
                        <a:t>NEI PZ ATOPICI: AEREOALLERGENI </a:t>
                      </a:r>
                      <a:endParaRPr lang="it-IT" sz="1800" b="0" dirty="0"/>
                    </a:p>
                  </a:txBody>
                  <a:tcPr marL="91433" marR="91433" marT="45718" marB="45718"/>
                </a:tc>
              </a:tr>
              <a:tr h="370828">
                <a:tc rowSpan="4">
                  <a:txBody>
                    <a:bodyPr/>
                    <a:lstStyle/>
                    <a:p>
                      <a:r>
                        <a:rPr lang="it-IT" sz="1800" b="1" dirty="0" smtClean="0"/>
                        <a:t>APPLICARE</a:t>
                      </a:r>
                      <a:endParaRPr lang="it-IT" sz="1800" b="1" dirty="0"/>
                    </a:p>
                  </a:txBody>
                  <a:tcPr marL="91433" marR="91433" marT="45718" marB="45718"/>
                </a:tc>
                <a:tc>
                  <a:txBody>
                    <a:bodyPr/>
                    <a:lstStyle/>
                    <a:p>
                      <a:r>
                        <a:rPr lang="it-IT" sz="1800" dirty="0" smtClean="0"/>
                        <a:t>SAPONI DELICATI, NON ALCALINI , OLI DA BAGNO, </a:t>
                      </a:r>
                      <a:endParaRPr lang="it-IT" sz="1800" b="0" dirty="0"/>
                    </a:p>
                  </a:txBody>
                  <a:tcPr marL="91433" marR="91433" marT="45718" marB="45718"/>
                </a:tc>
              </a:tr>
              <a:tr h="370828">
                <a:tc vMerge="1">
                  <a:txBody>
                    <a:bodyPr/>
                    <a:lstStyle/>
                    <a:p>
                      <a:endParaRPr lang="it-IT" sz="1800" b="0" dirty="0"/>
                    </a:p>
                  </a:txBody>
                  <a:tcPr marL="91433" marR="91433" marT="45707" marB="45707"/>
                </a:tc>
                <a:tc>
                  <a:txBody>
                    <a:bodyPr/>
                    <a:lstStyle/>
                    <a:p>
                      <a:r>
                        <a:rPr lang="it-IT" sz="1800" dirty="0" smtClean="0"/>
                        <a:t>ACQUA TIEPIDA,</a:t>
                      </a:r>
                      <a:r>
                        <a:rPr lang="it-IT" sz="1800" baseline="0" dirty="0" smtClean="0"/>
                        <a:t> BAGNO &lt; 20 MIN , ASCIUGARE SENZA SFREGAMENTI</a:t>
                      </a:r>
                      <a:endParaRPr lang="it-IT" sz="1800" b="0" dirty="0"/>
                    </a:p>
                  </a:txBody>
                  <a:tcPr marL="91433" marR="91433" marT="45718" marB="45718"/>
                </a:tc>
              </a:tr>
              <a:tr h="370828">
                <a:tc vMerge="1">
                  <a:txBody>
                    <a:bodyPr/>
                    <a:lstStyle/>
                    <a:p>
                      <a:endParaRPr lang="it-IT" sz="1800" b="0" dirty="0"/>
                    </a:p>
                  </a:txBody>
                  <a:tcPr marL="91433" marR="91433" marT="45707" marB="45707"/>
                </a:tc>
                <a:tc>
                  <a:txBody>
                    <a:bodyPr/>
                    <a:lstStyle/>
                    <a:p>
                      <a:r>
                        <a:rPr lang="it-IT" sz="1800" dirty="0" smtClean="0"/>
                        <a:t>VESTITI</a:t>
                      </a:r>
                      <a:r>
                        <a:rPr lang="it-IT" sz="1800" baseline="0" dirty="0" smtClean="0"/>
                        <a:t> MORBIDI TRASPIRANTI</a:t>
                      </a:r>
                      <a:endParaRPr lang="it-IT" sz="1800" b="0" dirty="0"/>
                    </a:p>
                  </a:txBody>
                  <a:tcPr marL="91433" marR="91433" marT="45718" marB="45718"/>
                </a:tc>
              </a:tr>
              <a:tr h="640213">
                <a:tc vMerge="1">
                  <a:txBody>
                    <a:bodyPr/>
                    <a:lstStyle/>
                    <a:p>
                      <a:endParaRPr lang="it-IT" sz="1800" b="0" dirty="0"/>
                    </a:p>
                  </a:txBody>
                  <a:tcPr marL="91433" marR="91433" marT="45707" marB="45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smtClean="0"/>
                        <a:t>TOPICI AD</a:t>
                      </a:r>
                      <a:r>
                        <a:rPr lang="it-IT" sz="1800" baseline="0" dirty="0" smtClean="0"/>
                        <a:t> AZIONE ANTIPRURIGINOSA/LENITIVA (UREA, MENTOLO, POLIDOCANOLO)</a:t>
                      </a:r>
                      <a:endParaRPr lang="it-IT" sz="1800" b="0" dirty="0" smtClean="0"/>
                    </a:p>
                  </a:txBody>
                  <a:tcPr marL="91433" marR="91433" marT="45718" marB="45718"/>
                </a:tc>
              </a:tr>
              <a:tr h="640213">
                <a:tc>
                  <a:txBody>
                    <a:bodyPr/>
                    <a:lstStyle/>
                    <a:p>
                      <a:r>
                        <a:rPr lang="it-IT" sz="1800" b="1" dirty="0" smtClean="0"/>
                        <a:t>TECNICHE DI RILASSAMENTO</a:t>
                      </a:r>
                      <a:endParaRPr lang="it-IT" sz="1800" b="1" dirty="0"/>
                    </a:p>
                  </a:txBody>
                  <a:tcPr marL="91433" marR="91433" marT="45718" marB="45718"/>
                </a:tc>
                <a:tc>
                  <a:txBody>
                    <a:bodyPr/>
                    <a:lstStyle/>
                    <a:p>
                      <a:r>
                        <a:rPr lang="it-IT" sz="1800" dirty="0" smtClean="0"/>
                        <a:t>TRAINING AUTOGENO, </a:t>
                      </a:r>
                    </a:p>
                    <a:p>
                      <a:r>
                        <a:rPr lang="it-IT" sz="1800" dirty="0" smtClean="0"/>
                        <a:t>TERAPIA RILASSANTE</a:t>
                      </a:r>
                      <a:endParaRPr lang="it-IT" sz="1800" b="0" dirty="0"/>
                    </a:p>
                  </a:txBody>
                  <a:tcPr marL="91433" marR="91433" marT="45718" marB="45718"/>
                </a:tc>
              </a:tr>
              <a:tr h="370828">
                <a:tc>
                  <a:txBody>
                    <a:bodyPr/>
                    <a:lstStyle/>
                    <a:p>
                      <a:r>
                        <a:rPr lang="it-IT" sz="1800" b="1" dirty="0" smtClean="0"/>
                        <a:t>EDUCAZIONE</a:t>
                      </a:r>
                      <a:endParaRPr lang="it-IT" sz="1800" b="1" dirty="0"/>
                    </a:p>
                  </a:txBody>
                  <a:tcPr marL="91433" marR="91433" marT="45718" marB="45718"/>
                </a:tc>
                <a:tc>
                  <a:txBody>
                    <a:bodyPr/>
                    <a:lstStyle/>
                    <a:p>
                      <a:endParaRPr lang="it-IT" sz="1800" b="0" dirty="0"/>
                    </a:p>
                  </a:txBody>
                  <a:tcPr marL="91433" marR="91433" marT="45718" marB="45718"/>
                </a:tc>
              </a:tr>
            </a:tbl>
          </a:graphicData>
        </a:graphic>
      </p:graphicFrame>
      <p:sp>
        <p:nvSpPr>
          <p:cNvPr id="3" name="CasellaDiTesto 2"/>
          <p:cNvSpPr txBox="1"/>
          <p:nvPr/>
        </p:nvSpPr>
        <p:spPr>
          <a:xfrm>
            <a:off x="2620919" y="404664"/>
            <a:ext cx="3895297" cy="646331"/>
          </a:xfrm>
          <a:prstGeom prst="rect">
            <a:avLst/>
          </a:prstGeom>
          <a:noFill/>
          <a:ln>
            <a:solidFill>
              <a:schemeClr val="accent1"/>
            </a:solidFill>
          </a:ln>
        </p:spPr>
        <p:txBody>
          <a:bodyPr wrap="none">
            <a:spAutoFit/>
          </a:bodyPr>
          <a:lstStyle/>
          <a:p>
            <a:pPr algn="ctr" fontAlgn="base">
              <a:spcBef>
                <a:spcPct val="0"/>
              </a:spcBef>
              <a:spcAft>
                <a:spcPct val="0"/>
              </a:spcAft>
              <a:defRPr/>
            </a:pPr>
            <a:r>
              <a:rPr lang="it-IT" b="1" dirty="0">
                <a:ln>
                  <a:solidFill>
                    <a:sysClr val="windowText" lastClr="000000"/>
                  </a:solidFill>
                </a:ln>
                <a:solidFill>
                  <a:prstClr val="black"/>
                </a:solidFill>
                <a:latin typeface="Arial" charset="0"/>
                <a:ea typeface="ＭＳ Ｐゴシック" charset="0"/>
                <a:cs typeface="ＭＳ Ｐゴシック" charset="0"/>
              </a:rPr>
              <a:t>GESTIONE DEL PRURITO SENILE</a:t>
            </a:r>
          </a:p>
          <a:p>
            <a:pPr algn="ctr" fontAlgn="base">
              <a:spcBef>
                <a:spcPct val="0"/>
              </a:spcBef>
              <a:spcAft>
                <a:spcPct val="0"/>
              </a:spcAft>
              <a:defRPr/>
            </a:pPr>
            <a:r>
              <a:rPr lang="it-IT" b="1" dirty="0">
                <a:ln>
                  <a:solidFill>
                    <a:sysClr val="windowText" lastClr="000000"/>
                  </a:solidFill>
                </a:ln>
                <a:solidFill>
                  <a:prstClr val="black"/>
                </a:solidFill>
                <a:latin typeface="Arial" charset="0"/>
                <a:ea typeface="ＭＳ Ｐゴシック" charset="0"/>
                <a:cs typeface="ＭＳ Ｐゴシック" charset="0"/>
              </a:rPr>
              <a:t>MISURE GENERALI</a:t>
            </a:r>
          </a:p>
        </p:txBody>
      </p:sp>
      <p:pic>
        <p:nvPicPr>
          <p:cNvPr id="24607" name="Picture 2" descr="http://www.codyrec2rec.co.uk/wp-content/uploads/2008/12/sto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989138"/>
            <a:ext cx="9937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4" descr="http://www.psdgraphics.com/file/like-symb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716338"/>
            <a:ext cx="77946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Picture 6" descr="http://synergyprograms.com/wp-content/uploads/2012/02/Relax-Your-Fat-Off-Cover-image-300x3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4995863"/>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68931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asellaDiTesto 1"/>
          <p:cNvSpPr txBox="1">
            <a:spLocks noChangeArrowheads="1"/>
          </p:cNvSpPr>
          <p:nvPr/>
        </p:nvSpPr>
        <p:spPr bwMode="auto">
          <a:xfrm>
            <a:off x="3251200" y="25400"/>
            <a:ext cx="2616200" cy="3079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400" smtClean="0">
                <a:solidFill>
                  <a:prstClr val="black"/>
                </a:solidFill>
              </a:rPr>
              <a:t>ALGORITMO DIAGNOSTICO </a:t>
            </a:r>
          </a:p>
        </p:txBody>
      </p:sp>
      <p:sp>
        <p:nvSpPr>
          <p:cNvPr id="25602" name="CasellaDiTesto 3"/>
          <p:cNvSpPr txBox="1">
            <a:spLocks noChangeArrowheads="1"/>
          </p:cNvSpPr>
          <p:nvPr/>
        </p:nvSpPr>
        <p:spPr bwMode="auto">
          <a:xfrm>
            <a:off x="684213" y="404813"/>
            <a:ext cx="2268537"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PRESENZA DI DERMATOSI?</a:t>
            </a:r>
          </a:p>
        </p:txBody>
      </p:sp>
      <p:sp>
        <p:nvSpPr>
          <p:cNvPr id="25603" name="CasellaDiTesto 4"/>
          <p:cNvSpPr txBox="1">
            <a:spLocks noChangeArrowheads="1"/>
          </p:cNvSpPr>
          <p:nvPr/>
        </p:nvSpPr>
        <p:spPr bwMode="auto">
          <a:xfrm>
            <a:off x="539750" y="985838"/>
            <a:ext cx="431800"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25604" name="CasellaDiTesto 5"/>
          <p:cNvSpPr txBox="1">
            <a:spLocks noChangeArrowheads="1"/>
          </p:cNvSpPr>
          <p:nvPr/>
        </p:nvSpPr>
        <p:spPr bwMode="auto">
          <a:xfrm>
            <a:off x="2700338" y="985838"/>
            <a:ext cx="422275" cy="284162"/>
          </a:xfrm>
          <a:prstGeom prst="rect">
            <a:avLst/>
          </a:prstGeom>
          <a:solidFill>
            <a:schemeClr val="bg1"/>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25605" name="CasellaDiTesto 6"/>
          <p:cNvSpPr txBox="1">
            <a:spLocks noChangeArrowheads="1"/>
          </p:cNvSpPr>
          <p:nvPr/>
        </p:nvSpPr>
        <p:spPr bwMode="auto">
          <a:xfrm>
            <a:off x="1908175" y="1516063"/>
            <a:ext cx="2592388" cy="4064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 LESIONI SONO EVIDENTI QUANDO SI MANIFESTA IL PRURITO?</a:t>
            </a:r>
          </a:p>
        </p:txBody>
      </p:sp>
      <p:sp>
        <p:nvSpPr>
          <p:cNvPr id="25606" name="CasellaDiTesto 7"/>
          <p:cNvSpPr txBox="1">
            <a:spLocks noChangeArrowheads="1"/>
          </p:cNvSpPr>
          <p:nvPr/>
        </p:nvSpPr>
        <p:spPr bwMode="auto">
          <a:xfrm>
            <a:off x="0" y="2714625"/>
            <a:ext cx="1512888" cy="55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PRURITO SU CUTE PRIMITIVAMENTE AFFETTA</a:t>
            </a:r>
          </a:p>
        </p:txBody>
      </p:sp>
      <p:sp>
        <p:nvSpPr>
          <p:cNvPr id="25607" name="CasellaDiTesto 8"/>
          <p:cNvSpPr txBox="1">
            <a:spLocks noChangeArrowheads="1"/>
          </p:cNvSpPr>
          <p:nvPr/>
        </p:nvSpPr>
        <p:spPr bwMode="auto">
          <a:xfrm>
            <a:off x="107950" y="3506788"/>
            <a:ext cx="1295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DERMATOSI PRURIGINOSE</a:t>
            </a:r>
          </a:p>
        </p:txBody>
      </p:sp>
      <p:sp>
        <p:nvSpPr>
          <p:cNvPr id="25608" name="CasellaDiTesto 9"/>
          <p:cNvSpPr txBox="1">
            <a:spLocks noChangeArrowheads="1"/>
          </p:cNvSpPr>
          <p:nvPr/>
        </p:nvSpPr>
        <p:spPr bwMode="auto">
          <a:xfrm>
            <a:off x="539750" y="4370388"/>
            <a:ext cx="1547813"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000" b="1" smtClean="0">
                <a:solidFill>
                  <a:prstClr val="black"/>
                </a:solidFill>
              </a:rPr>
              <a:t>VALUTAZIONE DELLA DERMATOSI</a:t>
            </a:r>
          </a:p>
        </p:txBody>
      </p:sp>
      <p:sp>
        <p:nvSpPr>
          <p:cNvPr id="25609" name="CasellaDiTesto 10"/>
          <p:cNvSpPr txBox="1">
            <a:spLocks noChangeArrowheads="1"/>
          </p:cNvSpPr>
          <p:nvPr/>
        </p:nvSpPr>
        <p:spPr bwMode="auto">
          <a:xfrm>
            <a:off x="0" y="5233988"/>
            <a:ext cx="6842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ATOPIA</a:t>
            </a:r>
          </a:p>
        </p:txBody>
      </p:sp>
      <p:sp>
        <p:nvSpPr>
          <p:cNvPr id="25610" name="CasellaDiTesto 11"/>
          <p:cNvSpPr txBox="1">
            <a:spLocks noChangeArrowheads="1"/>
          </p:cNvSpPr>
          <p:nvPr/>
        </p:nvSpPr>
        <p:spPr bwMode="auto">
          <a:xfrm>
            <a:off x="755650" y="5227638"/>
            <a:ext cx="8270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BIOPSIA CUTE</a:t>
            </a:r>
          </a:p>
        </p:txBody>
      </p:sp>
      <p:sp>
        <p:nvSpPr>
          <p:cNvPr id="25611" name="CasellaDiTesto 12"/>
          <p:cNvSpPr txBox="1">
            <a:spLocks noChangeArrowheads="1"/>
          </p:cNvSpPr>
          <p:nvPr/>
        </p:nvSpPr>
        <p:spPr bwMode="auto">
          <a:xfrm>
            <a:off x="1692275" y="5233988"/>
            <a:ext cx="431800"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IFD</a:t>
            </a:r>
          </a:p>
        </p:txBody>
      </p:sp>
      <p:sp>
        <p:nvSpPr>
          <p:cNvPr id="25612" name="CasellaDiTesto 13"/>
          <p:cNvSpPr txBox="1">
            <a:spLocks noChangeArrowheads="1"/>
          </p:cNvSpPr>
          <p:nvPr/>
        </p:nvSpPr>
        <p:spPr bwMode="auto">
          <a:xfrm>
            <a:off x="2195513" y="5227638"/>
            <a:ext cx="1439862" cy="4064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ELISA, IFI, ESAMI EMATOCHIMICI</a:t>
            </a:r>
          </a:p>
        </p:txBody>
      </p:sp>
      <p:sp>
        <p:nvSpPr>
          <p:cNvPr id="25613" name="CasellaDiTesto 14"/>
          <p:cNvSpPr txBox="1">
            <a:spLocks noChangeArrowheads="1"/>
          </p:cNvSpPr>
          <p:nvPr/>
        </p:nvSpPr>
        <p:spPr bwMode="auto">
          <a:xfrm>
            <a:off x="1042988" y="5948363"/>
            <a:ext cx="1368425" cy="43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100" b="1" smtClean="0">
                <a:solidFill>
                  <a:prstClr val="black"/>
                </a:solidFill>
              </a:rPr>
              <a:t>TERAPIA DELLA DERMATOSI</a:t>
            </a:r>
          </a:p>
        </p:txBody>
      </p:sp>
      <p:cxnSp>
        <p:nvCxnSpPr>
          <p:cNvPr id="5139" name="AutoShape 19"/>
          <p:cNvCxnSpPr>
            <a:cxnSpLocks noChangeShapeType="1"/>
            <a:endCxn id="25604" idx="0"/>
          </p:cNvCxnSpPr>
          <p:nvPr/>
        </p:nvCxnSpPr>
        <p:spPr bwMode="auto">
          <a:xfrm rot="16200000" flipH="1">
            <a:off x="2219325" y="293688"/>
            <a:ext cx="292100" cy="1092200"/>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0" name="AutoShape 20"/>
          <p:cNvCxnSpPr>
            <a:cxnSpLocks noChangeShapeType="1"/>
            <a:endCxn id="25603" idx="0"/>
          </p:cNvCxnSpPr>
          <p:nvPr/>
        </p:nvCxnSpPr>
        <p:spPr bwMode="auto">
          <a:xfrm rot="5400000">
            <a:off x="1141413" y="307975"/>
            <a:ext cx="292100" cy="1063625"/>
          </a:xfrm>
          <a:prstGeom prst="bentConnector3">
            <a:avLst>
              <a:gd name="adj1" fmla="val 4945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1" name="AutoShape 21"/>
          <p:cNvCxnSpPr>
            <a:cxnSpLocks noChangeShapeType="1"/>
            <a:stCxn id="25604" idx="2"/>
            <a:endCxn id="25605" idx="0"/>
          </p:cNvCxnSpPr>
          <p:nvPr/>
        </p:nvCxnSpPr>
        <p:spPr bwMode="auto">
          <a:xfrm>
            <a:off x="2911475" y="1270000"/>
            <a:ext cx="293688" cy="2460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2" name="AutoShape 22"/>
          <p:cNvCxnSpPr>
            <a:cxnSpLocks noChangeShapeType="1"/>
            <a:stCxn id="25603" idx="2"/>
            <a:endCxn id="25606" idx="0"/>
          </p:cNvCxnSpPr>
          <p:nvPr/>
        </p:nvCxnSpPr>
        <p:spPr bwMode="auto">
          <a:xfrm>
            <a:off x="755650" y="1270000"/>
            <a:ext cx="1588" cy="14446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4" name="AutoShape 24"/>
          <p:cNvCxnSpPr>
            <a:cxnSpLocks noChangeShapeType="1"/>
            <a:stCxn id="25606" idx="2"/>
            <a:endCxn id="25607" idx="0"/>
          </p:cNvCxnSpPr>
          <p:nvPr/>
        </p:nvCxnSpPr>
        <p:spPr bwMode="auto">
          <a:xfrm flipH="1">
            <a:off x="755650" y="3273425"/>
            <a:ext cx="1588" cy="2333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5" name="AutoShape 25"/>
          <p:cNvCxnSpPr>
            <a:cxnSpLocks noChangeShapeType="1"/>
            <a:stCxn id="25607" idx="2"/>
            <a:endCxn id="25608" idx="0"/>
          </p:cNvCxnSpPr>
          <p:nvPr/>
        </p:nvCxnSpPr>
        <p:spPr bwMode="auto">
          <a:xfrm>
            <a:off x="755650" y="3913188"/>
            <a:ext cx="558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6" name="AutoShape 26"/>
          <p:cNvCxnSpPr>
            <a:cxnSpLocks noChangeShapeType="1"/>
            <a:stCxn id="25608" idx="2"/>
            <a:endCxn id="25609" idx="0"/>
          </p:cNvCxnSpPr>
          <p:nvPr/>
        </p:nvCxnSpPr>
        <p:spPr bwMode="auto">
          <a:xfrm flipH="1">
            <a:off x="342900" y="4776788"/>
            <a:ext cx="97155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7" name="AutoShape 27"/>
          <p:cNvCxnSpPr>
            <a:cxnSpLocks noChangeShapeType="1"/>
            <a:stCxn id="25608" idx="2"/>
          </p:cNvCxnSpPr>
          <p:nvPr/>
        </p:nvCxnSpPr>
        <p:spPr bwMode="auto">
          <a:xfrm flipH="1">
            <a:off x="1169988" y="4776788"/>
            <a:ext cx="144462"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8" name="AutoShape 28"/>
          <p:cNvCxnSpPr>
            <a:cxnSpLocks noChangeShapeType="1"/>
            <a:stCxn id="25608" idx="2"/>
            <a:endCxn id="25611" idx="0"/>
          </p:cNvCxnSpPr>
          <p:nvPr/>
        </p:nvCxnSpPr>
        <p:spPr bwMode="auto">
          <a:xfrm>
            <a:off x="1314450" y="4776788"/>
            <a:ext cx="593725"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49" name="AutoShape 29"/>
          <p:cNvCxnSpPr>
            <a:cxnSpLocks noChangeShapeType="1"/>
            <a:stCxn id="25608" idx="2"/>
          </p:cNvCxnSpPr>
          <p:nvPr/>
        </p:nvCxnSpPr>
        <p:spPr bwMode="auto">
          <a:xfrm>
            <a:off x="1314450" y="4776788"/>
            <a:ext cx="1601788" cy="450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0" name="AutoShape 30"/>
          <p:cNvCxnSpPr>
            <a:cxnSpLocks noChangeShapeType="1"/>
            <a:stCxn id="25612" idx="2"/>
            <a:endCxn id="25613" idx="0"/>
          </p:cNvCxnSpPr>
          <p:nvPr/>
        </p:nvCxnSpPr>
        <p:spPr bwMode="auto">
          <a:xfrm rot="5400000">
            <a:off x="2164556" y="5196682"/>
            <a:ext cx="314325" cy="118903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1" name="AutoShape 31"/>
          <p:cNvCxnSpPr>
            <a:cxnSpLocks noChangeShapeType="1"/>
            <a:stCxn id="25611" idx="2"/>
            <a:endCxn id="25613" idx="0"/>
          </p:cNvCxnSpPr>
          <p:nvPr/>
        </p:nvCxnSpPr>
        <p:spPr bwMode="auto">
          <a:xfrm rot="5400000">
            <a:off x="1587500" y="5627688"/>
            <a:ext cx="460375" cy="180975"/>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3" name="AutoShape 33"/>
          <p:cNvCxnSpPr>
            <a:cxnSpLocks noChangeShapeType="1"/>
            <a:stCxn id="25610" idx="2"/>
            <a:endCxn id="25613" idx="0"/>
          </p:cNvCxnSpPr>
          <p:nvPr/>
        </p:nvCxnSpPr>
        <p:spPr bwMode="auto">
          <a:xfrm rot="16200000" flipH="1">
            <a:off x="1291431" y="5512595"/>
            <a:ext cx="314325" cy="557212"/>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54" name="AutoShape 34"/>
          <p:cNvCxnSpPr>
            <a:cxnSpLocks noChangeShapeType="1"/>
            <a:stCxn id="25609" idx="2"/>
            <a:endCxn id="25613" idx="0"/>
          </p:cNvCxnSpPr>
          <p:nvPr/>
        </p:nvCxnSpPr>
        <p:spPr bwMode="auto">
          <a:xfrm rot="16200000" flipH="1">
            <a:off x="804862" y="5026026"/>
            <a:ext cx="460375" cy="1384300"/>
          </a:xfrm>
          <a:prstGeom prst="bentConnector3">
            <a:avLst>
              <a:gd name="adj1" fmla="val 6448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628" name="CasellaDiTesto 4"/>
          <p:cNvSpPr txBox="1">
            <a:spLocks noChangeArrowheads="1"/>
          </p:cNvSpPr>
          <p:nvPr/>
        </p:nvSpPr>
        <p:spPr bwMode="auto">
          <a:xfrm>
            <a:off x="1763713" y="2209800"/>
            <a:ext cx="43180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b="1" smtClean="0">
                <a:solidFill>
                  <a:prstClr val="black"/>
                </a:solidFill>
              </a:rPr>
              <a:t>SI</a:t>
            </a:r>
            <a:r>
              <a:rPr lang="ja-JP" altLang="it-IT" sz="1200" b="1" smtClean="0">
                <a:solidFill>
                  <a:prstClr val="black"/>
                </a:solidFill>
              </a:rPr>
              <a:t>’</a:t>
            </a:r>
            <a:endParaRPr lang="it-IT" altLang="it-IT" sz="1200" b="1" smtClean="0">
              <a:solidFill>
                <a:prstClr val="black"/>
              </a:solidFill>
            </a:endParaRPr>
          </a:p>
        </p:txBody>
      </p:sp>
      <p:sp>
        <p:nvSpPr>
          <p:cNvPr id="25629" name="CasellaDiTesto 5"/>
          <p:cNvSpPr txBox="1">
            <a:spLocks noChangeArrowheads="1"/>
          </p:cNvSpPr>
          <p:nvPr/>
        </p:nvSpPr>
        <p:spPr bwMode="auto">
          <a:xfrm>
            <a:off x="4500563" y="2212975"/>
            <a:ext cx="422275" cy="284163"/>
          </a:xfrm>
          <a:prstGeom prst="rect">
            <a:avLst/>
          </a:prstGeom>
          <a:solidFill>
            <a:schemeClr val="bg1"/>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200" b="1" smtClean="0">
                <a:solidFill>
                  <a:prstClr val="black"/>
                </a:solidFill>
              </a:rPr>
              <a:t>NO</a:t>
            </a:r>
          </a:p>
        </p:txBody>
      </p:sp>
      <p:sp>
        <p:nvSpPr>
          <p:cNvPr id="25630" name="CasellaDiTesto 6"/>
          <p:cNvSpPr txBox="1">
            <a:spLocks noChangeArrowheads="1"/>
          </p:cNvSpPr>
          <p:nvPr/>
        </p:nvSpPr>
        <p:spPr bwMode="auto">
          <a:xfrm>
            <a:off x="2268538" y="2497138"/>
            <a:ext cx="1871662" cy="4064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LESIONI CRONICHE DA GRATTAMENTO</a:t>
            </a:r>
          </a:p>
        </p:txBody>
      </p:sp>
      <p:cxnSp>
        <p:nvCxnSpPr>
          <p:cNvPr id="5159" name="AutoShape 39"/>
          <p:cNvCxnSpPr>
            <a:cxnSpLocks noChangeShapeType="1"/>
            <a:stCxn id="25628" idx="2"/>
            <a:endCxn id="25630" idx="1"/>
          </p:cNvCxnSpPr>
          <p:nvPr/>
        </p:nvCxnSpPr>
        <p:spPr bwMode="auto">
          <a:xfrm rot="16200000" flipH="1">
            <a:off x="2020888" y="2452688"/>
            <a:ext cx="206375" cy="288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0" name="AutoShape 40"/>
          <p:cNvCxnSpPr>
            <a:cxnSpLocks noChangeShapeType="1"/>
            <a:stCxn id="25605" idx="2"/>
            <a:endCxn id="25628" idx="0"/>
          </p:cNvCxnSpPr>
          <p:nvPr/>
        </p:nvCxnSpPr>
        <p:spPr bwMode="auto">
          <a:xfrm flipH="1">
            <a:off x="1979613" y="1922463"/>
            <a:ext cx="1225550"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1" name="AutoShape 41"/>
          <p:cNvCxnSpPr>
            <a:cxnSpLocks noChangeShapeType="1"/>
            <a:stCxn id="25605" idx="2"/>
            <a:endCxn id="25629" idx="0"/>
          </p:cNvCxnSpPr>
          <p:nvPr/>
        </p:nvCxnSpPr>
        <p:spPr bwMode="auto">
          <a:xfrm>
            <a:off x="3205163" y="1922463"/>
            <a:ext cx="1506537" cy="2905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634" name="CasellaDiTesto 6"/>
          <p:cNvSpPr txBox="1">
            <a:spLocks noChangeArrowheads="1"/>
          </p:cNvSpPr>
          <p:nvPr/>
        </p:nvSpPr>
        <p:spPr bwMode="auto">
          <a:xfrm>
            <a:off x="2268538" y="3027363"/>
            <a:ext cx="1871662" cy="4064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FontTx/>
              <a:buChar char="•"/>
            </a:pPr>
            <a:r>
              <a:rPr lang="it-IT" altLang="it-IT" sz="1000" b="1" smtClean="0">
                <a:solidFill>
                  <a:prstClr val="black"/>
                </a:solidFill>
              </a:rPr>
              <a:t> PRURIGO NODULARIS</a:t>
            </a:r>
          </a:p>
          <a:p>
            <a:pPr algn="just" eaLnBrk="1" fontAlgn="base" hangingPunct="1">
              <a:spcBef>
                <a:spcPct val="0"/>
              </a:spcBef>
              <a:spcAft>
                <a:spcPct val="0"/>
              </a:spcAft>
              <a:buFontTx/>
              <a:buChar char="•"/>
            </a:pPr>
            <a:r>
              <a:rPr lang="it-IT" altLang="it-IT" sz="1000" b="1" smtClean="0">
                <a:solidFill>
                  <a:prstClr val="black"/>
                </a:solidFill>
              </a:rPr>
              <a:t> LICHEN SIMPLEX</a:t>
            </a:r>
          </a:p>
        </p:txBody>
      </p:sp>
      <p:cxnSp>
        <p:nvCxnSpPr>
          <p:cNvPr id="5163" name="AutoShape 43"/>
          <p:cNvCxnSpPr>
            <a:cxnSpLocks noChangeShapeType="1"/>
            <a:stCxn id="25630" idx="2"/>
            <a:endCxn id="25634" idx="0"/>
          </p:cNvCxnSpPr>
          <p:nvPr/>
        </p:nvCxnSpPr>
        <p:spPr bwMode="auto">
          <a:xfrm>
            <a:off x="3205163" y="2903538"/>
            <a:ext cx="0" cy="123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4" name="AutoShape 44"/>
          <p:cNvCxnSpPr>
            <a:cxnSpLocks noChangeShapeType="1"/>
            <a:stCxn id="25634" idx="1"/>
            <a:endCxn id="25607" idx="0"/>
          </p:cNvCxnSpPr>
          <p:nvPr/>
        </p:nvCxnSpPr>
        <p:spPr bwMode="auto">
          <a:xfrm flipH="1">
            <a:off x="755650" y="3230563"/>
            <a:ext cx="1512888"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637" name="CasellaDiTesto 6"/>
          <p:cNvSpPr txBox="1">
            <a:spLocks noChangeArrowheads="1"/>
          </p:cNvSpPr>
          <p:nvPr/>
        </p:nvSpPr>
        <p:spPr bwMode="auto">
          <a:xfrm>
            <a:off x="2268538" y="3578225"/>
            <a:ext cx="1871662" cy="2540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MALATTIE PSICHIATRICHE</a:t>
            </a:r>
          </a:p>
        </p:txBody>
      </p:sp>
      <p:sp>
        <p:nvSpPr>
          <p:cNvPr id="25638" name="CasellaDiTesto 6"/>
          <p:cNvSpPr txBox="1">
            <a:spLocks noChangeArrowheads="1"/>
          </p:cNvSpPr>
          <p:nvPr/>
        </p:nvSpPr>
        <p:spPr bwMode="auto">
          <a:xfrm>
            <a:off x="2268538" y="4043363"/>
            <a:ext cx="1871662" cy="2540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it-IT" altLang="it-IT" sz="1000" b="1" smtClean="0">
                <a:solidFill>
                  <a:prstClr val="black"/>
                </a:solidFill>
              </a:rPr>
              <a:t>TERAPIA PSICHIATRICA</a:t>
            </a:r>
          </a:p>
        </p:txBody>
      </p:sp>
      <p:cxnSp>
        <p:nvCxnSpPr>
          <p:cNvPr id="5" name="Connettore 2 4"/>
          <p:cNvCxnSpPr>
            <a:stCxn id="25634" idx="2"/>
            <a:endCxn id="25637" idx="0"/>
          </p:cNvCxnSpPr>
          <p:nvPr/>
        </p:nvCxnSpPr>
        <p:spPr>
          <a:xfrm>
            <a:off x="3205163" y="3433763"/>
            <a:ext cx="0" cy="144462"/>
          </a:xfrm>
          <a:prstGeom prst="straightConnector1">
            <a:avLst/>
          </a:prstGeom>
          <a:ln w="3175"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a:stCxn id="25637" idx="2"/>
            <a:endCxn id="25638" idx="0"/>
          </p:cNvCxnSpPr>
          <p:nvPr/>
        </p:nvCxnSpPr>
        <p:spPr>
          <a:xfrm>
            <a:off x="3205163" y="3832225"/>
            <a:ext cx="0" cy="211138"/>
          </a:xfrm>
          <a:prstGeom prst="straightConnector1">
            <a:avLst/>
          </a:prstGeom>
          <a:ln w="3175" cmpd="sng">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5641" name="CasellaDiTesto 6"/>
          <p:cNvSpPr txBox="1">
            <a:spLocks noChangeArrowheads="1"/>
          </p:cNvSpPr>
          <p:nvPr/>
        </p:nvSpPr>
        <p:spPr bwMode="auto">
          <a:xfrm>
            <a:off x="4787900" y="2586038"/>
            <a:ext cx="1368425" cy="40005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PRURITO SU CUTE NORMALE</a:t>
            </a:r>
          </a:p>
        </p:txBody>
      </p:sp>
      <p:cxnSp>
        <p:nvCxnSpPr>
          <p:cNvPr id="9" name="Connettore 4 8"/>
          <p:cNvCxnSpPr>
            <a:stCxn id="25629" idx="3"/>
            <a:endCxn id="25641" idx="0"/>
          </p:cNvCxnSpPr>
          <p:nvPr/>
        </p:nvCxnSpPr>
        <p:spPr>
          <a:xfrm>
            <a:off x="4922838" y="2354263"/>
            <a:ext cx="549275" cy="231775"/>
          </a:xfrm>
          <a:prstGeom prst="bentConnector2">
            <a:avLst/>
          </a:prstGeom>
          <a:ln w="317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643" name="CasellaDiTesto 6"/>
          <p:cNvSpPr txBox="1">
            <a:spLocks noChangeArrowheads="1"/>
          </p:cNvSpPr>
          <p:nvPr/>
        </p:nvSpPr>
        <p:spPr bwMode="auto">
          <a:xfrm>
            <a:off x="4787900" y="3173413"/>
            <a:ext cx="1368425" cy="246062"/>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1000" b="1" smtClean="0">
                <a:solidFill>
                  <a:prstClr val="black"/>
                </a:solidFill>
              </a:rPr>
              <a:t>PZ ANZIANO?</a:t>
            </a:r>
          </a:p>
        </p:txBody>
      </p:sp>
      <p:cxnSp>
        <p:nvCxnSpPr>
          <p:cNvPr id="12" name="Connettore 2 11"/>
          <p:cNvCxnSpPr>
            <a:cxnSpLocks noChangeShapeType="1"/>
            <a:stCxn id="25641" idx="2"/>
            <a:endCxn id="25643" idx="0"/>
          </p:cNvCxnSpPr>
          <p:nvPr/>
        </p:nvCxnSpPr>
        <p:spPr bwMode="auto">
          <a:xfrm>
            <a:off x="5472113" y="2986088"/>
            <a:ext cx="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45" name="CasellaDiTesto 4"/>
          <p:cNvSpPr txBox="1">
            <a:spLocks noChangeArrowheads="1"/>
          </p:cNvSpPr>
          <p:nvPr/>
        </p:nvSpPr>
        <p:spPr bwMode="auto">
          <a:xfrm>
            <a:off x="6516688" y="3146425"/>
            <a:ext cx="360362" cy="230188"/>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25646" name="CasellaDiTesto 5"/>
          <p:cNvSpPr txBox="1">
            <a:spLocks noChangeArrowheads="1"/>
          </p:cNvSpPr>
          <p:nvPr/>
        </p:nvSpPr>
        <p:spPr bwMode="auto">
          <a:xfrm>
            <a:off x="5292725" y="3562350"/>
            <a:ext cx="357188" cy="231775"/>
          </a:xfrm>
          <a:prstGeom prst="rect">
            <a:avLst/>
          </a:prstGeom>
          <a:solidFill>
            <a:schemeClr val="bg1"/>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25647" name="CasellaDiTesto 6"/>
          <p:cNvSpPr txBox="1">
            <a:spLocks noChangeArrowheads="1"/>
          </p:cNvSpPr>
          <p:nvPr/>
        </p:nvSpPr>
        <p:spPr bwMode="auto">
          <a:xfrm>
            <a:off x="4932363" y="3995738"/>
            <a:ext cx="1079500" cy="230187"/>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ETA’ FERTILE?</a:t>
            </a:r>
          </a:p>
        </p:txBody>
      </p:sp>
      <p:cxnSp>
        <p:nvCxnSpPr>
          <p:cNvPr id="14" name="Connettore 2 13"/>
          <p:cNvCxnSpPr>
            <a:cxnSpLocks noChangeShapeType="1"/>
            <a:stCxn id="25646" idx="2"/>
            <a:endCxn id="25647" idx="0"/>
          </p:cNvCxnSpPr>
          <p:nvPr/>
        </p:nvCxnSpPr>
        <p:spPr bwMode="auto">
          <a:xfrm>
            <a:off x="5472113" y="37941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nettore 2 15"/>
          <p:cNvCxnSpPr>
            <a:cxnSpLocks noChangeShapeType="1"/>
            <a:stCxn id="25643" idx="3"/>
            <a:endCxn id="25645" idx="1"/>
          </p:cNvCxnSpPr>
          <p:nvPr/>
        </p:nvCxnSpPr>
        <p:spPr bwMode="auto">
          <a:xfrm flipV="1">
            <a:off x="6156325" y="3289300"/>
            <a:ext cx="360363"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50" name="CasellaDiTesto 16"/>
          <p:cNvSpPr txBox="1">
            <a:spLocks noChangeArrowheads="1"/>
          </p:cNvSpPr>
          <p:nvPr/>
        </p:nvSpPr>
        <p:spPr bwMode="auto">
          <a:xfrm>
            <a:off x="7048500" y="3146425"/>
            <a:ext cx="1268413" cy="368300"/>
          </a:xfrm>
          <a:prstGeom prst="rect">
            <a:avLst/>
          </a:prstGeom>
          <a:solidFill>
            <a:schemeClr val="bg1"/>
          </a:solidFill>
          <a:ln w="9525">
            <a:solidFill>
              <a:srgbClr val="000000"/>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CUTE XEROTICA SENILE</a:t>
            </a:r>
          </a:p>
        </p:txBody>
      </p:sp>
      <p:sp>
        <p:nvSpPr>
          <p:cNvPr id="25651" name="CasellaDiTesto 64"/>
          <p:cNvSpPr txBox="1">
            <a:spLocks noChangeArrowheads="1"/>
          </p:cNvSpPr>
          <p:nvPr/>
        </p:nvSpPr>
        <p:spPr bwMode="auto">
          <a:xfrm>
            <a:off x="8461375" y="3146425"/>
            <a:ext cx="684213" cy="368300"/>
          </a:xfrm>
          <a:prstGeom prst="rect">
            <a:avLst/>
          </a:prstGeom>
          <a:solidFill>
            <a:schemeClr val="bg1"/>
          </a:solidFill>
          <a:ln w="3175">
            <a:solidFill>
              <a:srgbClr val="000000"/>
            </a:solidFill>
            <a:miter lim="800000"/>
            <a:headEnd/>
            <a:tailEnd type="triangle" w="med" len="me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TP SINTOMI</a:t>
            </a:r>
          </a:p>
        </p:txBody>
      </p:sp>
      <p:sp>
        <p:nvSpPr>
          <p:cNvPr id="25652" name="CasellaDiTesto 6"/>
          <p:cNvSpPr txBox="1">
            <a:spLocks noChangeArrowheads="1"/>
          </p:cNvSpPr>
          <p:nvPr/>
        </p:nvSpPr>
        <p:spPr bwMode="auto">
          <a:xfrm>
            <a:off x="4787900" y="4859338"/>
            <a:ext cx="1368425" cy="230187"/>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MALATTIE INTERNE?</a:t>
            </a:r>
          </a:p>
        </p:txBody>
      </p:sp>
      <p:sp>
        <p:nvSpPr>
          <p:cNvPr id="25653" name="CasellaDiTesto 4"/>
          <p:cNvSpPr txBox="1">
            <a:spLocks noChangeArrowheads="1"/>
          </p:cNvSpPr>
          <p:nvPr/>
        </p:nvSpPr>
        <p:spPr bwMode="auto">
          <a:xfrm>
            <a:off x="6229350" y="4010025"/>
            <a:ext cx="358775" cy="230188"/>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sp>
        <p:nvSpPr>
          <p:cNvPr id="25654" name="CasellaDiTesto 6"/>
          <p:cNvSpPr txBox="1">
            <a:spLocks noChangeArrowheads="1"/>
          </p:cNvSpPr>
          <p:nvPr/>
        </p:nvSpPr>
        <p:spPr bwMode="auto">
          <a:xfrm>
            <a:off x="6804025" y="4010025"/>
            <a:ext cx="1081088" cy="230188"/>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GRAVIDANZA?</a:t>
            </a:r>
          </a:p>
        </p:txBody>
      </p:sp>
      <p:cxnSp>
        <p:nvCxnSpPr>
          <p:cNvPr id="23" name="Connettore 4 22"/>
          <p:cNvCxnSpPr>
            <a:cxnSpLocks noChangeShapeType="1"/>
            <a:stCxn id="25657" idx="3"/>
            <a:endCxn id="25651" idx="2"/>
          </p:cNvCxnSpPr>
          <p:nvPr/>
        </p:nvCxnSpPr>
        <p:spPr bwMode="auto">
          <a:xfrm flipV="1">
            <a:off x="8388350" y="3514725"/>
            <a:ext cx="414338" cy="611188"/>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2 24"/>
          <p:cNvCxnSpPr>
            <a:cxnSpLocks noChangeShapeType="1"/>
            <a:stCxn id="25650" idx="3"/>
            <a:endCxn id="25651" idx="1"/>
          </p:cNvCxnSpPr>
          <p:nvPr/>
        </p:nvCxnSpPr>
        <p:spPr bwMode="auto">
          <a:xfrm>
            <a:off x="8316913" y="3330575"/>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57" name="CasellaDiTesto 4"/>
          <p:cNvSpPr txBox="1">
            <a:spLocks noChangeArrowheads="1"/>
          </p:cNvSpPr>
          <p:nvPr/>
        </p:nvSpPr>
        <p:spPr bwMode="auto">
          <a:xfrm>
            <a:off x="8029575" y="4010025"/>
            <a:ext cx="358775" cy="230188"/>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29" name="Connettore 2 28"/>
          <p:cNvCxnSpPr>
            <a:cxnSpLocks noChangeShapeType="1"/>
            <a:stCxn id="25654" idx="3"/>
            <a:endCxn id="25657" idx="1"/>
          </p:cNvCxnSpPr>
          <p:nvPr/>
        </p:nvCxnSpPr>
        <p:spPr bwMode="auto">
          <a:xfrm>
            <a:off x="7885113" y="4125913"/>
            <a:ext cx="144462"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onnettore 2 30"/>
          <p:cNvCxnSpPr>
            <a:cxnSpLocks noChangeShapeType="1"/>
            <a:stCxn id="25653" idx="3"/>
            <a:endCxn id="25654" idx="1"/>
          </p:cNvCxnSpPr>
          <p:nvPr/>
        </p:nvCxnSpPr>
        <p:spPr bwMode="auto">
          <a:xfrm>
            <a:off x="6588125" y="4125913"/>
            <a:ext cx="215900" cy="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58" name="Connettore 2 5157"/>
          <p:cNvCxnSpPr>
            <a:cxnSpLocks noChangeShapeType="1"/>
            <a:stCxn id="25647" idx="3"/>
            <a:endCxn id="25653" idx="1"/>
          </p:cNvCxnSpPr>
          <p:nvPr/>
        </p:nvCxnSpPr>
        <p:spPr bwMode="auto">
          <a:xfrm>
            <a:off x="6011863" y="4110038"/>
            <a:ext cx="217487" cy="15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61" name="CasellaDiTesto 6"/>
          <p:cNvSpPr txBox="1">
            <a:spLocks noChangeArrowheads="1"/>
          </p:cNvSpPr>
          <p:nvPr/>
        </p:nvSpPr>
        <p:spPr bwMode="auto">
          <a:xfrm>
            <a:off x="8029575" y="4365625"/>
            <a:ext cx="719138" cy="3683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latin typeface="Wingdings" pitchFamily="2" charset="2"/>
                <a:sym typeface="Wingdings" pitchFamily="2" charset="2"/>
              </a:rPr>
              <a:t></a:t>
            </a:r>
            <a:r>
              <a:rPr lang="it-IT" altLang="it-IT" sz="900" b="1" smtClean="0">
                <a:solidFill>
                  <a:prstClr val="black"/>
                </a:solidFill>
                <a:sym typeface="Wingdings" pitchFamily="2" charset="2"/>
              </a:rPr>
              <a:t> </a:t>
            </a:r>
            <a:r>
              <a:rPr lang="it-IT" altLang="it-IT" sz="900" b="1" smtClean="0">
                <a:solidFill>
                  <a:prstClr val="black"/>
                </a:solidFill>
              </a:rPr>
              <a:t>ACIDI BILIARI?</a:t>
            </a:r>
          </a:p>
        </p:txBody>
      </p:sp>
      <p:sp>
        <p:nvSpPr>
          <p:cNvPr id="25662" name="CasellaDiTesto 5"/>
          <p:cNvSpPr txBox="1">
            <a:spLocks noChangeArrowheads="1"/>
          </p:cNvSpPr>
          <p:nvPr/>
        </p:nvSpPr>
        <p:spPr bwMode="auto">
          <a:xfrm>
            <a:off x="5292725" y="4427538"/>
            <a:ext cx="357188" cy="230187"/>
          </a:xfrm>
          <a:prstGeom prst="rect">
            <a:avLst/>
          </a:prstGeom>
          <a:solidFill>
            <a:schemeClr val="bg1"/>
          </a:solidFill>
          <a:ln w="9525">
            <a:solidFill>
              <a:schemeClr val="tx1"/>
            </a:solidFill>
            <a:miter lim="800000"/>
            <a:headEnd/>
            <a:tailEnd/>
          </a:ln>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sp>
        <p:nvSpPr>
          <p:cNvPr id="25663" name="CasellaDiTesto 6"/>
          <p:cNvSpPr txBox="1">
            <a:spLocks noChangeArrowheads="1"/>
          </p:cNvSpPr>
          <p:nvPr/>
        </p:nvSpPr>
        <p:spPr bwMode="auto">
          <a:xfrm>
            <a:off x="6300788" y="4859338"/>
            <a:ext cx="863600" cy="230187"/>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FARMACI?</a:t>
            </a:r>
          </a:p>
        </p:txBody>
      </p:sp>
      <p:cxnSp>
        <p:nvCxnSpPr>
          <p:cNvPr id="5170" name="Connettore 2 5169"/>
          <p:cNvCxnSpPr>
            <a:cxnSpLocks noChangeShapeType="1"/>
            <a:stCxn id="25647" idx="2"/>
            <a:endCxn id="25662" idx="0"/>
          </p:cNvCxnSpPr>
          <p:nvPr/>
        </p:nvCxnSpPr>
        <p:spPr bwMode="auto">
          <a:xfrm flipH="1">
            <a:off x="5472113" y="42259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2" name="Connettore 2 5171"/>
          <p:cNvCxnSpPr>
            <a:cxnSpLocks noChangeShapeType="1"/>
            <a:stCxn id="25662" idx="2"/>
            <a:endCxn id="25652" idx="0"/>
          </p:cNvCxnSpPr>
          <p:nvPr/>
        </p:nvCxnSpPr>
        <p:spPr bwMode="auto">
          <a:xfrm>
            <a:off x="5472113" y="4657725"/>
            <a:ext cx="0" cy="201613"/>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74" name="Connettore 2 5173"/>
          <p:cNvCxnSpPr>
            <a:cxnSpLocks noChangeShapeType="1"/>
            <a:stCxn id="25662" idx="3"/>
            <a:endCxn id="25663" idx="0"/>
          </p:cNvCxnSpPr>
          <p:nvPr/>
        </p:nvCxnSpPr>
        <p:spPr bwMode="auto">
          <a:xfrm>
            <a:off x="5649913" y="4541838"/>
            <a:ext cx="1082675" cy="3175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67" name="CasellaDiTesto 6"/>
          <p:cNvSpPr txBox="1">
            <a:spLocks noChangeArrowheads="1"/>
          </p:cNvSpPr>
          <p:nvPr/>
        </p:nvSpPr>
        <p:spPr bwMode="auto">
          <a:xfrm>
            <a:off x="7453313" y="4797425"/>
            <a:ext cx="792162" cy="3683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CAMBIO FARMACO</a:t>
            </a:r>
            <a:endParaRPr lang="it-IT" altLang="it-IT" sz="900" b="1" smtClean="0">
              <a:solidFill>
                <a:prstClr val="black"/>
              </a:solidFill>
              <a:cs typeface="Arial" pitchFamily="34" charset="0"/>
            </a:endParaRPr>
          </a:p>
        </p:txBody>
      </p:sp>
      <p:sp>
        <p:nvSpPr>
          <p:cNvPr id="25668" name="CasellaDiTesto 99"/>
          <p:cNvSpPr txBox="1">
            <a:spLocks noChangeArrowheads="1"/>
          </p:cNvSpPr>
          <p:nvPr/>
        </p:nvSpPr>
        <p:spPr bwMode="auto">
          <a:xfrm>
            <a:off x="5940425" y="5378450"/>
            <a:ext cx="1052513" cy="368300"/>
          </a:xfrm>
          <a:prstGeom prst="rect">
            <a:avLst/>
          </a:prstGeom>
          <a:solidFill>
            <a:schemeClr val="bg1"/>
          </a:solidFill>
          <a:ln w="9525">
            <a:solidFill>
              <a:srgbClr val="000000"/>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5178" name="Connettore 4 5177"/>
          <p:cNvCxnSpPr>
            <a:cxnSpLocks noChangeShapeType="1"/>
            <a:stCxn id="25652" idx="2"/>
            <a:endCxn id="25668" idx="0"/>
          </p:cNvCxnSpPr>
          <p:nvPr/>
        </p:nvCxnSpPr>
        <p:spPr bwMode="auto">
          <a:xfrm rot="16200000" flipH="1">
            <a:off x="5825331" y="4736307"/>
            <a:ext cx="288925" cy="9953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0" name="Connettore 4 5179"/>
          <p:cNvCxnSpPr>
            <a:cxnSpLocks noChangeShapeType="1"/>
            <a:stCxn id="25654" idx="2"/>
            <a:endCxn id="25661" idx="1"/>
          </p:cNvCxnSpPr>
          <p:nvPr/>
        </p:nvCxnSpPr>
        <p:spPr bwMode="auto">
          <a:xfrm rot="16200000" flipH="1">
            <a:off x="7532688" y="4052888"/>
            <a:ext cx="309562" cy="684212"/>
          </a:xfrm>
          <a:prstGeom prst="bentConnector2">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82" name="Connettore 2 5181"/>
          <p:cNvCxnSpPr>
            <a:cxnSpLocks noChangeShapeType="1"/>
            <a:stCxn id="25663" idx="3"/>
            <a:endCxn id="25667" idx="1"/>
          </p:cNvCxnSpPr>
          <p:nvPr/>
        </p:nvCxnSpPr>
        <p:spPr bwMode="auto">
          <a:xfrm>
            <a:off x="7164388" y="4975225"/>
            <a:ext cx="288925" cy="63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72" name="CasellaDiTesto 4"/>
          <p:cNvSpPr txBox="1">
            <a:spLocks noChangeArrowheads="1"/>
          </p:cNvSpPr>
          <p:nvPr/>
        </p:nvSpPr>
        <p:spPr bwMode="auto">
          <a:xfrm>
            <a:off x="7308850" y="5445125"/>
            <a:ext cx="360363" cy="230188"/>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SI</a:t>
            </a:r>
            <a:r>
              <a:rPr lang="ja-JP" altLang="it-IT" sz="900" b="1" smtClean="0">
                <a:solidFill>
                  <a:prstClr val="black"/>
                </a:solidFill>
              </a:rPr>
              <a:t>’</a:t>
            </a:r>
            <a:endParaRPr lang="it-IT" altLang="it-IT" sz="900" b="1" smtClean="0">
              <a:solidFill>
                <a:prstClr val="black"/>
              </a:solidFill>
            </a:endParaRPr>
          </a:p>
        </p:txBody>
      </p:sp>
      <p:cxnSp>
        <p:nvCxnSpPr>
          <p:cNvPr id="32" name="Connettore 2 31"/>
          <p:cNvCxnSpPr>
            <a:cxnSpLocks noChangeShapeType="1"/>
            <a:stCxn id="25668" idx="3"/>
            <a:endCxn id="25672" idx="1"/>
          </p:cNvCxnSpPr>
          <p:nvPr/>
        </p:nvCxnSpPr>
        <p:spPr bwMode="auto">
          <a:xfrm flipV="1">
            <a:off x="6992938" y="5561013"/>
            <a:ext cx="315912" cy="1587"/>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74" name="CasellaDiTesto 6"/>
          <p:cNvSpPr txBox="1">
            <a:spLocks noChangeArrowheads="1"/>
          </p:cNvSpPr>
          <p:nvPr/>
        </p:nvSpPr>
        <p:spPr bwMode="auto">
          <a:xfrm>
            <a:off x="7956550" y="5373688"/>
            <a:ext cx="863600" cy="368300"/>
          </a:xfrm>
          <a:prstGeom prst="rect">
            <a:avLst/>
          </a:prstGeom>
          <a:solidFill>
            <a:schemeClr val="bg1"/>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sym typeface="Wingdings" pitchFamily="2" charset="2"/>
              </a:rPr>
              <a:t>INDAGINI SPECIFICHE</a:t>
            </a:r>
            <a:endParaRPr lang="it-IT" altLang="it-IT" sz="900" b="1" smtClean="0">
              <a:solidFill>
                <a:prstClr val="black"/>
              </a:solidFill>
              <a:cs typeface="Arial" pitchFamily="34" charset="0"/>
            </a:endParaRPr>
          </a:p>
        </p:txBody>
      </p:sp>
      <p:sp>
        <p:nvSpPr>
          <p:cNvPr id="25675" name="CasellaDiTesto 5"/>
          <p:cNvSpPr txBox="1">
            <a:spLocks noChangeArrowheads="1"/>
          </p:cNvSpPr>
          <p:nvPr/>
        </p:nvSpPr>
        <p:spPr bwMode="auto">
          <a:xfrm>
            <a:off x="6300788" y="5934075"/>
            <a:ext cx="357187" cy="23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ct val="0"/>
              </a:spcBef>
              <a:spcAft>
                <a:spcPct val="0"/>
              </a:spcAft>
            </a:pPr>
            <a:r>
              <a:rPr lang="it-IT" altLang="it-IT" sz="900" b="1" smtClean="0">
                <a:solidFill>
                  <a:prstClr val="black"/>
                </a:solidFill>
              </a:rPr>
              <a:t>NO</a:t>
            </a:r>
          </a:p>
        </p:txBody>
      </p:sp>
      <p:cxnSp>
        <p:nvCxnSpPr>
          <p:cNvPr id="36" name="Connettore 2 35"/>
          <p:cNvCxnSpPr>
            <a:cxnSpLocks noChangeShapeType="1"/>
            <a:stCxn id="25672" idx="3"/>
            <a:endCxn id="25674" idx="1"/>
          </p:cNvCxnSpPr>
          <p:nvPr/>
        </p:nvCxnSpPr>
        <p:spPr bwMode="auto">
          <a:xfrm flipV="1">
            <a:off x="7669213" y="5557838"/>
            <a:ext cx="287337"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2 37"/>
          <p:cNvCxnSpPr>
            <a:cxnSpLocks noChangeShapeType="1"/>
            <a:stCxn id="25668" idx="2"/>
            <a:endCxn id="25675" idx="0"/>
          </p:cNvCxnSpPr>
          <p:nvPr/>
        </p:nvCxnSpPr>
        <p:spPr bwMode="auto">
          <a:xfrm>
            <a:off x="6467475" y="5746750"/>
            <a:ext cx="12700" cy="18732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2 39"/>
          <p:cNvCxnSpPr>
            <a:cxnSpLocks noChangeShapeType="1"/>
            <a:stCxn id="25645" idx="3"/>
            <a:endCxn id="25650" idx="1"/>
          </p:cNvCxnSpPr>
          <p:nvPr/>
        </p:nvCxnSpPr>
        <p:spPr bwMode="auto">
          <a:xfrm>
            <a:off x="6877050" y="3260725"/>
            <a:ext cx="171450" cy="6985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79" name="CasellaDiTesto 119"/>
          <p:cNvSpPr txBox="1">
            <a:spLocks noChangeArrowheads="1"/>
          </p:cNvSpPr>
          <p:nvPr/>
        </p:nvSpPr>
        <p:spPr bwMode="auto">
          <a:xfrm>
            <a:off x="5580063" y="6305550"/>
            <a:ext cx="1728787" cy="5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TEST DI LABORATORIO </a:t>
            </a:r>
          </a:p>
          <a:p>
            <a:pPr eaLnBrk="1" fontAlgn="base" hangingPunct="1">
              <a:spcBef>
                <a:spcPct val="0"/>
              </a:spcBef>
              <a:spcAft>
                <a:spcPct val="0"/>
              </a:spcAft>
            </a:pPr>
            <a:r>
              <a:rPr lang="it-IT" altLang="it-IT" sz="900" b="1" smtClean="0">
                <a:solidFill>
                  <a:prstClr val="black"/>
                </a:solidFill>
              </a:rPr>
              <a:t>II LIVELLO</a:t>
            </a:r>
          </a:p>
          <a:p>
            <a:pPr eaLnBrk="1" fontAlgn="base" hangingPunct="1">
              <a:spcBef>
                <a:spcPct val="0"/>
              </a:spcBef>
              <a:spcAft>
                <a:spcPct val="0"/>
              </a:spcAft>
            </a:pPr>
            <a:r>
              <a:rPr lang="it-IT" altLang="it-IT" sz="900" b="1" smtClean="0">
                <a:solidFill>
                  <a:prstClr val="black"/>
                </a:solidFill>
              </a:rPr>
              <a:t> RX TORACE</a:t>
            </a:r>
          </a:p>
        </p:txBody>
      </p:sp>
      <p:cxnSp>
        <p:nvCxnSpPr>
          <p:cNvPr id="42" name="Connettore 2 41"/>
          <p:cNvCxnSpPr>
            <a:cxnSpLocks noChangeShapeType="1"/>
            <a:stCxn id="25675" idx="2"/>
            <a:endCxn id="25679" idx="0"/>
          </p:cNvCxnSpPr>
          <p:nvPr/>
        </p:nvCxnSpPr>
        <p:spPr bwMode="auto">
          <a:xfrm flipH="1">
            <a:off x="6445250" y="6165850"/>
            <a:ext cx="34925" cy="139700"/>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81" name="CasellaDiTesto 124"/>
          <p:cNvSpPr txBox="1">
            <a:spLocks noChangeArrowheads="1"/>
          </p:cNvSpPr>
          <p:nvPr/>
        </p:nvSpPr>
        <p:spPr bwMode="auto">
          <a:xfrm>
            <a:off x="7524750" y="6372225"/>
            <a:ext cx="1052513"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900" b="1" smtClean="0">
                <a:solidFill>
                  <a:prstClr val="black"/>
                </a:solidFill>
              </a:rPr>
              <a:t>PARAMETRI PATOLOGICI?</a:t>
            </a:r>
          </a:p>
        </p:txBody>
      </p:sp>
      <p:cxnSp>
        <p:nvCxnSpPr>
          <p:cNvPr id="49" name="Connettore 2 48"/>
          <p:cNvCxnSpPr>
            <a:cxnSpLocks noChangeShapeType="1"/>
            <a:stCxn id="25679" idx="3"/>
            <a:endCxn id="25681" idx="1"/>
          </p:cNvCxnSpPr>
          <p:nvPr/>
        </p:nvCxnSpPr>
        <p:spPr bwMode="auto">
          <a:xfrm flipV="1">
            <a:off x="7308850" y="6556375"/>
            <a:ext cx="215900" cy="31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onnettore 4 51"/>
          <p:cNvCxnSpPr>
            <a:cxnSpLocks noChangeShapeType="1"/>
            <a:stCxn id="25681" idx="0"/>
            <a:endCxn id="25672" idx="2"/>
          </p:cNvCxnSpPr>
          <p:nvPr/>
        </p:nvCxnSpPr>
        <p:spPr bwMode="auto">
          <a:xfrm rot="16200000" flipV="1">
            <a:off x="7421563" y="5741988"/>
            <a:ext cx="696912" cy="563562"/>
          </a:xfrm>
          <a:prstGeom prst="bentConnector3">
            <a:avLst>
              <a:gd name="adj1" fmla="val 50000"/>
            </a:avLst>
          </a:prstGeom>
          <a:noFill/>
          <a:ln w="3175">
            <a:solidFill>
              <a:srgbClr val="000000"/>
            </a:solidFill>
            <a:miter lim="800000"/>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Connettore 2 56"/>
          <p:cNvCxnSpPr>
            <a:cxnSpLocks noChangeShapeType="1"/>
            <a:stCxn id="25643" idx="2"/>
            <a:endCxn id="25646" idx="0"/>
          </p:cNvCxnSpPr>
          <p:nvPr/>
        </p:nvCxnSpPr>
        <p:spPr bwMode="auto">
          <a:xfrm flipH="1">
            <a:off x="5472113" y="3419475"/>
            <a:ext cx="0" cy="142875"/>
          </a:xfrm>
          <a:prstGeom prst="straightConnector1">
            <a:avLst/>
          </a:prstGeom>
          <a:noFill/>
          <a:ln w="3175">
            <a:solidFill>
              <a:srgbClr val="00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85" name="CasellaDiTesto 1"/>
          <p:cNvSpPr txBox="1">
            <a:spLocks noChangeArrowheads="1"/>
          </p:cNvSpPr>
          <p:nvPr/>
        </p:nvSpPr>
        <p:spPr bwMode="auto">
          <a:xfrm>
            <a:off x="-36513" y="6577013"/>
            <a:ext cx="25082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200" smtClean="0">
                <a:solidFill>
                  <a:prstClr val="black"/>
                </a:solidFill>
              </a:rPr>
              <a:t>EDF GUIDELINES UPDATE 2014</a:t>
            </a:r>
          </a:p>
        </p:txBody>
      </p:sp>
      <p:sp>
        <p:nvSpPr>
          <p:cNvPr id="25686" name="CasellaDiTesto 86"/>
          <p:cNvSpPr txBox="1">
            <a:spLocks noChangeArrowheads="1"/>
          </p:cNvSpPr>
          <p:nvPr/>
        </p:nvSpPr>
        <p:spPr bwMode="auto">
          <a:xfrm>
            <a:off x="5580063" y="1484313"/>
            <a:ext cx="2736850" cy="646112"/>
          </a:xfrm>
          <a:prstGeom prst="rect">
            <a:avLst/>
          </a:prstGeom>
          <a:solidFill>
            <a:srgbClr val="FFFF00"/>
          </a:solidFill>
          <a:ln w="9525">
            <a:solidFill>
              <a:schemeClr val="tx1"/>
            </a:solidFill>
            <a:miter lim="800000"/>
            <a:headEnd/>
            <a:tailEnd/>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b="1" smtClean="0">
                <a:solidFill>
                  <a:prstClr val="black"/>
                </a:solidFill>
              </a:rPr>
              <a:t>PRURITO DI ORIGINE SCONOSCIUTA</a:t>
            </a:r>
          </a:p>
        </p:txBody>
      </p:sp>
    </p:spTree>
    <p:extLst>
      <p:ext uri="{BB962C8B-B14F-4D97-AF65-F5344CB8AC3E}">
        <p14:creationId xmlns:p14="http://schemas.microsoft.com/office/powerpoint/2010/main" val="228142886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07950" y="115888"/>
          <a:ext cx="8891588" cy="6230937"/>
        </p:xfrm>
        <a:graphic>
          <a:graphicData uri="http://schemas.openxmlformats.org/drawingml/2006/table">
            <a:tbl>
              <a:tblPr firstRow="1" bandRow="1">
                <a:tableStyleId>{5C22544A-7EE6-4342-B048-85BDC9FD1C3A}</a:tableStyleId>
              </a:tblPr>
              <a:tblGrid>
                <a:gridCol w="1793265"/>
                <a:gridCol w="2652529"/>
                <a:gridCol w="2222897"/>
                <a:gridCol w="2222897"/>
              </a:tblGrid>
              <a:tr h="660209">
                <a:tc>
                  <a:txBody>
                    <a:bodyPr/>
                    <a:lstStyle/>
                    <a:p>
                      <a:endParaRPr lang="it-IT" sz="1600" dirty="0"/>
                    </a:p>
                  </a:txBody>
                  <a:tcPr marL="91431" marR="91431" marT="45723" marB="45723"/>
                </a:tc>
                <a:tc>
                  <a:txBody>
                    <a:bodyPr/>
                    <a:lstStyle/>
                    <a:p>
                      <a:r>
                        <a:rPr lang="it-IT" sz="1600" dirty="0" smtClean="0"/>
                        <a:t>DOSI</a:t>
                      </a:r>
                      <a:endParaRPr lang="it-IT" sz="1600" dirty="0"/>
                    </a:p>
                  </a:txBody>
                  <a:tcPr marL="91431" marR="91431" marT="45723" marB="45723"/>
                </a:tc>
                <a:tc>
                  <a:txBody>
                    <a:bodyPr/>
                    <a:lstStyle/>
                    <a:p>
                      <a:r>
                        <a:rPr lang="it-IT" sz="1600" dirty="0" smtClean="0"/>
                        <a:t>EFF COLLATERALI</a:t>
                      </a:r>
                      <a:endParaRPr lang="it-IT" sz="1600" dirty="0"/>
                    </a:p>
                  </a:txBody>
                  <a:tcPr marL="91431" marR="91431" marT="45723" marB="45723"/>
                </a:tc>
                <a:tc>
                  <a:txBody>
                    <a:bodyPr/>
                    <a:lstStyle/>
                    <a:p>
                      <a:r>
                        <a:rPr lang="it-IT" sz="1600" dirty="0" smtClean="0"/>
                        <a:t>COMMENTI</a:t>
                      </a:r>
                      <a:endParaRPr lang="it-IT" sz="1600" dirty="0"/>
                    </a:p>
                  </a:txBody>
                  <a:tcPr marL="91431" marR="91431" marT="45723" marB="45723"/>
                </a:tc>
              </a:tr>
              <a:tr h="419980">
                <a:tc gridSpan="4">
                  <a:txBody>
                    <a:bodyPr/>
                    <a:lstStyle/>
                    <a:p>
                      <a:r>
                        <a:rPr lang="it-IT" sz="2000" b="1" dirty="0" smtClean="0">
                          <a:solidFill>
                            <a:schemeClr val="bg1"/>
                          </a:solidFill>
                        </a:rPr>
                        <a:t>TERAPIA</a:t>
                      </a:r>
                      <a:r>
                        <a:rPr lang="it-IT" sz="2000" b="1" baseline="0" dirty="0" smtClean="0">
                          <a:solidFill>
                            <a:schemeClr val="bg1"/>
                          </a:solidFill>
                        </a:rPr>
                        <a:t> TOPICA</a:t>
                      </a:r>
                      <a:endParaRPr lang="it-IT" sz="2000" b="1" dirty="0">
                        <a:solidFill>
                          <a:schemeClr val="bg1"/>
                        </a:solidFill>
                      </a:endParaRPr>
                    </a:p>
                  </a:txBody>
                  <a:tcPr marL="91431" marR="91431" marT="45723" marB="45723">
                    <a:solidFill>
                      <a:schemeClr val="tx2">
                        <a:lumMod val="75000"/>
                      </a:schemeClr>
                    </a:solidFill>
                  </a:tcPr>
                </a:tc>
                <a:tc hMerge="1">
                  <a:txBody>
                    <a:bodyPr/>
                    <a:lstStyle/>
                    <a:p>
                      <a:endParaRPr lang="it-IT" sz="1600" dirty="0"/>
                    </a:p>
                  </a:txBody>
                  <a:tcPr/>
                </a:tc>
                <a:tc hMerge="1">
                  <a:txBody>
                    <a:bodyPr/>
                    <a:lstStyle/>
                    <a:p>
                      <a:endParaRPr lang="it-IT" sz="1600" dirty="0"/>
                    </a:p>
                  </a:txBody>
                  <a:tcPr/>
                </a:tc>
                <a:tc hMerge="1">
                  <a:txBody>
                    <a:bodyPr/>
                    <a:lstStyle/>
                    <a:p>
                      <a:endParaRPr lang="it-IT" sz="1600" dirty="0"/>
                    </a:p>
                  </a:txBody>
                  <a:tcPr/>
                </a:tc>
              </a:tr>
              <a:tr h="579157">
                <a:tc>
                  <a:txBody>
                    <a:bodyPr/>
                    <a:lstStyle/>
                    <a:p>
                      <a:r>
                        <a:rPr lang="it-IT" sz="1800" b="1" dirty="0" smtClean="0"/>
                        <a:t>EMOLLIENTI</a:t>
                      </a:r>
                      <a:endParaRPr lang="it-IT" sz="1600" b="1" dirty="0"/>
                    </a:p>
                  </a:txBody>
                  <a:tcPr marL="91431" marR="91431" marT="45723" marB="45723"/>
                </a:tc>
                <a:tc>
                  <a:txBody>
                    <a:bodyPr/>
                    <a:lstStyle/>
                    <a:p>
                      <a:endParaRPr lang="it-IT" sz="1600" dirty="0"/>
                    </a:p>
                  </a:txBody>
                  <a:tcPr marL="91431" marR="91431" marT="45723" marB="45723"/>
                </a:tc>
                <a:tc>
                  <a:txBody>
                    <a:bodyPr/>
                    <a:lstStyle/>
                    <a:p>
                      <a:r>
                        <a:rPr lang="it-IT" sz="1600" dirty="0" smtClean="0"/>
                        <a:t>NESSUNO</a:t>
                      </a:r>
                      <a:endParaRPr lang="it-IT" sz="1600" dirty="0"/>
                    </a:p>
                  </a:txBody>
                  <a:tcPr marL="91431" marR="91431" marT="45723" marB="45723"/>
                </a:tc>
                <a:tc>
                  <a:txBody>
                    <a:bodyPr/>
                    <a:lstStyle/>
                    <a:p>
                      <a:r>
                        <a:rPr lang="it-IT" sz="1600" dirty="0" smtClean="0"/>
                        <a:t>PRODOTTI A BASE DI UREA</a:t>
                      </a:r>
                      <a:endParaRPr lang="it-IT" sz="1600" dirty="0"/>
                    </a:p>
                  </a:txBody>
                  <a:tcPr marL="91431" marR="91431" marT="45723" marB="45723"/>
                </a:tc>
              </a:tr>
              <a:tr h="823012">
                <a:tc>
                  <a:txBody>
                    <a:bodyPr/>
                    <a:lstStyle/>
                    <a:p>
                      <a:r>
                        <a:rPr lang="it-IT" sz="1800" b="1" dirty="0" smtClean="0"/>
                        <a:t>STEROIDI</a:t>
                      </a:r>
                      <a:endParaRPr lang="it-IT" sz="1800" b="1" dirty="0"/>
                    </a:p>
                  </a:txBody>
                  <a:tcPr marL="91431" marR="91431" marT="45723" marB="45723"/>
                </a:tc>
                <a:tc>
                  <a:txBody>
                    <a:bodyPr/>
                    <a:lstStyle/>
                    <a:p>
                      <a:r>
                        <a:rPr lang="it-IT" sz="1600" dirty="0" smtClean="0"/>
                        <a:t>DIVERSI TIPI</a:t>
                      </a:r>
                      <a:endParaRPr lang="it-IT" sz="1600" dirty="0"/>
                    </a:p>
                  </a:txBody>
                  <a:tcPr marL="91431" marR="91431" marT="45723" marB="45723"/>
                </a:tc>
                <a:tc>
                  <a:txBody>
                    <a:bodyPr/>
                    <a:lstStyle/>
                    <a:p>
                      <a:r>
                        <a:rPr lang="it-IT" sz="1600" dirty="0" smtClean="0"/>
                        <a:t>ATROFIA CUTE, TELEANGIECTASIE, FOLICOLITE</a:t>
                      </a:r>
                      <a:endParaRPr lang="it-IT" sz="1600" dirty="0"/>
                    </a:p>
                  </a:txBody>
                  <a:tcPr marL="91431" marR="91431" marT="45723" marB="45723"/>
                </a:tc>
                <a:tc>
                  <a:txBody>
                    <a:bodyPr/>
                    <a:lstStyle/>
                    <a:p>
                      <a:r>
                        <a:rPr lang="it-IT" sz="1600" dirty="0" smtClean="0"/>
                        <a:t>USO PER BREVI PERIODI</a:t>
                      </a:r>
                      <a:endParaRPr lang="it-IT" sz="1600" dirty="0"/>
                    </a:p>
                  </a:txBody>
                  <a:tcPr marL="91431" marR="91431" marT="45723" marB="45723"/>
                </a:tc>
              </a:tr>
              <a:tr h="365783">
                <a:tc gridSpan="4">
                  <a:txBody>
                    <a:bodyPr/>
                    <a:lstStyle/>
                    <a:p>
                      <a:r>
                        <a:rPr lang="it-IT" sz="1800" b="1" dirty="0" smtClean="0"/>
                        <a:t>ANESTETICI</a:t>
                      </a:r>
                      <a:endParaRPr lang="it-IT" sz="1600" b="1" dirty="0" smtClean="0"/>
                    </a:p>
                  </a:txBody>
                  <a:tcPr marL="91431" marR="91431" marT="45723" marB="45723"/>
                </a:tc>
                <a:tc hMerge="1">
                  <a:txBody>
                    <a:bodyPr/>
                    <a:lstStyle/>
                    <a:p>
                      <a:endParaRPr lang="it-IT" sz="1600" dirty="0" smtClean="0"/>
                    </a:p>
                  </a:txBody>
                  <a:tcPr/>
                </a:tc>
                <a:tc hMerge="1">
                  <a:txBody>
                    <a:bodyPr/>
                    <a:lstStyle/>
                    <a:p>
                      <a:endParaRPr lang="it-IT" sz="1600" dirty="0" smtClean="0"/>
                    </a:p>
                  </a:txBody>
                  <a:tcPr/>
                </a:tc>
                <a:tc hMerge="1">
                  <a:txBody>
                    <a:bodyPr/>
                    <a:lstStyle/>
                    <a:p>
                      <a:endParaRPr lang="it-IT" sz="1600" dirty="0"/>
                    </a:p>
                  </a:txBody>
                  <a:tcPr/>
                </a:tc>
              </a:tr>
              <a:tr h="5791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b="0" dirty="0" smtClean="0"/>
                        <a:t>CAPSAICINA</a:t>
                      </a:r>
                    </a:p>
                    <a:p>
                      <a:endParaRPr lang="it-IT" sz="1600" b="0" dirty="0"/>
                    </a:p>
                  </a:txBody>
                  <a:tcPr marL="91431" marR="91431"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0,025-0,1%</a:t>
                      </a:r>
                    </a:p>
                    <a:p>
                      <a:endParaRPr lang="it-IT" sz="1600" dirty="0"/>
                    </a:p>
                  </a:txBody>
                  <a:tcPr marL="91431" marR="91431"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BRUCIORE INIZIALE</a:t>
                      </a:r>
                    </a:p>
                  </a:txBody>
                  <a:tcPr marL="91431" marR="91431" marT="45723" marB="45723"/>
                </a:tc>
                <a:tc rowSpan="3">
                  <a:txBody>
                    <a:bodyPr/>
                    <a:lstStyle/>
                    <a:p>
                      <a:pPr algn="ctr"/>
                      <a:r>
                        <a:rPr lang="it-IT" sz="1600" dirty="0" smtClean="0"/>
                        <a:t>POSSIBILI SENSIBILIZZAZIONI</a:t>
                      </a:r>
                      <a:endParaRPr lang="it-IT" sz="1600" dirty="0"/>
                    </a:p>
                  </a:txBody>
                  <a:tcPr marL="91431" marR="91431" marT="45723" marB="45723" anchor="ctr" anchorCtr="1"/>
                </a:tc>
              </a:tr>
              <a:tr h="660209">
                <a:tc>
                  <a:txBody>
                    <a:bodyPr/>
                    <a:lstStyle/>
                    <a:p>
                      <a:r>
                        <a:rPr lang="it-IT" sz="1600" b="0" dirty="0" smtClean="0"/>
                        <a:t>PRAMOXINA</a:t>
                      </a:r>
                      <a:endParaRPr lang="it-IT" sz="1600" b="0" dirty="0"/>
                    </a:p>
                  </a:txBody>
                  <a:tcPr marL="91431" marR="91431" marT="45723" marB="45723"/>
                </a:tc>
                <a:tc>
                  <a:txBody>
                    <a:bodyPr/>
                    <a:lstStyle/>
                    <a:p>
                      <a:r>
                        <a:rPr lang="it-IT" sz="1600" dirty="0" smtClean="0"/>
                        <a:t>1-2,5%</a:t>
                      </a:r>
                      <a:endParaRPr lang="it-IT" sz="1600" dirty="0"/>
                    </a:p>
                  </a:txBody>
                  <a:tcPr marL="91431" marR="91431" marT="45723" marB="45723"/>
                </a:tc>
                <a:tc>
                  <a:txBody>
                    <a:bodyPr/>
                    <a:lstStyle/>
                    <a:p>
                      <a:r>
                        <a:rPr lang="it-IT" sz="1600" dirty="0" smtClean="0"/>
                        <a:t>IRRITAZIONE E SECCHEZZA</a:t>
                      </a:r>
                      <a:endParaRPr lang="it-IT" sz="1600" dirty="0"/>
                    </a:p>
                  </a:txBody>
                  <a:tcPr marL="91431" marR="91431" marT="45723" marB="45723"/>
                </a:tc>
                <a:tc vMerge="1">
                  <a:txBody>
                    <a:bodyPr/>
                    <a:lstStyle/>
                    <a:p>
                      <a:endParaRPr lang="it-IT" dirty="0"/>
                    </a:p>
                  </a:txBody>
                  <a:tcPr/>
                </a:tc>
              </a:tr>
              <a:tr h="660209">
                <a:tc>
                  <a:txBody>
                    <a:bodyPr/>
                    <a:lstStyle/>
                    <a:p>
                      <a:r>
                        <a:rPr lang="it-IT" sz="1600" dirty="0" smtClean="0"/>
                        <a:t>LIDOCAINA-PRILOCAINA</a:t>
                      </a:r>
                      <a:endParaRPr lang="it-IT" sz="1600" dirty="0"/>
                    </a:p>
                  </a:txBody>
                  <a:tcPr marL="91431" marR="91431" marT="45723" marB="45723"/>
                </a:tc>
                <a:tc>
                  <a:txBody>
                    <a:bodyPr/>
                    <a:lstStyle/>
                    <a:p>
                      <a:r>
                        <a:rPr lang="it-IT" sz="1600" dirty="0" smtClean="0"/>
                        <a:t>2,5-5%</a:t>
                      </a:r>
                      <a:endParaRPr lang="it-IT" sz="1600" dirty="0"/>
                    </a:p>
                  </a:txBody>
                  <a:tcPr marL="91431" marR="91431" marT="45723" marB="45723"/>
                </a:tc>
                <a:tc>
                  <a:txBody>
                    <a:bodyPr/>
                    <a:lstStyle/>
                    <a:p>
                      <a:r>
                        <a:rPr lang="it-IT" sz="1600" dirty="0" smtClean="0"/>
                        <a:t>METEMOGLOBINEMIA</a:t>
                      </a:r>
                      <a:endParaRPr lang="it-IT" sz="1600" dirty="0"/>
                    </a:p>
                  </a:txBody>
                  <a:tcPr marL="91431" marR="91431" marT="45723" marB="45723"/>
                </a:tc>
                <a:tc vMerge="1">
                  <a:txBody>
                    <a:bodyPr/>
                    <a:lstStyle/>
                    <a:p>
                      <a:endParaRPr lang="it-IT" dirty="0"/>
                    </a:p>
                  </a:txBody>
                  <a:tcPr/>
                </a:tc>
              </a:tr>
              <a:tr h="660209">
                <a:tc>
                  <a:txBody>
                    <a:bodyPr/>
                    <a:lstStyle/>
                    <a:p>
                      <a:r>
                        <a:rPr lang="it-IT" sz="1800" b="1" dirty="0" smtClean="0"/>
                        <a:t>MENTOLO</a:t>
                      </a:r>
                      <a:endParaRPr lang="it-IT" sz="1800" b="1" dirty="0"/>
                    </a:p>
                  </a:txBody>
                  <a:tcPr marL="91431" marR="91431" marT="45723" marB="45723"/>
                </a:tc>
                <a:tc>
                  <a:txBody>
                    <a:bodyPr/>
                    <a:lstStyle/>
                    <a:p>
                      <a:r>
                        <a:rPr lang="it-IT" sz="1600" dirty="0" smtClean="0"/>
                        <a:t>1-5%</a:t>
                      </a:r>
                      <a:endParaRPr lang="it-IT" sz="1600" dirty="0"/>
                    </a:p>
                  </a:txBody>
                  <a:tcPr marL="91431" marR="91431" marT="45723" marB="45723"/>
                </a:tc>
                <a:tc>
                  <a:txBody>
                    <a:bodyPr/>
                    <a:lstStyle/>
                    <a:p>
                      <a:r>
                        <a:rPr lang="it-IT" sz="1600" dirty="0" smtClean="0"/>
                        <a:t>IRRITAZIONE</a:t>
                      </a:r>
                      <a:endParaRPr lang="it-IT" sz="1600" dirty="0"/>
                    </a:p>
                  </a:txBody>
                  <a:tcPr marL="91431" marR="91431" marT="45723" marB="45723"/>
                </a:tc>
                <a:tc>
                  <a:txBody>
                    <a:bodyPr/>
                    <a:lstStyle/>
                    <a:p>
                      <a:endParaRPr lang="it-IT" sz="1600" dirty="0"/>
                    </a:p>
                  </a:txBody>
                  <a:tcPr marL="91431" marR="91431" marT="45723" marB="45723"/>
                </a:tc>
              </a:tr>
              <a:tr h="823012">
                <a:tc>
                  <a:txBody>
                    <a:bodyPr/>
                    <a:lstStyle/>
                    <a:p>
                      <a:r>
                        <a:rPr lang="it-IT" sz="1800" b="1" dirty="0" smtClean="0"/>
                        <a:t>INIBITORI CALCINEURINA</a:t>
                      </a:r>
                      <a:endParaRPr lang="it-IT" sz="1800" b="1" dirty="0"/>
                    </a:p>
                  </a:txBody>
                  <a:tcPr marL="91431" marR="91431" marT="45723" marB="45723"/>
                </a:tc>
                <a:tc>
                  <a:txBody>
                    <a:bodyPr/>
                    <a:lstStyle/>
                    <a:p>
                      <a:r>
                        <a:rPr lang="it-IT" sz="1600" dirty="0" smtClean="0"/>
                        <a:t>PIMECROLIMUS 1% CREMA , TACROLIMUS 0,03%-0,1% UNGUENTO</a:t>
                      </a:r>
                      <a:endParaRPr lang="it-IT" sz="1600" dirty="0"/>
                    </a:p>
                  </a:txBody>
                  <a:tcPr marL="91431" marR="91431" marT="45723" marB="45723"/>
                </a:tc>
                <a:tc>
                  <a:txBody>
                    <a:bodyPr/>
                    <a:lstStyle/>
                    <a:p>
                      <a:r>
                        <a:rPr lang="it-IT" sz="1600" dirty="0" smtClean="0"/>
                        <a:t>BRUCIORE TRANSITORIO</a:t>
                      </a:r>
                      <a:endParaRPr lang="it-IT" sz="1600" dirty="0"/>
                    </a:p>
                  </a:txBody>
                  <a:tcPr marL="91431" marR="91431" marT="45723" marB="45723"/>
                </a:tc>
                <a:tc>
                  <a:txBody>
                    <a:bodyPr/>
                    <a:lstStyle/>
                    <a:p>
                      <a:endParaRPr lang="it-IT" sz="1600" dirty="0"/>
                    </a:p>
                  </a:txBody>
                  <a:tcPr marL="91431" marR="91431" marT="45723" marB="45723"/>
                </a:tc>
              </a:tr>
            </a:tbl>
          </a:graphicData>
        </a:graphic>
      </p:graphicFrame>
    </p:spTree>
    <p:extLst>
      <p:ext uri="{BB962C8B-B14F-4D97-AF65-F5344CB8AC3E}">
        <p14:creationId xmlns:p14="http://schemas.microsoft.com/office/powerpoint/2010/main" val="267542944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asellaDiTesto 1"/>
          <p:cNvSpPr txBox="1">
            <a:spLocks noChangeArrowheads="1"/>
          </p:cNvSpPr>
          <p:nvPr/>
        </p:nvSpPr>
        <p:spPr bwMode="auto">
          <a:xfrm>
            <a:off x="3113088" y="260350"/>
            <a:ext cx="2466975" cy="369888"/>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smtClean="0">
                <a:solidFill>
                  <a:prstClr val="black"/>
                </a:solidFill>
              </a:rPr>
              <a:t>TERAPIA SISTEMICA</a:t>
            </a:r>
          </a:p>
        </p:txBody>
      </p:sp>
      <p:sp>
        <p:nvSpPr>
          <p:cNvPr id="3" name="CasellaDiTesto 2"/>
          <p:cNvSpPr txBox="1"/>
          <p:nvPr/>
        </p:nvSpPr>
        <p:spPr>
          <a:xfrm>
            <a:off x="250825" y="765175"/>
            <a:ext cx="8569325" cy="5853113"/>
          </a:xfrm>
          <a:prstGeom prst="rect">
            <a:avLst/>
          </a:prstGeom>
          <a:noFill/>
          <a:ln w="38100">
            <a:solidFill>
              <a:srgbClr val="4F81BD"/>
            </a:solidFill>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lnSpc>
                <a:spcPct val="120000"/>
              </a:lnSpc>
              <a:spcBef>
                <a:spcPct val="0"/>
              </a:spcBef>
              <a:spcAft>
                <a:spcPct val="0"/>
              </a:spcAft>
            </a:pPr>
            <a:r>
              <a:rPr lang="it-IT" altLang="it-IT" sz="1800" b="1" i="1" smtClean="0">
                <a:solidFill>
                  <a:prstClr val="black"/>
                </a:solidFill>
              </a:rPr>
              <a:t>ANTISTAMINICI</a:t>
            </a:r>
          </a:p>
          <a:p>
            <a:pPr algn="l" eaLnBrk="1" fontAlgn="base" hangingPunct="1">
              <a:lnSpc>
                <a:spcPct val="120000"/>
              </a:lnSpc>
              <a:spcBef>
                <a:spcPct val="0"/>
              </a:spcBef>
              <a:spcAft>
                <a:spcPct val="0"/>
              </a:spcAft>
              <a:buFont typeface="Arial" pitchFamily="34" charset="0"/>
              <a:buChar char="•"/>
            </a:pPr>
            <a:r>
              <a:rPr lang="it-IT" altLang="it-IT" sz="1800" b="1" smtClean="0">
                <a:solidFill>
                  <a:prstClr val="black"/>
                </a:solidFill>
              </a:rPr>
              <a:t>ANTAGONISTI</a:t>
            </a:r>
            <a:r>
              <a:rPr lang="it-IT" altLang="it-IT" sz="1800" smtClean="0">
                <a:solidFill>
                  <a:prstClr val="black"/>
                </a:solidFill>
              </a:rPr>
              <a:t> </a:t>
            </a:r>
            <a:r>
              <a:rPr lang="it-IT" altLang="it-IT" sz="1800" b="1" smtClean="0">
                <a:solidFill>
                  <a:prstClr val="black"/>
                </a:solidFill>
              </a:rPr>
              <a:t>RECETTORI H1</a:t>
            </a:r>
          </a:p>
          <a:p>
            <a:pPr algn="l" eaLnBrk="1" fontAlgn="base" hangingPunct="1">
              <a:lnSpc>
                <a:spcPct val="120000"/>
              </a:lnSpc>
              <a:spcBef>
                <a:spcPct val="0"/>
              </a:spcBef>
              <a:spcAft>
                <a:spcPct val="0"/>
              </a:spcAft>
              <a:buFont typeface="Arial" pitchFamily="34" charset="0"/>
              <a:buChar char="•"/>
            </a:pPr>
            <a:r>
              <a:rPr lang="it-IT" altLang="it-IT" sz="1800" u="sng" smtClean="0">
                <a:solidFill>
                  <a:prstClr val="black"/>
                </a:solidFill>
              </a:rPr>
              <a:t>PRIMA GENERAZIONE</a:t>
            </a:r>
            <a:r>
              <a:rPr lang="it-IT" altLang="it-IT" sz="1800" smtClean="0">
                <a:solidFill>
                  <a:prstClr val="black"/>
                </a:solidFill>
              </a:rPr>
              <a:t>:</a:t>
            </a:r>
            <a:r>
              <a:rPr lang="it-IT" altLang="it-IT" sz="1600" smtClean="0">
                <a:solidFill>
                  <a:prstClr val="black"/>
                </a:solidFill>
              </a:rPr>
              <a:t>CLORFENAMINA, CLEMASTINA, CIPROEPTADINA, DIFENIDRAMINA, IDROSSIZINA, PROMETAZINA </a:t>
            </a:r>
            <a:r>
              <a:rPr lang="it-IT" altLang="it-IT" sz="1600" smtClean="0">
                <a:solidFill>
                  <a:prstClr val="black"/>
                </a:solidFill>
                <a:sym typeface="Wingdings" pitchFamily="2" charset="2"/>
              </a:rPr>
              <a:t> LEGAME A RECETTORI H1 E RECETTORI MUSCARINICI, ALFA ADRENERGICI, DOPAMINERGICI, SEROTONINERGICI.</a:t>
            </a:r>
            <a:r>
              <a:rPr lang="it-IT" altLang="it-IT" sz="1600" smtClean="0">
                <a:solidFill>
                  <a:prstClr val="black"/>
                </a:solidFill>
              </a:rPr>
              <a:t> IDROSSIZINA</a:t>
            </a:r>
            <a:r>
              <a:rPr lang="it-IT" altLang="it-IT" sz="1800" smtClean="0">
                <a:solidFill>
                  <a:prstClr val="black"/>
                </a:solidFill>
              </a:rPr>
              <a:t> </a:t>
            </a:r>
          </a:p>
          <a:p>
            <a:pPr algn="l" eaLnBrk="1" fontAlgn="base" hangingPunct="1">
              <a:lnSpc>
                <a:spcPct val="120000"/>
              </a:lnSpc>
              <a:spcBef>
                <a:spcPct val="0"/>
              </a:spcBef>
              <a:spcAft>
                <a:spcPct val="0"/>
              </a:spcAft>
              <a:buFont typeface="Arial" pitchFamily="34" charset="0"/>
              <a:buChar char="•"/>
            </a:pPr>
            <a:r>
              <a:rPr lang="it-IT" altLang="it-IT" sz="1800" smtClean="0">
                <a:solidFill>
                  <a:prstClr val="black"/>
                </a:solidFill>
              </a:rPr>
              <a:t>EFFETTO SEDATIVO, ANTIPRURITO E ANSIOLITICO. </a:t>
            </a:r>
            <a:endParaRPr lang="it-IT" altLang="it-IT" sz="1800" smtClean="0">
              <a:solidFill>
                <a:prstClr val="black"/>
              </a:solidFill>
              <a:sym typeface="Wingdings" pitchFamily="2" charset="2"/>
            </a:endParaRPr>
          </a:p>
          <a:p>
            <a:pPr algn="l" eaLnBrk="1" fontAlgn="base" hangingPunct="1">
              <a:lnSpc>
                <a:spcPct val="120000"/>
              </a:lnSpc>
              <a:spcBef>
                <a:spcPct val="0"/>
              </a:spcBef>
              <a:spcAft>
                <a:spcPct val="0"/>
              </a:spcAft>
              <a:buFont typeface="Arial" pitchFamily="34" charset="0"/>
              <a:buChar char="•"/>
            </a:pPr>
            <a:r>
              <a:rPr lang="it-IT" altLang="it-IT" sz="1800" smtClean="0">
                <a:solidFill>
                  <a:prstClr val="black"/>
                </a:solidFill>
                <a:sym typeface="Wingdings" pitchFamily="2" charset="2"/>
              </a:rPr>
              <a:t>EFFETTO SEDATIVO CENTRALE </a:t>
            </a:r>
          </a:p>
          <a:p>
            <a:pPr algn="l" eaLnBrk="1" fontAlgn="base" hangingPunct="1">
              <a:lnSpc>
                <a:spcPct val="120000"/>
              </a:lnSpc>
              <a:spcBef>
                <a:spcPct val="0"/>
              </a:spcBef>
              <a:spcAft>
                <a:spcPct val="0"/>
              </a:spcAft>
              <a:buFont typeface="Arial" pitchFamily="34" charset="0"/>
              <a:buChar char="•"/>
            </a:pPr>
            <a:endParaRPr lang="it-IT" altLang="it-IT" sz="1800" smtClean="0">
              <a:solidFill>
                <a:prstClr val="black"/>
              </a:solidFill>
              <a:sym typeface="Wingdings" pitchFamily="2" charset="2"/>
            </a:endParaRPr>
          </a:p>
          <a:p>
            <a:pPr algn="l" eaLnBrk="1" fontAlgn="base" hangingPunct="1">
              <a:lnSpc>
                <a:spcPct val="120000"/>
              </a:lnSpc>
              <a:spcBef>
                <a:spcPct val="0"/>
              </a:spcBef>
              <a:spcAft>
                <a:spcPct val="0"/>
              </a:spcAft>
              <a:buFont typeface="Arial" pitchFamily="34" charset="0"/>
              <a:buChar char="•"/>
            </a:pPr>
            <a:r>
              <a:rPr lang="it-IT" altLang="it-IT" sz="1800" u="sng" smtClean="0">
                <a:solidFill>
                  <a:prstClr val="black"/>
                </a:solidFill>
              </a:rPr>
              <a:t>SECONDA GENERAZIONE:</a:t>
            </a:r>
            <a:r>
              <a:rPr lang="it-IT" altLang="it-IT" sz="1800" smtClean="0">
                <a:solidFill>
                  <a:prstClr val="black"/>
                </a:solidFill>
              </a:rPr>
              <a:t> </a:t>
            </a:r>
            <a:r>
              <a:rPr lang="it-IT" altLang="it-IT" sz="1600" smtClean="0">
                <a:solidFill>
                  <a:prstClr val="black"/>
                </a:solidFill>
              </a:rPr>
              <a:t>CETIRIZINA, LEVOCETIRIZINA, LORATADINAM DESLORATADINA, EBASTINA, FEXOFENADINA, </a:t>
            </a:r>
            <a:r>
              <a:rPr lang="it-IT" altLang="it-IT" sz="1600" smtClean="0">
                <a:solidFill>
                  <a:prstClr val="black"/>
                </a:solidFill>
                <a:sym typeface="Wingdings" pitchFamily="2" charset="2"/>
              </a:rPr>
              <a:t>MINIMA ATTIVITA’ SUI RECETTORI NON ISTAMINICI</a:t>
            </a:r>
            <a:r>
              <a:rPr lang="it-IT" altLang="it-IT" sz="1800" smtClean="0">
                <a:solidFill>
                  <a:prstClr val="black"/>
                </a:solidFill>
                <a:sym typeface="Wingdings" pitchFamily="2" charset="2"/>
              </a:rPr>
              <a:t>, </a:t>
            </a:r>
          </a:p>
          <a:p>
            <a:pPr algn="l" eaLnBrk="1" fontAlgn="base" hangingPunct="1">
              <a:lnSpc>
                <a:spcPct val="120000"/>
              </a:lnSpc>
              <a:spcBef>
                <a:spcPct val="0"/>
              </a:spcBef>
              <a:spcAft>
                <a:spcPct val="0"/>
              </a:spcAft>
              <a:buFont typeface="Arial" pitchFamily="34" charset="0"/>
              <a:buChar char="•"/>
            </a:pPr>
            <a:r>
              <a:rPr lang="it-IT" altLang="it-IT" sz="1800" smtClean="0">
                <a:solidFill>
                  <a:prstClr val="black"/>
                </a:solidFill>
                <a:sym typeface="Wingdings" pitchFamily="2" charset="2"/>
              </a:rPr>
              <a:t>BASSO EFFETTO SEDATIVO, DURATA D’AZIONE MAGGIORE</a:t>
            </a:r>
            <a:r>
              <a:rPr lang="it-IT" altLang="it-IT" sz="1800" smtClean="0">
                <a:solidFill>
                  <a:prstClr val="black"/>
                </a:solidFill>
              </a:rPr>
              <a:t> </a:t>
            </a:r>
            <a:r>
              <a:rPr lang="it-IT" altLang="it-IT" sz="1200" smtClean="0">
                <a:solidFill>
                  <a:prstClr val="black"/>
                </a:solidFill>
              </a:rPr>
              <a:t>(O'Donoghue and Tharp 2005).</a:t>
            </a:r>
            <a:endParaRPr lang="it-IT" altLang="it-IT" sz="1800" smtClean="0">
              <a:solidFill>
                <a:prstClr val="black"/>
              </a:solidFill>
            </a:endParaRPr>
          </a:p>
          <a:p>
            <a:pPr algn="l" eaLnBrk="1" fontAlgn="base" hangingPunct="1">
              <a:lnSpc>
                <a:spcPct val="120000"/>
              </a:lnSpc>
              <a:spcBef>
                <a:spcPct val="0"/>
              </a:spcBef>
              <a:spcAft>
                <a:spcPct val="0"/>
              </a:spcAft>
              <a:buFont typeface="Arial" pitchFamily="34" charset="0"/>
              <a:buChar char="•"/>
            </a:pPr>
            <a:r>
              <a:rPr lang="it-IT" altLang="it-IT" sz="1800" smtClean="0">
                <a:solidFill>
                  <a:prstClr val="black"/>
                </a:solidFill>
              </a:rPr>
              <a:t>AD ALTE DOSI AUMENTA IL LORO POTERE SEDATIVO</a:t>
            </a:r>
          </a:p>
          <a:p>
            <a:pPr algn="l" eaLnBrk="1" fontAlgn="base" hangingPunct="1">
              <a:lnSpc>
                <a:spcPct val="120000"/>
              </a:lnSpc>
              <a:spcBef>
                <a:spcPct val="0"/>
              </a:spcBef>
              <a:spcAft>
                <a:spcPct val="0"/>
              </a:spcAft>
              <a:buFont typeface="Arial" pitchFamily="34" charset="0"/>
              <a:buChar char="•"/>
            </a:pPr>
            <a:endParaRPr lang="it-IT" altLang="it-IT" sz="1800" smtClean="0">
              <a:solidFill>
                <a:prstClr val="black"/>
              </a:solidFill>
            </a:endParaRPr>
          </a:p>
          <a:p>
            <a:pPr algn="l" eaLnBrk="1" fontAlgn="base" hangingPunct="1">
              <a:lnSpc>
                <a:spcPct val="120000"/>
              </a:lnSpc>
              <a:spcBef>
                <a:spcPct val="0"/>
              </a:spcBef>
              <a:spcAft>
                <a:spcPct val="0"/>
              </a:spcAft>
              <a:buFont typeface="Arial" pitchFamily="34" charset="0"/>
              <a:buChar char="•"/>
            </a:pPr>
            <a:r>
              <a:rPr lang="it-IT" altLang="it-IT" sz="1800" b="1" smtClean="0">
                <a:solidFill>
                  <a:prstClr val="black"/>
                </a:solidFill>
              </a:rPr>
              <a:t>ANTAGONISTI RECETTORI H2</a:t>
            </a:r>
            <a:r>
              <a:rPr lang="it-IT" altLang="it-IT" sz="1800" smtClean="0">
                <a:solidFill>
                  <a:prstClr val="black"/>
                </a:solidFill>
              </a:rPr>
              <a:t>: SCARSO EFFETTO ANTIPRURITO</a:t>
            </a:r>
          </a:p>
          <a:p>
            <a:pPr algn="l" eaLnBrk="1" fontAlgn="base" hangingPunct="1">
              <a:lnSpc>
                <a:spcPct val="120000"/>
              </a:lnSpc>
              <a:spcBef>
                <a:spcPct val="0"/>
              </a:spcBef>
              <a:spcAft>
                <a:spcPct val="0"/>
              </a:spcAft>
            </a:pPr>
            <a:endParaRPr lang="it-IT" altLang="it-IT" sz="1800" smtClean="0">
              <a:solidFill>
                <a:prstClr val="black"/>
              </a:solidFill>
            </a:endParaRPr>
          </a:p>
        </p:txBody>
      </p:sp>
    </p:spTree>
    <p:extLst>
      <p:ext uri="{BB962C8B-B14F-4D97-AF65-F5344CB8AC3E}">
        <p14:creationId xmlns:p14="http://schemas.microsoft.com/office/powerpoint/2010/main" val="38455535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07950" y="115888"/>
          <a:ext cx="8856662" cy="6324599"/>
        </p:xfrm>
        <a:graphic>
          <a:graphicData uri="http://schemas.openxmlformats.org/drawingml/2006/table">
            <a:tbl>
              <a:tblPr firstRow="1" bandRow="1">
                <a:tableStyleId>{5C22544A-7EE6-4342-B048-85BDC9FD1C3A}</a:tableStyleId>
              </a:tblPr>
              <a:tblGrid>
                <a:gridCol w="2263678"/>
                <a:gridCol w="1577362"/>
                <a:gridCol w="2950975"/>
                <a:gridCol w="2064647"/>
              </a:tblGrid>
              <a:tr h="637091">
                <a:tc>
                  <a:txBody>
                    <a:bodyPr/>
                    <a:lstStyle/>
                    <a:p>
                      <a:endParaRPr lang="it-IT" sz="1600" dirty="0"/>
                    </a:p>
                  </a:txBody>
                  <a:tcPr marL="91437" marR="91437" marT="45721" marB="45721"/>
                </a:tc>
                <a:tc>
                  <a:txBody>
                    <a:bodyPr/>
                    <a:lstStyle/>
                    <a:p>
                      <a:r>
                        <a:rPr lang="it-IT" sz="1600" dirty="0" smtClean="0"/>
                        <a:t>DOSI</a:t>
                      </a:r>
                      <a:endParaRPr lang="it-IT" sz="1600" dirty="0"/>
                    </a:p>
                  </a:txBody>
                  <a:tcPr marL="91437" marR="91437" marT="45721" marB="45721"/>
                </a:tc>
                <a:tc>
                  <a:txBody>
                    <a:bodyPr/>
                    <a:lstStyle/>
                    <a:p>
                      <a:r>
                        <a:rPr lang="it-IT" sz="1600" dirty="0" smtClean="0"/>
                        <a:t>EFF COLLATERALI</a:t>
                      </a:r>
                      <a:endParaRPr lang="it-IT" sz="1600" dirty="0"/>
                    </a:p>
                  </a:txBody>
                  <a:tcPr marL="91437" marR="91437" marT="45721" marB="45721"/>
                </a:tc>
                <a:tc>
                  <a:txBody>
                    <a:bodyPr/>
                    <a:lstStyle/>
                    <a:p>
                      <a:r>
                        <a:rPr lang="it-IT" sz="1600" dirty="0" smtClean="0"/>
                        <a:t>COMMENTI</a:t>
                      </a:r>
                      <a:endParaRPr lang="it-IT" sz="1600" dirty="0"/>
                    </a:p>
                  </a:txBody>
                  <a:tcPr marL="91437" marR="91437" marT="45721" marB="45721"/>
                </a:tc>
              </a:tr>
              <a:tr h="544256">
                <a:tc gridSpan="4">
                  <a:txBody>
                    <a:bodyPr/>
                    <a:lstStyle/>
                    <a:p>
                      <a:r>
                        <a:rPr lang="it-IT" sz="2000" b="1" dirty="0" smtClean="0">
                          <a:solidFill>
                            <a:schemeClr val="bg1"/>
                          </a:solidFill>
                        </a:rPr>
                        <a:t>TERAPIA</a:t>
                      </a:r>
                      <a:r>
                        <a:rPr lang="it-IT" sz="2000" b="1" baseline="0" dirty="0" smtClean="0">
                          <a:solidFill>
                            <a:schemeClr val="bg1"/>
                          </a:solidFill>
                        </a:rPr>
                        <a:t> SISTEMICA</a:t>
                      </a:r>
                      <a:endParaRPr lang="it-IT" sz="2000" b="1" dirty="0">
                        <a:solidFill>
                          <a:schemeClr val="bg1"/>
                        </a:solidFill>
                      </a:endParaRPr>
                    </a:p>
                  </a:txBody>
                  <a:tcPr marL="91437" marR="91437" marT="45721" marB="45721">
                    <a:solidFill>
                      <a:schemeClr val="tx2">
                        <a:lumMod val="75000"/>
                      </a:schemeClr>
                    </a:solidFill>
                  </a:tcPr>
                </a:tc>
                <a:tc hMerge="1">
                  <a:txBody>
                    <a:bodyPr/>
                    <a:lstStyle/>
                    <a:p>
                      <a:endParaRPr lang="it-IT" sz="1600" dirty="0"/>
                    </a:p>
                  </a:txBody>
                  <a:tcPr/>
                </a:tc>
                <a:tc hMerge="1">
                  <a:txBody>
                    <a:bodyPr/>
                    <a:lstStyle/>
                    <a:p>
                      <a:endParaRPr lang="it-IT"/>
                    </a:p>
                  </a:txBody>
                  <a:tcPr/>
                </a:tc>
                <a:tc hMerge="1">
                  <a:txBody>
                    <a:bodyPr/>
                    <a:lstStyle/>
                    <a:p>
                      <a:endParaRPr lang="it-IT" sz="1600" dirty="0"/>
                    </a:p>
                  </a:txBody>
                  <a:tcPr/>
                </a:tc>
              </a:tr>
              <a:tr h="402854">
                <a:tc>
                  <a:txBody>
                    <a:bodyPr/>
                    <a:lstStyle/>
                    <a:p>
                      <a:r>
                        <a:rPr lang="it-IT" sz="1800" b="1" dirty="0" smtClean="0"/>
                        <a:t>ANTIDEPRESSIVI</a:t>
                      </a:r>
                      <a:endParaRPr lang="it-IT" sz="1800" b="1" dirty="0"/>
                    </a:p>
                  </a:txBody>
                  <a:tcPr marL="91437" marR="91437" marT="45721" marB="45721"/>
                </a:tc>
                <a:tc>
                  <a:txBody>
                    <a:bodyPr/>
                    <a:lstStyle/>
                    <a:p>
                      <a:endParaRPr lang="it-IT" sz="1600" dirty="0"/>
                    </a:p>
                  </a:txBody>
                  <a:tcPr marL="91437" marR="91437" marT="45721" marB="45721"/>
                </a:tc>
                <a:tc>
                  <a:txBody>
                    <a:bodyPr/>
                    <a:lstStyle/>
                    <a:p>
                      <a:endParaRPr lang="it-IT" sz="1800" dirty="0"/>
                    </a:p>
                  </a:txBody>
                  <a:tcPr marL="91437" marR="91437" marT="45721" marB="45721"/>
                </a:tc>
                <a:tc>
                  <a:txBody>
                    <a:bodyPr/>
                    <a:lstStyle/>
                    <a:p>
                      <a:endParaRPr lang="it-IT" sz="1600" dirty="0"/>
                    </a:p>
                  </a:txBody>
                  <a:tcPr marL="91437" marR="91437" marT="45721" marB="45721"/>
                </a:tc>
              </a:tr>
              <a:tr h="640091">
                <a:tc>
                  <a:txBody>
                    <a:bodyPr/>
                    <a:lstStyle/>
                    <a:p>
                      <a:r>
                        <a:rPr lang="it-IT" sz="1600" dirty="0" smtClean="0"/>
                        <a:t>PAROXETINA</a:t>
                      </a:r>
                      <a:endParaRPr lang="it-IT" sz="1600" dirty="0"/>
                    </a:p>
                  </a:txBody>
                  <a:tcPr marL="91437" marR="91437" marT="45721" marB="45721"/>
                </a:tc>
                <a:tc>
                  <a:txBody>
                    <a:bodyPr/>
                    <a:lstStyle/>
                    <a:p>
                      <a:r>
                        <a:rPr lang="it-IT" sz="1600" dirty="0" smtClean="0"/>
                        <a:t>10-40 mg/die</a:t>
                      </a:r>
                      <a:endParaRPr lang="it-IT" sz="1600" dirty="0"/>
                    </a:p>
                  </a:txBody>
                  <a:tcPr marL="91437" marR="91437" marT="45721" marB="45721"/>
                </a:tc>
                <a:tc>
                  <a:txBody>
                    <a:bodyPr/>
                    <a:lstStyle/>
                    <a:p>
                      <a:r>
                        <a:rPr lang="it-IT" sz="1600" dirty="0" smtClean="0"/>
                        <a:t>INSONNIA, SECCHEZZA FAUCI, CALO LIBIDO, </a:t>
                      </a:r>
                      <a:endParaRPr lang="it-IT" sz="1600" dirty="0"/>
                    </a:p>
                  </a:txBody>
                  <a:tcPr marL="91437" marR="91437" marT="45721" marB="45721"/>
                </a:tc>
                <a:tc>
                  <a:txBody>
                    <a:bodyPr/>
                    <a:lstStyle/>
                    <a:p>
                      <a:r>
                        <a:rPr lang="it-IT" sz="1200" dirty="0" smtClean="0"/>
                        <a:t>UTILE NELLA</a:t>
                      </a:r>
                      <a:r>
                        <a:rPr lang="it-IT" sz="1200" baseline="0" dirty="0" smtClean="0"/>
                        <a:t> PV, PRURITO NEUROPATICO, PARANEOPLASTICO</a:t>
                      </a:r>
                      <a:endParaRPr lang="it-IT" sz="1200" dirty="0"/>
                    </a:p>
                  </a:txBody>
                  <a:tcPr marL="91437" marR="91437" marT="45721" marB="45721"/>
                </a:tc>
              </a:tr>
              <a:tr h="637091">
                <a:tc>
                  <a:txBody>
                    <a:bodyPr/>
                    <a:lstStyle/>
                    <a:p>
                      <a:r>
                        <a:rPr lang="it-IT" sz="1600" dirty="0" smtClean="0"/>
                        <a:t>MIRTAZAPINA</a:t>
                      </a:r>
                      <a:endParaRPr lang="it-IT" sz="1600" dirty="0"/>
                    </a:p>
                  </a:txBody>
                  <a:tcPr marL="91437" marR="91437" marT="45721" marB="45721"/>
                </a:tc>
                <a:tc>
                  <a:txBody>
                    <a:bodyPr/>
                    <a:lstStyle/>
                    <a:p>
                      <a:r>
                        <a:rPr lang="it-IT" sz="1600" dirty="0" smtClean="0"/>
                        <a:t>7,5-15 mg/die</a:t>
                      </a:r>
                      <a:endParaRPr lang="it-IT" sz="1600" dirty="0"/>
                    </a:p>
                  </a:txBody>
                  <a:tcPr marL="91437" marR="91437" marT="45721" marB="45721"/>
                </a:tc>
                <a:tc>
                  <a:txBody>
                    <a:bodyPr/>
                    <a:lstStyle/>
                    <a:p>
                      <a:r>
                        <a:rPr lang="it-IT" sz="1600" dirty="0" smtClean="0"/>
                        <a:t>SECCHEZZA FAUCI, AUMENTO </a:t>
                      </a:r>
                      <a:r>
                        <a:rPr lang="it-IT" sz="1600" dirty="0" err="1" smtClean="0"/>
                        <a:t>DI</a:t>
                      </a:r>
                      <a:r>
                        <a:rPr lang="it-IT" sz="1600" dirty="0" smtClean="0"/>
                        <a:t> PESO, SONNOLENZA</a:t>
                      </a:r>
                      <a:endParaRPr lang="it-IT" sz="1600" dirty="0"/>
                    </a:p>
                  </a:txBody>
                  <a:tcPr marL="91437" marR="91437" marT="45721" marB="45721"/>
                </a:tc>
                <a:tc>
                  <a:txBody>
                    <a:bodyPr/>
                    <a:lstStyle/>
                    <a:p>
                      <a:endParaRPr lang="it-IT" sz="1200" dirty="0"/>
                    </a:p>
                  </a:txBody>
                  <a:tcPr marL="91437" marR="91437" marT="45721" marB="45721"/>
                </a:tc>
              </a:tr>
              <a:tr h="911852">
                <a:tc>
                  <a:txBody>
                    <a:bodyPr/>
                    <a:lstStyle/>
                    <a:p>
                      <a:r>
                        <a:rPr lang="it-IT" sz="1600" dirty="0" smtClean="0"/>
                        <a:t>AMITRIPTILINA</a:t>
                      </a:r>
                      <a:endParaRPr lang="it-IT" sz="1600" dirty="0"/>
                    </a:p>
                  </a:txBody>
                  <a:tcPr marL="91437" marR="91437" marT="45721" marB="45721"/>
                </a:tc>
                <a:tc>
                  <a:txBody>
                    <a:bodyPr/>
                    <a:lstStyle/>
                    <a:p>
                      <a:r>
                        <a:rPr lang="it-IT" sz="1600" dirty="0" smtClean="0"/>
                        <a:t>25-150 mg/die</a:t>
                      </a:r>
                      <a:endParaRPr lang="it-IT" sz="1600" dirty="0"/>
                    </a:p>
                  </a:txBody>
                  <a:tcPr marL="91437" marR="91437" marT="45721" marB="45721"/>
                </a:tc>
                <a:tc>
                  <a:txBody>
                    <a:bodyPr/>
                    <a:lstStyle/>
                    <a:p>
                      <a:r>
                        <a:rPr lang="it-IT" sz="1600" dirty="0" smtClean="0"/>
                        <a:t>COSTIPAZIONE, SONNOLENZA, VISIONE OFFUSCATA</a:t>
                      </a:r>
                      <a:endParaRPr lang="it-IT" sz="1600" dirty="0"/>
                    </a:p>
                  </a:txBody>
                  <a:tcPr marL="91437" marR="91437" marT="45721" marB="45721"/>
                </a:tc>
                <a:tc>
                  <a:txBody>
                    <a:bodyPr/>
                    <a:lstStyle/>
                    <a:p>
                      <a:r>
                        <a:rPr lang="it-IT" sz="1200" dirty="0" smtClean="0"/>
                        <a:t>RITENZIONE URINARIA, PALPITAZIONI, IPOTENSIONE, CONFUSIONE</a:t>
                      </a:r>
                      <a:endParaRPr lang="it-IT" sz="1200" dirty="0"/>
                    </a:p>
                  </a:txBody>
                  <a:tcPr marL="91437" marR="91437" marT="45721" marB="45721"/>
                </a:tc>
              </a:tr>
              <a:tr h="640091">
                <a:tc>
                  <a:txBody>
                    <a:bodyPr/>
                    <a:lstStyle/>
                    <a:p>
                      <a:r>
                        <a:rPr lang="it-IT" sz="1800" b="1" dirty="0" smtClean="0"/>
                        <a:t>FOTOTERAPIA</a:t>
                      </a:r>
                      <a:r>
                        <a:rPr lang="it-IT" sz="1800" b="1" baseline="0" dirty="0" smtClean="0"/>
                        <a:t> NB-UVB, PUVA, UVA1</a:t>
                      </a:r>
                      <a:endParaRPr lang="it-IT" sz="1600" b="1" dirty="0"/>
                    </a:p>
                  </a:txBody>
                  <a:tcPr marL="91437" marR="91437" marT="45721" marB="45721"/>
                </a:tc>
                <a:tc>
                  <a:txBody>
                    <a:bodyPr/>
                    <a:lstStyle/>
                    <a:p>
                      <a:r>
                        <a:rPr lang="it-IT" sz="1600" dirty="0" smtClean="0"/>
                        <a:t>2-3v/</a:t>
                      </a:r>
                      <a:r>
                        <a:rPr lang="it-IT" sz="1600" dirty="0" err="1" smtClean="0"/>
                        <a:t>sett</a:t>
                      </a:r>
                      <a:endParaRPr lang="it-IT" sz="1600" dirty="0"/>
                    </a:p>
                  </a:txBody>
                  <a:tcPr marL="91437" marR="91437" marT="45721" marB="45721"/>
                </a:tc>
                <a:tc>
                  <a:txBody>
                    <a:bodyPr/>
                    <a:lstStyle/>
                    <a:p>
                      <a:r>
                        <a:rPr lang="it-IT" sz="1600" dirty="0" smtClean="0"/>
                        <a:t>ERITEMI/USTIONI, FOTOCARCINOGENESI</a:t>
                      </a:r>
                      <a:endParaRPr lang="it-IT" sz="1600" dirty="0"/>
                    </a:p>
                  </a:txBody>
                  <a:tcPr marL="91437" marR="91437" marT="45721" marB="45721"/>
                </a:tc>
                <a:tc>
                  <a:txBody>
                    <a:bodyPr/>
                    <a:lstStyle/>
                    <a:p>
                      <a:endParaRPr lang="it-IT" sz="1200" dirty="0"/>
                    </a:p>
                  </a:txBody>
                  <a:tcPr marL="91437" marR="91437" marT="45721" marB="45721"/>
                </a:tc>
              </a:tr>
              <a:tr h="637091">
                <a:tc>
                  <a:txBody>
                    <a:bodyPr/>
                    <a:lstStyle/>
                    <a:p>
                      <a:r>
                        <a:rPr lang="it-IT" sz="1800" b="1" dirty="0" smtClean="0"/>
                        <a:t>ANTICONVULSIVI</a:t>
                      </a:r>
                      <a:endParaRPr lang="it-IT" sz="1800" b="1" dirty="0"/>
                    </a:p>
                  </a:txBody>
                  <a:tcPr marL="91437" marR="91437" marT="45721" marB="45721"/>
                </a:tc>
                <a:tc>
                  <a:txBody>
                    <a:bodyPr/>
                    <a:lstStyle/>
                    <a:p>
                      <a:endParaRPr lang="it-IT" sz="1600" dirty="0"/>
                    </a:p>
                  </a:txBody>
                  <a:tcPr marL="91437" marR="91437"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800" b="1" dirty="0" smtClean="0"/>
                    </a:p>
                  </a:txBody>
                  <a:tcPr marL="91437" marR="91437" marT="45721" marB="45721"/>
                </a:tc>
                <a:tc>
                  <a:txBody>
                    <a:bodyPr/>
                    <a:lstStyle/>
                    <a:p>
                      <a:endParaRPr lang="it-IT" sz="1200" dirty="0"/>
                    </a:p>
                  </a:txBody>
                  <a:tcPr marL="91437" marR="91437" marT="45721" marB="45721"/>
                </a:tc>
              </a:tr>
              <a:tr h="637091">
                <a:tc>
                  <a:txBody>
                    <a:bodyPr/>
                    <a:lstStyle/>
                    <a:p>
                      <a:r>
                        <a:rPr lang="it-IT" sz="1600" dirty="0" smtClean="0"/>
                        <a:t>GABAPENTINA</a:t>
                      </a:r>
                      <a:endParaRPr lang="it-IT" sz="1600" dirty="0"/>
                    </a:p>
                  </a:txBody>
                  <a:tcPr marL="91437" marR="91437" marT="45721" marB="45721"/>
                </a:tc>
                <a:tc>
                  <a:txBody>
                    <a:bodyPr/>
                    <a:lstStyle/>
                    <a:p>
                      <a:r>
                        <a:rPr lang="it-IT" sz="1600" dirty="0" smtClean="0"/>
                        <a:t>100-1200 mg/die</a:t>
                      </a:r>
                      <a:endParaRPr lang="it-IT" sz="1600" dirty="0"/>
                    </a:p>
                  </a:txBody>
                  <a:tcPr marL="91437" marR="91437" marT="45721" marB="45721"/>
                </a:tc>
                <a:tc>
                  <a:txBody>
                    <a:bodyPr/>
                    <a:lstStyle/>
                    <a:p>
                      <a:r>
                        <a:rPr lang="it-IT" sz="1600" dirty="0" smtClean="0"/>
                        <a:t>COSTIPAZIONE,</a:t>
                      </a:r>
                      <a:r>
                        <a:rPr lang="it-IT" sz="1600" baseline="0" dirty="0" smtClean="0"/>
                        <a:t> EFEMA ARTI INFERIORI</a:t>
                      </a:r>
                      <a:endParaRPr lang="it-IT" sz="1600" dirty="0"/>
                    </a:p>
                  </a:txBody>
                  <a:tcPr marL="91437" marR="91437" marT="45721" marB="45721"/>
                </a:tc>
                <a:tc>
                  <a:txBody>
                    <a:bodyPr/>
                    <a:lstStyle/>
                    <a:p>
                      <a:r>
                        <a:rPr lang="it-IT" sz="1200" dirty="0" smtClean="0"/>
                        <a:t>PRURITO NEUROPATICO,</a:t>
                      </a:r>
                      <a:r>
                        <a:rPr lang="it-IT" sz="1200" baseline="0" dirty="0" smtClean="0"/>
                        <a:t> PRURITO DA CAUSE RENALI</a:t>
                      </a:r>
                      <a:endParaRPr lang="it-IT" sz="1200" dirty="0"/>
                    </a:p>
                  </a:txBody>
                  <a:tcPr marL="91437" marR="91437" marT="45721" marB="45721"/>
                </a:tc>
              </a:tr>
              <a:tr h="637091">
                <a:tc>
                  <a:txBody>
                    <a:bodyPr/>
                    <a:lstStyle/>
                    <a:p>
                      <a:r>
                        <a:rPr lang="it-IT" sz="1600" dirty="0" smtClean="0"/>
                        <a:t>PREGABALINA</a:t>
                      </a:r>
                      <a:endParaRPr lang="it-IT" sz="1600" dirty="0"/>
                    </a:p>
                  </a:txBody>
                  <a:tcPr marL="91437" marR="91437" marT="45721" marB="45721"/>
                </a:tc>
                <a:tc>
                  <a:txBody>
                    <a:bodyPr/>
                    <a:lstStyle/>
                    <a:p>
                      <a:r>
                        <a:rPr lang="it-IT" sz="1600" dirty="0" smtClean="0"/>
                        <a:t>25-200 mg/die</a:t>
                      </a:r>
                      <a:endParaRPr lang="it-IT" sz="1600" dirty="0"/>
                    </a:p>
                  </a:txBody>
                  <a:tcPr marL="91437" marR="91437" marT="45721" marB="45721"/>
                </a:tc>
                <a:tc>
                  <a:txBody>
                    <a:bodyPr/>
                    <a:lstStyle/>
                    <a:p>
                      <a:endParaRPr lang="it-IT" sz="1800" dirty="0"/>
                    </a:p>
                  </a:txBody>
                  <a:tcPr marL="91437" marR="91437" marT="45721" marB="45721"/>
                </a:tc>
                <a:tc>
                  <a:txBody>
                    <a:bodyPr/>
                    <a:lstStyle/>
                    <a:p>
                      <a:endParaRPr lang="it-IT" sz="1600" dirty="0"/>
                    </a:p>
                  </a:txBody>
                  <a:tcPr marL="91437" marR="91437" marT="45721" marB="45721"/>
                </a:tc>
              </a:tr>
            </a:tbl>
          </a:graphicData>
        </a:graphic>
      </p:graphicFrame>
    </p:spTree>
    <p:extLst>
      <p:ext uri="{BB962C8B-B14F-4D97-AF65-F5344CB8AC3E}">
        <p14:creationId xmlns:p14="http://schemas.microsoft.com/office/powerpoint/2010/main" val="39042197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805113" y="115888"/>
            <a:ext cx="3279775" cy="369887"/>
          </a:xfrm>
          <a:prstGeom prst="rect">
            <a:avLst/>
          </a:prstGeom>
          <a:noFill/>
          <a:ln>
            <a:solidFill>
              <a:schemeClr val="tx2">
                <a:lumMod val="40000"/>
                <a:lumOff val="6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PROPOSTA TERAUPEUTICA</a:t>
            </a:r>
          </a:p>
        </p:txBody>
      </p:sp>
      <p:sp>
        <p:nvSpPr>
          <p:cNvPr id="6" name="CasellaDiTesto 5"/>
          <p:cNvSpPr txBox="1"/>
          <p:nvPr/>
        </p:nvSpPr>
        <p:spPr>
          <a:xfrm>
            <a:off x="977900" y="1474788"/>
            <a:ext cx="2295525" cy="369887"/>
          </a:xfrm>
          <a:prstGeom prst="rect">
            <a:avLst/>
          </a:prstGeom>
          <a:noFill/>
          <a:ln w="28575">
            <a:solidFill>
              <a:schemeClr val="tx2">
                <a:lumMod val="60000"/>
                <a:lumOff val="4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ANTISTAMINICO ??</a:t>
            </a:r>
          </a:p>
        </p:txBody>
      </p:sp>
      <p:sp>
        <p:nvSpPr>
          <p:cNvPr id="7" name="Freccia in giù 6"/>
          <p:cNvSpPr/>
          <p:nvPr/>
        </p:nvSpPr>
        <p:spPr>
          <a:xfrm>
            <a:off x="1979613" y="1989138"/>
            <a:ext cx="360362"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endParaRPr>
          </a:p>
        </p:txBody>
      </p:sp>
      <p:sp>
        <p:nvSpPr>
          <p:cNvPr id="8" name="CasellaDiTesto 7"/>
          <p:cNvSpPr txBox="1"/>
          <p:nvPr/>
        </p:nvSpPr>
        <p:spPr>
          <a:xfrm>
            <a:off x="1763713" y="2492375"/>
            <a:ext cx="720725" cy="369888"/>
          </a:xfrm>
          <a:prstGeom prst="rect">
            <a:avLst/>
          </a:prstGeom>
          <a:noFill/>
          <a:ln w="28575">
            <a:solidFill>
              <a:schemeClr val="tx2">
                <a:lumMod val="60000"/>
                <a:lumOff val="40000"/>
              </a:schemeClr>
            </a:solidFill>
          </a:ln>
        </p:spPr>
        <p:txBody>
          <a:bodyPr>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1800" smtClean="0">
                <a:solidFill>
                  <a:prstClr val="black"/>
                </a:solidFill>
              </a:rPr>
              <a:t>SI’</a:t>
            </a:r>
          </a:p>
        </p:txBody>
      </p:sp>
      <p:sp>
        <p:nvSpPr>
          <p:cNvPr id="9" name="Freccia in giù 8"/>
          <p:cNvSpPr/>
          <p:nvPr/>
        </p:nvSpPr>
        <p:spPr>
          <a:xfrm>
            <a:off x="1979613" y="2997200"/>
            <a:ext cx="360362"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endParaRPr>
          </a:p>
        </p:txBody>
      </p:sp>
      <p:sp>
        <p:nvSpPr>
          <p:cNvPr id="10" name="CasellaDiTesto 9"/>
          <p:cNvSpPr txBox="1"/>
          <p:nvPr/>
        </p:nvSpPr>
        <p:spPr>
          <a:xfrm>
            <a:off x="784225" y="3635375"/>
            <a:ext cx="2671763" cy="369888"/>
          </a:xfrm>
          <a:prstGeom prst="rect">
            <a:avLst/>
          </a:prstGeom>
          <a:noFill/>
          <a:ln w="28575">
            <a:solidFill>
              <a:schemeClr val="tx2">
                <a:lumMod val="60000"/>
                <a:lumOff val="4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1A/2A GENERAZIONE?</a:t>
            </a:r>
            <a:endParaRPr lang="it-IT" baseline="30000" dirty="0">
              <a:solidFill>
                <a:prstClr val="black"/>
              </a:solidFill>
              <a:latin typeface="Arial" charset="0"/>
              <a:ea typeface="ＭＳ Ｐゴシック" charset="0"/>
              <a:cs typeface="ＭＳ Ｐゴシック" charset="0"/>
            </a:endParaRPr>
          </a:p>
        </p:txBody>
      </p:sp>
      <p:sp>
        <p:nvSpPr>
          <p:cNvPr id="12" name="CasellaDiTesto 11"/>
          <p:cNvSpPr txBox="1"/>
          <p:nvPr/>
        </p:nvSpPr>
        <p:spPr>
          <a:xfrm>
            <a:off x="881063" y="908050"/>
            <a:ext cx="2466975" cy="369888"/>
          </a:xfrm>
          <a:prstGeom prst="rect">
            <a:avLst/>
          </a:prstGeom>
          <a:noFill/>
          <a:ln w="57150">
            <a:solidFill>
              <a:schemeClr val="tx2">
                <a:lumMod val="40000"/>
                <a:lumOff val="6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TERAPIA SISTEMICA</a:t>
            </a:r>
          </a:p>
        </p:txBody>
      </p:sp>
      <p:sp>
        <p:nvSpPr>
          <p:cNvPr id="13" name="CasellaDiTesto 12"/>
          <p:cNvSpPr txBox="1"/>
          <p:nvPr/>
        </p:nvSpPr>
        <p:spPr>
          <a:xfrm>
            <a:off x="5881688" y="908050"/>
            <a:ext cx="2074862" cy="369888"/>
          </a:xfrm>
          <a:prstGeom prst="rect">
            <a:avLst/>
          </a:prstGeom>
          <a:noFill/>
          <a:ln w="57150">
            <a:solidFill>
              <a:schemeClr val="tx2">
                <a:lumMod val="40000"/>
                <a:lumOff val="6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TERAPIA TOPICA</a:t>
            </a:r>
          </a:p>
        </p:txBody>
      </p:sp>
      <p:sp>
        <p:nvSpPr>
          <p:cNvPr id="14" name="CasellaDiTesto 13"/>
          <p:cNvSpPr txBox="1"/>
          <p:nvPr/>
        </p:nvSpPr>
        <p:spPr>
          <a:xfrm>
            <a:off x="5580063" y="1412875"/>
            <a:ext cx="2724150" cy="1754188"/>
          </a:xfrm>
          <a:prstGeom prst="rect">
            <a:avLst/>
          </a:prstGeom>
          <a:noFill/>
          <a:ln w="28575">
            <a:solidFill>
              <a:schemeClr val="tx2">
                <a:lumMod val="60000"/>
                <a:lumOff val="4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EMOLLIENTI A BASE </a:t>
            </a:r>
            <a:r>
              <a:rPr lang="it-IT" dirty="0" err="1">
                <a:solidFill>
                  <a:prstClr val="black"/>
                </a:solidFill>
                <a:latin typeface="Arial" charset="0"/>
                <a:ea typeface="ＭＳ Ｐゴシック" charset="0"/>
                <a:cs typeface="ＭＳ Ｐゴシック" charset="0"/>
              </a:rPr>
              <a:t>DI</a:t>
            </a:r>
            <a:endParaRPr lang="it-IT" dirty="0">
              <a:solidFill>
                <a:prstClr val="black"/>
              </a:solidFill>
              <a:latin typeface="Arial" charset="0"/>
              <a:ea typeface="ＭＳ Ｐゴシック" charset="0"/>
              <a:cs typeface="ＭＳ Ｐゴシック" charset="0"/>
            </a:endParaRPr>
          </a:p>
          <a:p>
            <a:pPr algn="ctr" fontAlgn="base">
              <a:spcBef>
                <a:spcPct val="0"/>
              </a:spcBef>
              <a:spcAft>
                <a:spcPct val="0"/>
              </a:spcAft>
              <a:buFontTx/>
              <a:buChar char="-"/>
              <a:defRPr/>
            </a:pPr>
            <a:r>
              <a:rPr lang="it-IT" dirty="0">
                <a:solidFill>
                  <a:prstClr val="black"/>
                </a:solidFill>
                <a:latin typeface="Arial" charset="0"/>
                <a:ea typeface="ＭＳ Ｐゴシック" charset="0"/>
                <a:cs typeface="ＭＳ Ｐゴシック" charset="0"/>
              </a:rPr>
              <a:t>AC. SALICILICO</a:t>
            </a:r>
          </a:p>
          <a:p>
            <a:pPr algn="ctr" fontAlgn="base">
              <a:spcBef>
                <a:spcPct val="0"/>
              </a:spcBef>
              <a:spcAft>
                <a:spcPct val="0"/>
              </a:spcAft>
              <a:buFontTx/>
              <a:buChar char="-"/>
              <a:defRPr/>
            </a:pPr>
            <a:r>
              <a:rPr lang="it-IT" dirty="0">
                <a:solidFill>
                  <a:prstClr val="black"/>
                </a:solidFill>
                <a:latin typeface="Arial" charset="0"/>
                <a:ea typeface="ＭＳ Ｐゴシック" charset="0"/>
                <a:cs typeface="ＭＳ Ｐゴシック" charset="0"/>
              </a:rPr>
              <a:t>UREA</a:t>
            </a:r>
          </a:p>
          <a:p>
            <a:pPr algn="ctr" fontAlgn="base">
              <a:spcBef>
                <a:spcPct val="0"/>
              </a:spcBef>
              <a:spcAft>
                <a:spcPct val="0"/>
              </a:spcAft>
              <a:buFontTx/>
              <a:buChar char="-"/>
              <a:defRPr/>
            </a:pPr>
            <a:r>
              <a:rPr lang="it-IT" dirty="0">
                <a:solidFill>
                  <a:prstClr val="black"/>
                </a:solidFill>
                <a:latin typeface="Arial" charset="0"/>
                <a:ea typeface="ＭＳ Ｐゴシック" charset="0"/>
                <a:cs typeface="ＭＳ Ｐゴシック" charset="0"/>
              </a:rPr>
              <a:t>LOZIONI</a:t>
            </a:r>
          </a:p>
          <a:p>
            <a:pPr algn="ctr" fontAlgn="base">
              <a:spcBef>
                <a:spcPct val="0"/>
              </a:spcBef>
              <a:spcAft>
                <a:spcPct val="0"/>
              </a:spcAft>
              <a:buFontTx/>
              <a:buChar char="-"/>
              <a:defRPr/>
            </a:pPr>
            <a:r>
              <a:rPr lang="it-IT" dirty="0">
                <a:solidFill>
                  <a:prstClr val="black"/>
                </a:solidFill>
                <a:latin typeface="Arial" charset="0"/>
                <a:ea typeface="ＭＳ Ｐゴシック" charset="0"/>
                <a:cs typeface="ＭＳ Ｐゴシック" charset="0"/>
              </a:rPr>
              <a:t>CREME</a:t>
            </a:r>
          </a:p>
          <a:p>
            <a:pPr algn="ctr" fontAlgn="base">
              <a:spcBef>
                <a:spcPct val="0"/>
              </a:spcBef>
              <a:spcAft>
                <a:spcPct val="0"/>
              </a:spcAft>
              <a:buFontTx/>
              <a:buChar char="-"/>
              <a:defRPr/>
            </a:pPr>
            <a:r>
              <a:rPr lang="it-IT" dirty="0">
                <a:solidFill>
                  <a:prstClr val="black"/>
                </a:solidFill>
                <a:latin typeface="Arial" charset="0"/>
                <a:ea typeface="ＭＳ Ｐゴシック" charset="0"/>
                <a:cs typeface="ＭＳ Ｐゴシック" charset="0"/>
              </a:rPr>
              <a:t>UNGUENTI</a:t>
            </a:r>
          </a:p>
        </p:txBody>
      </p:sp>
      <p:sp>
        <p:nvSpPr>
          <p:cNvPr id="15" name="Croce 14"/>
          <p:cNvSpPr/>
          <p:nvPr/>
        </p:nvSpPr>
        <p:spPr>
          <a:xfrm>
            <a:off x="6826250" y="3429000"/>
            <a:ext cx="409575" cy="40957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endParaRPr>
          </a:p>
        </p:txBody>
      </p:sp>
      <p:sp>
        <p:nvSpPr>
          <p:cNvPr id="16" name="CasellaDiTesto 15"/>
          <p:cNvSpPr txBox="1"/>
          <p:nvPr/>
        </p:nvSpPr>
        <p:spPr>
          <a:xfrm>
            <a:off x="5859463" y="4005263"/>
            <a:ext cx="2312987" cy="646112"/>
          </a:xfrm>
          <a:prstGeom prst="rect">
            <a:avLst/>
          </a:prstGeom>
          <a:noFill/>
          <a:ln w="28575">
            <a:solidFill>
              <a:schemeClr val="tx2">
                <a:lumMod val="60000"/>
                <a:lumOff val="40000"/>
              </a:schemeClr>
            </a:solidFill>
          </a:ln>
        </p:spPr>
        <p:txBody>
          <a:bodyPr wrap="none">
            <a:spAutoFit/>
          </a:bodyPr>
          <a:lstStyle/>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STEROIDI TOPICI</a:t>
            </a:r>
          </a:p>
          <a:p>
            <a:pPr algn="ctr" fontAlgn="base">
              <a:spcBef>
                <a:spcPct val="0"/>
              </a:spcBef>
              <a:spcAft>
                <a:spcPct val="0"/>
              </a:spcAft>
              <a:defRPr/>
            </a:pPr>
            <a:r>
              <a:rPr lang="it-IT" dirty="0">
                <a:solidFill>
                  <a:prstClr val="black"/>
                </a:solidFill>
                <a:latin typeface="Arial" charset="0"/>
                <a:ea typeface="ＭＳ Ｐゴシック" charset="0"/>
                <a:cs typeface="ＭＳ Ｐゴシック" charset="0"/>
              </a:rPr>
              <a:t>(BREVE PERIODO) </a:t>
            </a:r>
          </a:p>
        </p:txBody>
      </p:sp>
      <p:pic>
        <p:nvPicPr>
          <p:cNvPr id="3076" name="Picture 4" descr="drugs-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4044950"/>
            <a:ext cx="2095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http://sr.photos2.fotosearch.com/bthumb/CSP/CSP355/k3550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4797425"/>
            <a:ext cx="16192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89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0.70"/>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anim calcmode="lin" valueType="num">
                                      <p:cBhvr>
                                        <p:cTn id="45" dur="1000" fill="hold"/>
                                        <p:tgtEl>
                                          <p:spTgt spid="3076"/>
                                        </p:tgtEl>
                                        <p:attrNameLst>
                                          <p:attrName>ppt_w</p:attrName>
                                        </p:attrNameLst>
                                      </p:cBhvr>
                                      <p:tavLst>
                                        <p:tav tm="0">
                                          <p:val>
                                            <p:strVal val="#ppt_w*0.70"/>
                                          </p:val>
                                        </p:tav>
                                        <p:tav tm="100000">
                                          <p:val>
                                            <p:strVal val="#ppt_w"/>
                                          </p:val>
                                        </p:tav>
                                      </p:tavLst>
                                    </p:anim>
                                    <p:anim calcmode="lin" valueType="num">
                                      <p:cBhvr>
                                        <p:cTn id="46" dur="1000" fill="hold"/>
                                        <p:tgtEl>
                                          <p:spTgt spid="3076"/>
                                        </p:tgtEl>
                                        <p:attrNameLst>
                                          <p:attrName>ppt_h</p:attrName>
                                        </p:attrNameLst>
                                      </p:cBhvr>
                                      <p:tavLst>
                                        <p:tav tm="0">
                                          <p:val>
                                            <p:strVal val="#ppt_h"/>
                                          </p:val>
                                        </p:tav>
                                        <p:tav tm="100000">
                                          <p:val>
                                            <p:strVal val="#ppt_h"/>
                                          </p:val>
                                        </p:tav>
                                      </p:tavLst>
                                    </p:anim>
                                    <p:animEffect transition="in" filter="fade">
                                      <p:cBhvr>
                                        <p:cTn id="47" dur="1000"/>
                                        <p:tgtEl>
                                          <p:spTgt spid="30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ppt_x</p:attrName>
                                        </p:attrNameLst>
                                      </p:cBhvr>
                                      <p:tavLst>
                                        <p:tav tm="0">
                                          <p:val>
                                            <p:strVal val="#ppt_x-.2"/>
                                          </p:val>
                                        </p:tav>
                                        <p:tav tm="100000">
                                          <p:val>
                                            <p:strVal val="#ppt_x"/>
                                          </p:val>
                                        </p:tav>
                                      </p:tavLst>
                                    </p:anim>
                                    <p:anim calcmode="lin" valueType="num">
                                      <p:cBhvr>
                                        <p:cTn id="5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ppt_x</p:attrName>
                                        </p:attrNameLst>
                                      </p:cBhvr>
                                      <p:tavLst>
                                        <p:tav tm="0">
                                          <p:val>
                                            <p:strVal val="#ppt_x-.2"/>
                                          </p:val>
                                        </p:tav>
                                        <p:tav tm="100000">
                                          <p:val>
                                            <p:strVal val="#ppt_x"/>
                                          </p:val>
                                        </p:tav>
                                      </p:tavLst>
                                    </p:anim>
                                    <p:anim calcmode="lin" valueType="num">
                                      <p:cBhvr>
                                        <p:cTn id="6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1" dur="1000"/>
                                        <p:tgtEl>
                                          <p:spTgt spid="1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ppt_x</p:attrName>
                                        </p:attrNameLst>
                                      </p:cBhvr>
                                      <p:tavLst>
                                        <p:tav tm="0">
                                          <p:val>
                                            <p:strVal val="#ppt_x-.2"/>
                                          </p:val>
                                        </p:tav>
                                        <p:tav tm="100000">
                                          <p:val>
                                            <p:strVal val="#ppt_x"/>
                                          </p:val>
                                        </p:tav>
                                      </p:tavLst>
                                    </p:anim>
                                    <p:anim calcmode="lin" valueType="num">
                                      <p:cBhvr>
                                        <p:cTn id="6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9"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ppt_x</p:attrName>
                                        </p:attrNameLst>
                                      </p:cBhvr>
                                      <p:tavLst>
                                        <p:tav tm="0">
                                          <p:val>
                                            <p:strVal val="#ppt_x-.2"/>
                                          </p:val>
                                        </p:tav>
                                        <p:tav tm="100000">
                                          <p:val>
                                            <p:strVal val="#ppt_x"/>
                                          </p:val>
                                        </p:tav>
                                      </p:tavLst>
                                    </p:anim>
                                    <p:anim calcmode="lin" valueType="num">
                                      <p:cBhvr>
                                        <p:cTn id="7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6"/>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9" presetClass="entr" presetSubtype="0" fill="hold" nodeType="clickEffect">
                                  <p:stCondLst>
                                    <p:cond delay="0"/>
                                  </p:stCondLst>
                                  <p:childTnLst>
                                    <p:set>
                                      <p:cBhvr>
                                        <p:cTn id="79" dur="1" fill="hold">
                                          <p:stCondLst>
                                            <p:cond delay="0"/>
                                          </p:stCondLst>
                                        </p:cTn>
                                        <p:tgtEl>
                                          <p:spTgt spid="3078"/>
                                        </p:tgtEl>
                                        <p:attrNameLst>
                                          <p:attrName>style.visibility</p:attrName>
                                        </p:attrNameLst>
                                      </p:cBhvr>
                                      <p:to>
                                        <p:strVal val="visible"/>
                                      </p:to>
                                    </p:set>
                                    <p:anim calcmode="lin" valueType="num">
                                      <p:cBhvr>
                                        <p:cTn id="80" dur="1000" fill="hold"/>
                                        <p:tgtEl>
                                          <p:spTgt spid="3078"/>
                                        </p:tgtEl>
                                        <p:attrNameLst>
                                          <p:attrName>ppt_x</p:attrName>
                                        </p:attrNameLst>
                                      </p:cBhvr>
                                      <p:tavLst>
                                        <p:tav tm="0">
                                          <p:val>
                                            <p:strVal val="#ppt_x-.2"/>
                                          </p:val>
                                        </p:tav>
                                        <p:tav tm="100000">
                                          <p:val>
                                            <p:strVal val="#ppt_x"/>
                                          </p:val>
                                        </p:tav>
                                      </p:tavLst>
                                    </p:anim>
                                    <p:anim calcmode="lin" valueType="num">
                                      <p:cBhvr>
                                        <p:cTn id="81"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82"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asellaDiTesto 1"/>
          <p:cNvSpPr txBox="1">
            <a:spLocks noChangeArrowheads="1"/>
          </p:cNvSpPr>
          <p:nvPr/>
        </p:nvSpPr>
        <p:spPr bwMode="auto">
          <a:xfrm>
            <a:off x="250825" y="1125538"/>
            <a:ext cx="871378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fontAlgn="base" hangingPunct="1">
              <a:spcBef>
                <a:spcPts val="600"/>
              </a:spcBef>
              <a:spcAft>
                <a:spcPts val="600"/>
              </a:spcAft>
              <a:buFont typeface="Arial" pitchFamily="34" charset="0"/>
              <a:buChar char="•"/>
            </a:pPr>
            <a:r>
              <a:rPr lang="it-IT" altLang="it-IT" sz="2000" smtClean="0">
                <a:solidFill>
                  <a:prstClr val="black"/>
                </a:solidFill>
              </a:rPr>
              <a:t>Il prurito è un sintomo importante e frequente nell’anziano, che non va sottovaluto</a:t>
            </a:r>
          </a:p>
          <a:p>
            <a:pPr algn="l" eaLnBrk="1" fontAlgn="base" hangingPunct="1">
              <a:spcBef>
                <a:spcPts val="600"/>
              </a:spcBef>
              <a:spcAft>
                <a:spcPts val="600"/>
              </a:spcAft>
              <a:buFont typeface="Arial" pitchFamily="34" charset="0"/>
              <a:buChar char="•"/>
            </a:pPr>
            <a:r>
              <a:rPr lang="it-IT" altLang="it-IT" sz="2000" smtClean="0">
                <a:solidFill>
                  <a:prstClr val="black"/>
                </a:solidFill>
              </a:rPr>
              <a:t>Un corretto inquadramento del prurito ne permette una più facile gestione</a:t>
            </a:r>
          </a:p>
          <a:p>
            <a:pPr algn="l" eaLnBrk="1" fontAlgn="base" hangingPunct="1">
              <a:spcBef>
                <a:spcPts val="600"/>
              </a:spcBef>
              <a:spcAft>
                <a:spcPts val="600"/>
              </a:spcAft>
              <a:buFont typeface="Arial" pitchFamily="34" charset="0"/>
              <a:buChar char="•"/>
            </a:pPr>
            <a:r>
              <a:rPr lang="it-IT" altLang="it-IT" sz="2000" smtClean="0">
                <a:solidFill>
                  <a:prstClr val="black"/>
                </a:solidFill>
              </a:rPr>
              <a:t>Fondamentale è l’educazione del paziente</a:t>
            </a:r>
          </a:p>
          <a:p>
            <a:pPr algn="l" eaLnBrk="1" fontAlgn="base" hangingPunct="1">
              <a:spcBef>
                <a:spcPts val="600"/>
              </a:spcBef>
              <a:spcAft>
                <a:spcPts val="600"/>
              </a:spcAft>
              <a:buFont typeface="Arial" pitchFamily="34" charset="0"/>
              <a:buChar char="•"/>
            </a:pPr>
            <a:r>
              <a:rPr lang="it-IT" altLang="it-IT" sz="2000" smtClean="0">
                <a:solidFill>
                  <a:prstClr val="black"/>
                </a:solidFill>
              </a:rPr>
              <a:t>L’utilizzo di creme e unguenti permette di ripristinare la barriera cutanea alterata </a:t>
            </a:r>
          </a:p>
          <a:p>
            <a:pPr algn="l" eaLnBrk="1" fontAlgn="base" hangingPunct="1">
              <a:spcBef>
                <a:spcPts val="600"/>
              </a:spcBef>
              <a:spcAft>
                <a:spcPts val="600"/>
              </a:spcAft>
              <a:buFont typeface="Arial" pitchFamily="34" charset="0"/>
              <a:buChar char="•"/>
            </a:pPr>
            <a:r>
              <a:rPr lang="it-IT" altLang="it-IT" sz="2000" smtClean="0">
                <a:solidFill>
                  <a:prstClr val="black"/>
                </a:solidFill>
              </a:rPr>
              <a:t>Gli antistaminici vanno usati con cautela, ma sono a volte fondamentali</a:t>
            </a:r>
          </a:p>
          <a:p>
            <a:pPr algn="l" eaLnBrk="1" fontAlgn="base" hangingPunct="1">
              <a:spcBef>
                <a:spcPts val="600"/>
              </a:spcBef>
              <a:spcAft>
                <a:spcPts val="600"/>
              </a:spcAft>
              <a:buFont typeface="Arial" pitchFamily="34" charset="0"/>
              <a:buChar char="•"/>
            </a:pPr>
            <a:r>
              <a:rPr lang="it-IT" altLang="it-IT" sz="2000" smtClean="0">
                <a:solidFill>
                  <a:prstClr val="black"/>
                </a:solidFill>
              </a:rPr>
              <a:t>Il fallimento di un antistaminico non preclude l’utilizzo di altri antistaminici</a:t>
            </a:r>
          </a:p>
          <a:p>
            <a:pPr algn="l" eaLnBrk="1" fontAlgn="base" hangingPunct="1">
              <a:spcBef>
                <a:spcPts val="600"/>
              </a:spcBef>
              <a:spcAft>
                <a:spcPts val="600"/>
              </a:spcAft>
              <a:buFont typeface="Arial" pitchFamily="34" charset="0"/>
              <a:buChar char="•"/>
            </a:pPr>
            <a:r>
              <a:rPr lang="it-IT" altLang="it-IT" sz="2000" smtClean="0">
                <a:solidFill>
                  <a:prstClr val="black"/>
                </a:solidFill>
              </a:rPr>
              <a:t>Attenzione all’utilizzo di steroidi sistemici</a:t>
            </a:r>
          </a:p>
        </p:txBody>
      </p:sp>
      <p:sp>
        <p:nvSpPr>
          <p:cNvPr id="30722" name="CasellaDiTesto 2"/>
          <p:cNvSpPr txBox="1">
            <a:spLocks noChangeArrowheads="1"/>
          </p:cNvSpPr>
          <p:nvPr/>
        </p:nvSpPr>
        <p:spPr bwMode="auto">
          <a:xfrm>
            <a:off x="3433763" y="476250"/>
            <a:ext cx="1965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400">
                <a:solidFill>
                  <a:schemeClr val="tx1"/>
                </a:solidFill>
                <a:latin typeface="Arial" pitchFamily="34" charset="0"/>
                <a:ea typeface="ＭＳ Ｐゴシック" pitchFamily="34" charset="-128"/>
              </a:defRPr>
            </a:lvl1pPr>
            <a:lvl2pPr marL="742950" indent="-285750" algn="ctr" eaLnBrk="0" hangingPunct="0">
              <a:defRPr sz="2400">
                <a:solidFill>
                  <a:schemeClr val="tx1"/>
                </a:solidFill>
                <a:latin typeface="Arial" pitchFamily="34" charset="0"/>
                <a:ea typeface="ＭＳ Ｐゴシック" pitchFamily="34" charset="-128"/>
              </a:defRPr>
            </a:lvl2pPr>
            <a:lvl3pPr marL="1143000" indent="-228600" algn="ctr" eaLnBrk="0" hangingPunct="0">
              <a:defRPr sz="2400">
                <a:solidFill>
                  <a:schemeClr val="tx1"/>
                </a:solidFill>
                <a:latin typeface="Arial" pitchFamily="34" charset="0"/>
                <a:ea typeface="ＭＳ Ｐゴシック" pitchFamily="34" charset="-128"/>
              </a:defRPr>
            </a:lvl3pPr>
            <a:lvl4pPr marL="1600200" indent="-228600" algn="ctr" eaLnBrk="0" hangingPunct="0">
              <a:defRPr sz="2400">
                <a:solidFill>
                  <a:schemeClr val="tx1"/>
                </a:solidFill>
                <a:latin typeface="Arial" pitchFamily="34" charset="0"/>
                <a:ea typeface="ＭＳ Ｐゴシック" pitchFamily="34" charset="-128"/>
              </a:defRPr>
            </a:lvl4pPr>
            <a:lvl5pPr marL="2057400" indent="-228600" algn="ctr"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it-IT" altLang="it-IT" sz="2000" smtClean="0">
                <a:solidFill>
                  <a:prstClr val="black"/>
                </a:solidFill>
              </a:rPr>
              <a:t>CONCLUSIONI</a:t>
            </a:r>
          </a:p>
        </p:txBody>
      </p:sp>
    </p:spTree>
    <p:extLst>
      <p:ext uri="{BB962C8B-B14F-4D97-AF65-F5344CB8AC3E}">
        <p14:creationId xmlns:p14="http://schemas.microsoft.com/office/powerpoint/2010/main" val="3360017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0" y="0"/>
            <a:ext cx="9144000" cy="6995604"/>
          </a:xfrm>
          <a:prstGeom prst="rect">
            <a:avLst/>
          </a:prstGeom>
        </p:spPr>
      </p:pic>
      <p:sp>
        <p:nvSpPr>
          <p:cNvPr id="7" name="CasellaDiTesto 6"/>
          <p:cNvSpPr txBox="1"/>
          <p:nvPr/>
        </p:nvSpPr>
        <p:spPr>
          <a:xfrm>
            <a:off x="358032" y="-16496"/>
            <a:ext cx="3650071" cy="584776"/>
          </a:xfrm>
          <a:prstGeom prst="rect">
            <a:avLst/>
          </a:prstGeom>
          <a:noFill/>
        </p:spPr>
        <p:txBody>
          <a:bodyPr wrap="square" rtlCol="0">
            <a:spAutoFit/>
          </a:bodyPr>
          <a:lstStyle/>
          <a:p>
            <a:pPr algn="ctr"/>
            <a:r>
              <a:rPr lang="it-IT" sz="3200" b="1" dirty="0" smtClean="0"/>
              <a:t>GIOVANNA</a:t>
            </a:r>
            <a:endParaRPr lang="it-IT" sz="3200" b="1" dirty="0"/>
          </a:p>
        </p:txBody>
      </p:sp>
      <p:sp>
        <p:nvSpPr>
          <p:cNvPr id="9" name="Rettangolo 8"/>
          <p:cNvSpPr/>
          <p:nvPr/>
        </p:nvSpPr>
        <p:spPr>
          <a:xfrm>
            <a:off x="445345" y="1303144"/>
            <a:ext cx="1418505" cy="18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251520" y="2204864"/>
            <a:ext cx="6120680" cy="1785104"/>
          </a:xfrm>
          <a:prstGeom prst="rect">
            <a:avLst/>
          </a:prstGeom>
          <a:noFill/>
        </p:spPr>
        <p:txBody>
          <a:bodyPr wrap="square" rtlCol="0">
            <a:spAutoFit/>
          </a:bodyPr>
          <a:lstStyle/>
          <a:p>
            <a:r>
              <a:rPr lang="it-IT" sz="2200" b="1" dirty="0" smtClean="0"/>
              <a:t>Emocromo, VES, Creatinina, </a:t>
            </a:r>
            <a:r>
              <a:rPr lang="it-IT" sz="2200" b="1" dirty="0" err="1" smtClean="0"/>
              <a:t>Protidemia</a:t>
            </a:r>
            <a:r>
              <a:rPr lang="it-IT" sz="2200" b="1" dirty="0" smtClean="0"/>
              <a:t>, Ca, AST, ALT, ALP, GGT, Bilirubina tot e frazionata,  25OH-Vitamina D, calcemia, TSH-R, </a:t>
            </a:r>
            <a:r>
              <a:rPr lang="it-IT" sz="2200" b="1" dirty="0" err="1" smtClean="0"/>
              <a:t>Na</a:t>
            </a:r>
            <a:r>
              <a:rPr lang="it-IT" sz="2200" b="1" dirty="0" smtClean="0"/>
              <a:t>, K, Cl, Col Tot, Col HDL, TG, Glicemia,</a:t>
            </a:r>
          </a:p>
          <a:p>
            <a:r>
              <a:rPr lang="it-IT" sz="2200" b="1" dirty="0" smtClean="0"/>
              <a:t>Esame urine fisico e microscopico</a:t>
            </a:r>
            <a:endParaRPr lang="it-IT" sz="2200" b="1" dirty="0"/>
          </a:p>
        </p:txBody>
      </p:sp>
    </p:spTree>
    <p:extLst>
      <p:ext uri="{BB962C8B-B14F-4D97-AF65-F5344CB8AC3E}">
        <p14:creationId xmlns:p14="http://schemas.microsoft.com/office/powerpoint/2010/main" val="23010130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9" name="Picture 5" descr="http://3.bp.blogspot.com/-0W1MY-YhNPo/T9m8ugKqPCI/AAAAAAAAALY/ZarUqV8k6Qw/s1600/cartoni-lilo9_cp.jpg">
            <a:hlinkClick r:id="rId2"/>
          </p:cNvPr>
          <p:cNvPicPr>
            <a:picLocks noChangeAspect="1" noChangeArrowheads="1"/>
          </p:cNvPicPr>
          <p:nvPr/>
        </p:nvPicPr>
        <p:blipFill>
          <a:blip r:embed="rId3" cstate="print"/>
          <a:srcRect r="9091"/>
          <a:stretch>
            <a:fillRect/>
          </a:stretch>
        </p:blipFill>
        <p:spPr bwMode="auto">
          <a:xfrm>
            <a:off x="2555875" y="1341438"/>
            <a:ext cx="3600450" cy="3959225"/>
          </a:xfrm>
          <a:prstGeom prst="rect">
            <a:avLst/>
          </a:prstGeom>
          <a:noFill/>
          <a:ln w="38100">
            <a:solidFill>
              <a:schemeClr val="tx2">
                <a:lumMod val="40000"/>
                <a:lumOff val="60000"/>
              </a:schemeClr>
            </a:solidFill>
          </a:ln>
        </p:spPr>
      </p:pic>
    </p:spTree>
    <p:extLst>
      <p:ext uri="{BB962C8B-B14F-4D97-AF65-F5344CB8AC3E}">
        <p14:creationId xmlns:p14="http://schemas.microsoft.com/office/powerpoint/2010/main" val="33172382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t>Siete d’accordo con la terapia proposta?</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80                                                       </a:t>
            </a:r>
            <a:r>
              <a:rPr lang="it-IT" dirty="0" smtClean="0"/>
              <a:t>n° </a:t>
            </a:r>
            <a:r>
              <a:rPr lang="it-IT" dirty="0" smtClean="0"/>
              <a:t>1</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Avreste richiesto qualche test allergologico?</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0                                                        </a:t>
            </a:r>
            <a:r>
              <a:rPr lang="it-IT" dirty="0" smtClean="0"/>
              <a:t>n° </a:t>
            </a:r>
            <a:r>
              <a:rPr lang="it-IT" dirty="0" smtClean="0"/>
              <a:t>100</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Inquadramento clinico generale della Sig.ra Giovanna sulla scorta delle ultime indicazioni degli specialisti.</a:t>
            </a:r>
            <a:endParaRPr lang="it-IT" b="1"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GIOVANNA 79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980728"/>
            <a:ext cx="8557256" cy="5688632"/>
          </a:xfrm>
          <a:ln w="9528">
            <a:solidFill>
              <a:srgbClr val="1F497D"/>
            </a:solidFill>
            <a:prstDash val="solid"/>
          </a:ln>
        </p:spPr>
        <p:txBody>
          <a:bodyPr anchor="ctr">
            <a:normAutofit fontScale="85000" lnSpcReduction="10000"/>
          </a:bodyPr>
          <a:lstStyle/>
          <a:p>
            <a:pPr fontAlgn="t"/>
            <a:r>
              <a:rPr lang="it-IT" sz="2800" u="sng" dirty="0" smtClean="0"/>
              <a:t>Situazione sociale</a:t>
            </a:r>
            <a:r>
              <a:rPr lang="it-IT" sz="2800" dirty="0" smtClean="0"/>
              <a:t>: vive sola, in una vecchia casa di campagna alla periferia del paese.</a:t>
            </a:r>
          </a:p>
          <a:p>
            <a:pPr fontAlgn="t"/>
            <a:r>
              <a:rPr lang="it-IT" sz="2800" u="sng" dirty="0" smtClean="0"/>
              <a:t>FA permanente </a:t>
            </a:r>
            <a:r>
              <a:rPr lang="it-IT" sz="2800" dirty="0" smtClean="0"/>
              <a:t>in TAO da 5 </a:t>
            </a:r>
            <a:r>
              <a:rPr lang="it-IT" sz="2800" dirty="0" err="1" smtClean="0"/>
              <a:t>aa</a:t>
            </a:r>
            <a:r>
              <a:rPr lang="it-IT" sz="2800" dirty="0" smtClean="0"/>
              <a:t> in terapia con </a:t>
            </a:r>
            <a:r>
              <a:rPr lang="it-IT" sz="2800" dirty="0" err="1" smtClean="0"/>
              <a:t>Rytmonorm</a:t>
            </a:r>
            <a:r>
              <a:rPr lang="it-IT" sz="2800" dirty="0" smtClean="0"/>
              <a:t> 150 mg x 2 + </a:t>
            </a:r>
            <a:r>
              <a:rPr lang="it-IT" sz="2800" dirty="0" err="1" smtClean="0"/>
              <a:t>Coumadin</a:t>
            </a:r>
            <a:r>
              <a:rPr lang="it-IT" sz="2800" dirty="0" smtClean="0"/>
              <a:t> sec INR</a:t>
            </a:r>
          </a:p>
          <a:p>
            <a:pPr fontAlgn="t"/>
            <a:r>
              <a:rPr lang="it-IT" sz="2800" u="sng" dirty="0" smtClean="0"/>
              <a:t>Iniziale Declino cognitivo </a:t>
            </a:r>
            <a:r>
              <a:rPr lang="it-IT" sz="2800" dirty="0" smtClean="0"/>
              <a:t> </a:t>
            </a:r>
            <a:r>
              <a:rPr lang="it-IT" sz="2800" b="1" dirty="0" smtClean="0">
                <a:solidFill>
                  <a:srgbClr val="0070C0"/>
                </a:solidFill>
                <a:sym typeface="Wingdings" pitchFamily="2" charset="2"/>
              </a:rPr>
              <a:t></a:t>
            </a:r>
            <a:r>
              <a:rPr lang="it-IT" sz="2800" b="1" dirty="0" smtClean="0">
                <a:solidFill>
                  <a:srgbClr val="0070C0"/>
                </a:solidFill>
              </a:rPr>
              <a:t> </a:t>
            </a:r>
            <a:r>
              <a:rPr lang="it-IT" sz="2800" b="1" dirty="0" err="1" smtClean="0">
                <a:solidFill>
                  <a:srgbClr val="0070C0"/>
                </a:solidFill>
              </a:rPr>
              <a:t>Rivastigmina</a:t>
            </a:r>
            <a:r>
              <a:rPr lang="it-IT" sz="2800" b="1" dirty="0" smtClean="0">
                <a:solidFill>
                  <a:srgbClr val="0070C0"/>
                </a:solidFill>
              </a:rPr>
              <a:t> </a:t>
            </a:r>
            <a:r>
              <a:rPr lang="it-IT" sz="2800" b="1" dirty="0" err="1" smtClean="0">
                <a:solidFill>
                  <a:srgbClr val="0070C0"/>
                </a:solidFill>
              </a:rPr>
              <a:t>transdermica</a:t>
            </a:r>
            <a:r>
              <a:rPr lang="it-IT" sz="2800" b="1" dirty="0" smtClean="0">
                <a:solidFill>
                  <a:srgbClr val="0070C0"/>
                </a:solidFill>
              </a:rPr>
              <a:t> 4,6 mg/24 ore (EXELON cerotto 1 al dì)</a:t>
            </a:r>
          </a:p>
          <a:p>
            <a:pPr fontAlgn="t"/>
            <a:r>
              <a:rPr lang="it-IT" sz="2800" u="sng" dirty="0" smtClean="0"/>
              <a:t>Prurito senile </a:t>
            </a:r>
            <a:r>
              <a:rPr lang="it-IT" sz="2800" dirty="0" smtClean="0"/>
              <a:t>non responsivo agli antistaminici (da un mese: </a:t>
            </a:r>
            <a:r>
              <a:rPr lang="it-IT" sz="2800" dirty="0" err="1" smtClean="0"/>
              <a:t>Cetirizina</a:t>
            </a:r>
            <a:r>
              <a:rPr lang="it-IT" sz="2800" dirty="0" smtClean="0"/>
              <a:t>) </a:t>
            </a:r>
            <a:r>
              <a:rPr lang="it-IT" sz="2800" b="1" dirty="0" smtClean="0">
                <a:solidFill>
                  <a:srgbClr val="0070C0"/>
                </a:solidFill>
                <a:sym typeface="Wingdings" pitchFamily="2" charset="2"/>
              </a:rPr>
              <a:t> antistaminico + topico idratante</a:t>
            </a:r>
            <a:endParaRPr lang="it-IT" sz="2800" b="1" dirty="0" smtClean="0">
              <a:solidFill>
                <a:srgbClr val="0070C0"/>
              </a:solidFill>
            </a:endParaRPr>
          </a:p>
          <a:p>
            <a:pPr fontAlgn="t"/>
            <a:r>
              <a:rPr lang="it-IT" sz="2800" u="sng" dirty="0" smtClean="0"/>
              <a:t>Osteoporosi con crolli vertebrali</a:t>
            </a:r>
            <a:r>
              <a:rPr lang="it-IT" sz="2800" dirty="0" smtClean="0"/>
              <a:t>  </a:t>
            </a:r>
            <a:r>
              <a:rPr lang="it-IT" sz="2800" b="1" dirty="0" smtClean="0">
                <a:solidFill>
                  <a:srgbClr val="0070C0"/>
                </a:solidFill>
                <a:sym typeface="Wingdings" pitchFamily="2" charset="2"/>
              </a:rPr>
              <a:t> </a:t>
            </a:r>
            <a:r>
              <a:rPr lang="it-IT" sz="2800" b="1" dirty="0" err="1" smtClean="0">
                <a:solidFill>
                  <a:srgbClr val="0070C0"/>
                </a:solidFill>
                <a:sym typeface="Wingdings" pitchFamily="2" charset="2"/>
              </a:rPr>
              <a:t>Alendronato</a:t>
            </a:r>
            <a:r>
              <a:rPr lang="it-IT" sz="2800" b="1" dirty="0" smtClean="0">
                <a:solidFill>
                  <a:srgbClr val="0070C0"/>
                </a:solidFill>
                <a:sym typeface="Wingdings" pitchFamily="2" charset="2"/>
              </a:rPr>
              <a:t> 70 mg/</a:t>
            </a:r>
            <a:r>
              <a:rPr lang="it-IT" sz="2800" b="1" dirty="0" err="1" smtClean="0">
                <a:solidFill>
                  <a:srgbClr val="0070C0"/>
                </a:solidFill>
                <a:sym typeface="Wingdings" pitchFamily="2" charset="2"/>
              </a:rPr>
              <a:t>sett</a:t>
            </a:r>
            <a:r>
              <a:rPr lang="it-IT" sz="2800" b="1" dirty="0" smtClean="0">
                <a:solidFill>
                  <a:srgbClr val="0070C0"/>
                </a:solidFill>
                <a:sym typeface="Wingdings" pitchFamily="2" charset="2"/>
              </a:rPr>
              <a:t> + Calcio carbonato 600mg + </a:t>
            </a:r>
            <a:r>
              <a:rPr lang="it-IT" sz="2800" b="1" dirty="0" err="1" smtClean="0">
                <a:solidFill>
                  <a:srgbClr val="0070C0"/>
                </a:solidFill>
                <a:sym typeface="Wingdings" pitchFamily="2" charset="2"/>
              </a:rPr>
              <a:t>Colecalciferolo</a:t>
            </a:r>
            <a:r>
              <a:rPr lang="it-IT" sz="2800" b="1" dirty="0" smtClean="0">
                <a:solidFill>
                  <a:srgbClr val="0070C0"/>
                </a:solidFill>
                <a:sym typeface="Wingdings" pitchFamily="2" charset="2"/>
              </a:rPr>
              <a:t> 1000 UI </a:t>
            </a:r>
            <a:r>
              <a:rPr lang="it-IT" sz="2800" b="1" dirty="0" err="1" smtClean="0">
                <a:solidFill>
                  <a:srgbClr val="0070C0"/>
                </a:solidFill>
                <a:sym typeface="Wingdings" pitchFamily="2" charset="2"/>
              </a:rPr>
              <a:t>die</a:t>
            </a:r>
            <a:endParaRPr lang="it-IT" sz="2800" b="1" dirty="0" smtClean="0">
              <a:solidFill>
                <a:srgbClr val="0070C0"/>
              </a:solidFill>
            </a:endParaRPr>
          </a:p>
          <a:p>
            <a:pPr fontAlgn="t"/>
            <a:r>
              <a:rPr lang="it-IT" sz="2800" u="sng" dirty="0" smtClean="0"/>
              <a:t>Ulcera peptica anamnestica </a:t>
            </a:r>
            <a:r>
              <a:rPr lang="it-IT" sz="2800" dirty="0" smtClean="0"/>
              <a:t> </a:t>
            </a:r>
            <a:r>
              <a:rPr lang="it-IT" sz="2800" dirty="0" smtClean="0">
                <a:sym typeface="Wingdings" pitchFamily="2" charset="2"/>
              </a:rPr>
              <a:t> </a:t>
            </a:r>
            <a:r>
              <a:rPr lang="it-IT" sz="2800" dirty="0" err="1" smtClean="0">
                <a:sym typeface="Wingdings" pitchFamily="2" charset="2"/>
              </a:rPr>
              <a:t>P</a:t>
            </a:r>
            <a:r>
              <a:rPr lang="it-IT" sz="2800" dirty="0" err="1" smtClean="0"/>
              <a:t>antoprazolo</a:t>
            </a:r>
            <a:r>
              <a:rPr lang="it-IT" sz="2800" dirty="0" smtClean="0"/>
              <a:t> 20mg </a:t>
            </a:r>
          </a:p>
          <a:p>
            <a:pPr fontAlgn="t"/>
            <a:r>
              <a:rPr lang="it-IT" sz="2800" dirty="0" smtClean="0"/>
              <a:t> </a:t>
            </a:r>
            <a:r>
              <a:rPr lang="it-IT" sz="2800" u="sng" dirty="0" smtClean="0"/>
              <a:t>Diverticolosi del colon </a:t>
            </a:r>
            <a:r>
              <a:rPr lang="it-IT" sz="2800" dirty="0" smtClean="0"/>
              <a:t> </a:t>
            </a:r>
            <a:r>
              <a:rPr lang="it-IT" sz="2800" dirty="0" smtClean="0">
                <a:sym typeface="Wingdings" pitchFamily="2" charset="2"/>
              </a:rPr>
              <a:t> </a:t>
            </a:r>
            <a:r>
              <a:rPr lang="it-IT" sz="2800" dirty="0" smtClean="0"/>
              <a:t>cicli di terapia con </a:t>
            </a:r>
            <a:r>
              <a:rPr lang="it-IT" sz="2800" dirty="0" err="1" smtClean="0"/>
              <a:t>Normix</a:t>
            </a:r>
            <a:endParaRPr lang="it-IT" sz="2800" dirty="0" smtClean="0"/>
          </a:p>
          <a:p>
            <a:pPr fontAlgn="t"/>
            <a:r>
              <a:rPr lang="it-IT" sz="2800" dirty="0" smtClean="0"/>
              <a:t>I</a:t>
            </a:r>
            <a:r>
              <a:rPr lang="it-IT" sz="2800" u="sng" dirty="0" smtClean="0"/>
              <a:t>nsonnia</a:t>
            </a:r>
            <a:r>
              <a:rPr lang="it-IT" sz="2800" dirty="0" smtClean="0"/>
              <a:t>  </a:t>
            </a:r>
            <a:r>
              <a:rPr lang="it-IT" sz="2800" dirty="0" smtClean="0">
                <a:sym typeface="Wingdings" pitchFamily="2" charset="2"/>
              </a:rPr>
              <a:t> </a:t>
            </a:r>
            <a:r>
              <a:rPr lang="it-IT" sz="2800" dirty="0" err="1" smtClean="0">
                <a:sym typeface="Wingdings" pitchFamily="2" charset="2"/>
              </a:rPr>
              <a:t>T</a:t>
            </a:r>
            <a:r>
              <a:rPr lang="it-IT" sz="2800" dirty="0" err="1" smtClean="0"/>
              <a:t>avor</a:t>
            </a:r>
            <a:r>
              <a:rPr lang="it-IT" sz="2800" dirty="0" smtClean="0"/>
              <a:t> 2,5 mg h 21</a:t>
            </a:r>
          </a:p>
          <a:p>
            <a:pPr fontAlgn="t"/>
            <a:r>
              <a:rPr lang="it-IT" sz="2800" u="sng" dirty="0" smtClean="0"/>
              <a:t>Iniziale incontinenza urinaria</a:t>
            </a:r>
            <a:r>
              <a:rPr lang="it-IT" sz="2800" dirty="0" smtClean="0"/>
              <a:t> </a:t>
            </a:r>
            <a:endParaRPr lang="it-IT" sz="2800" b="1" dirty="0" smtClean="0">
              <a:solidFill>
                <a:srgbClr val="0070C0"/>
              </a:solidFill>
            </a:endParaRPr>
          </a:p>
          <a:p>
            <a:pPr fontAlgn="t"/>
            <a:r>
              <a:rPr lang="it-IT" sz="2800" dirty="0" smtClean="0"/>
              <a:t>Ipertensione arteriosa </a:t>
            </a:r>
            <a:r>
              <a:rPr lang="it-IT" sz="2800" dirty="0" smtClean="0">
                <a:sym typeface="Wingdings" pitchFamily="2" charset="2"/>
              </a:rPr>
              <a:t> </a:t>
            </a:r>
            <a:r>
              <a:rPr lang="it-IT" sz="2800" dirty="0" err="1" smtClean="0">
                <a:sym typeface="Wingdings" pitchFamily="2" charset="2"/>
              </a:rPr>
              <a:t>Amlodipina</a:t>
            </a:r>
            <a:r>
              <a:rPr lang="it-IT" sz="2800" dirty="0" smtClean="0">
                <a:sym typeface="Wingdings" pitchFamily="2" charset="2"/>
              </a:rPr>
              <a:t> 5 mg </a:t>
            </a:r>
            <a:endParaRPr lang="it-IT" sz="2800"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noGrp="1"/>
          </p:cNvSpPr>
          <p:nvPr>
            <p:ph type="title"/>
          </p:nvPr>
        </p:nvSpPr>
        <p:spPr>
          <a:xfrm>
            <a:off x="0" y="274638"/>
            <a:ext cx="9144000" cy="778098"/>
          </a:xfrm>
          <a:prstGeom prst="rect">
            <a:avLst/>
          </a:prstGeom>
          <a:solidFill>
            <a:srgbClr val="00CCFF">
              <a:alpha val="51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rPr>
              <a:t>FOLLOW-UP </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pic>
        <p:nvPicPr>
          <p:cNvPr id="5" name="Segnaposto contenuto 3" descr="Dottore dubbioso.jpg"/>
          <p:cNvPicPr>
            <a:picLocks noGrp="1" noChangeAspect="1"/>
          </p:cNvPicPr>
          <p:nvPr>
            <p:ph idx="1"/>
          </p:nvPr>
        </p:nvPicPr>
        <p:blipFill>
          <a:blip r:embed="rId2" cstate="print"/>
          <a:stretch>
            <a:fillRect/>
          </a:stretch>
        </p:blipFill>
        <p:spPr>
          <a:xfrm>
            <a:off x="0" y="3645024"/>
            <a:ext cx="2843808" cy="2924944"/>
          </a:xfrm>
          <a:prstGeom prst="rect">
            <a:avLst/>
          </a:prstGeom>
        </p:spPr>
      </p:pic>
      <p:sp>
        <p:nvSpPr>
          <p:cNvPr id="6" name="CasellaDiTesto 5"/>
          <p:cNvSpPr txBox="1"/>
          <p:nvPr/>
        </p:nvSpPr>
        <p:spPr>
          <a:xfrm>
            <a:off x="2699792" y="1340768"/>
            <a:ext cx="6264696" cy="5355312"/>
          </a:xfrm>
          <a:prstGeom prst="rect">
            <a:avLst/>
          </a:prstGeom>
          <a:noFill/>
        </p:spPr>
        <p:txBody>
          <a:bodyPr wrap="square" rtlCol="0">
            <a:spAutoFit/>
          </a:bodyPr>
          <a:lstStyle/>
          <a:p>
            <a:r>
              <a:rPr lang="it-IT" sz="2400" b="1" dirty="0" smtClean="0"/>
              <a:t>INR secondo PT</a:t>
            </a:r>
          </a:p>
          <a:p>
            <a:r>
              <a:rPr lang="it-IT" sz="2400" b="1" dirty="0" err="1" smtClean="0"/>
              <a:t>Dexa</a:t>
            </a:r>
            <a:r>
              <a:rPr lang="it-IT" sz="2400" b="1" dirty="0" smtClean="0"/>
              <a:t> ogni 12-18 mesi, </a:t>
            </a:r>
            <a:r>
              <a:rPr lang="it-IT" sz="2400" b="1" dirty="0" smtClean="0">
                <a:solidFill>
                  <a:srgbClr val="0070C0"/>
                </a:solidFill>
                <a:sym typeface="Wingdings" pitchFamily="2" charset="2"/>
              </a:rPr>
              <a:t> MOC tra 18 mesi e morfologia vertebrale</a:t>
            </a:r>
            <a:endParaRPr lang="it-IT" sz="2400" b="1" dirty="0" smtClean="0">
              <a:solidFill>
                <a:srgbClr val="0070C0"/>
              </a:solidFill>
            </a:endParaRPr>
          </a:p>
          <a:p>
            <a:r>
              <a:rPr lang="it-IT" sz="2400" b="1" dirty="0" smtClean="0"/>
              <a:t>Visita geriatrica di controllo tre 3 mesi</a:t>
            </a:r>
          </a:p>
          <a:p>
            <a:r>
              <a:rPr lang="it-IT" sz="2400" b="1" dirty="0" smtClean="0"/>
              <a:t>Visita ortopedica controllo</a:t>
            </a:r>
          </a:p>
          <a:p>
            <a:r>
              <a:rPr lang="it-IT" sz="2400" b="1" dirty="0" smtClean="0"/>
              <a:t>Visita cardiologica + ECG</a:t>
            </a:r>
          </a:p>
          <a:p>
            <a:r>
              <a:rPr lang="it-IT" sz="2400" b="1" dirty="0" smtClean="0"/>
              <a:t>Visita Endocrinologica controllo</a:t>
            </a:r>
          </a:p>
          <a:p>
            <a:endParaRPr lang="it-IT" sz="2400" b="1" dirty="0" smtClean="0"/>
          </a:p>
          <a:p>
            <a:r>
              <a:rPr lang="it-IT" sz="2400" b="1" dirty="0" smtClean="0"/>
              <a:t>Esami </a:t>
            </a:r>
            <a:r>
              <a:rPr lang="it-IT" sz="2400" b="1" dirty="0" err="1" smtClean="0"/>
              <a:t>Ematochimici</a:t>
            </a:r>
            <a:r>
              <a:rPr lang="it-IT" sz="2400" b="1" dirty="0" smtClean="0"/>
              <a:t>:</a:t>
            </a:r>
            <a:r>
              <a:rPr lang="it-IT" dirty="0" smtClean="0"/>
              <a:t> </a:t>
            </a:r>
          </a:p>
          <a:p>
            <a:endParaRPr lang="it-IT" b="1" dirty="0" smtClean="0">
              <a:solidFill>
                <a:srgbClr val="0070C0"/>
              </a:solidFill>
              <a:sym typeface="Wingdings" pitchFamily="2" charset="2"/>
            </a:endParaRPr>
          </a:p>
          <a:p>
            <a:r>
              <a:rPr lang="it-IT" b="1" dirty="0" smtClean="0">
                <a:solidFill>
                  <a:srgbClr val="0070C0"/>
                </a:solidFill>
                <a:sym typeface="Wingdings" pitchFamily="2" charset="2"/>
              </a:rPr>
              <a:t>Tra sei mesi: Calcemia, </a:t>
            </a:r>
            <a:r>
              <a:rPr lang="it-IT" b="1" dirty="0" err="1" smtClean="0">
                <a:solidFill>
                  <a:srgbClr val="0070C0"/>
                </a:solidFill>
                <a:sym typeface="Wingdings" pitchFamily="2" charset="2"/>
              </a:rPr>
              <a:t>Calciuria</a:t>
            </a:r>
            <a:r>
              <a:rPr lang="it-IT" b="1" dirty="0" smtClean="0">
                <a:solidFill>
                  <a:srgbClr val="0070C0"/>
                </a:solidFill>
                <a:sym typeface="Wingdings" pitchFamily="2" charset="2"/>
              </a:rPr>
              <a:t> 24h, PTH intatto, 25OH-Vita D, </a:t>
            </a:r>
            <a:r>
              <a:rPr lang="it-IT" b="1" dirty="0" err="1" smtClean="0">
                <a:solidFill>
                  <a:srgbClr val="0070C0"/>
                </a:solidFill>
                <a:sym typeface="Wingdings" pitchFamily="2" charset="2"/>
              </a:rPr>
              <a:t>Osteocalcina</a:t>
            </a:r>
            <a:r>
              <a:rPr lang="it-IT" b="1" dirty="0" smtClean="0">
                <a:solidFill>
                  <a:srgbClr val="0070C0"/>
                </a:solidFill>
                <a:sym typeface="Wingdings" pitchFamily="2" charset="2"/>
              </a:rPr>
              <a:t>, </a:t>
            </a:r>
          </a:p>
          <a:p>
            <a:endParaRPr lang="it-IT" b="1" dirty="0" smtClean="0">
              <a:solidFill>
                <a:srgbClr val="0070C0"/>
              </a:solidFill>
              <a:sym typeface="Wingdings" pitchFamily="2" charset="2"/>
            </a:endParaRPr>
          </a:p>
          <a:p>
            <a:r>
              <a:rPr lang="it-IT" b="1" dirty="0" smtClean="0">
                <a:solidFill>
                  <a:srgbClr val="0070C0"/>
                </a:solidFill>
                <a:sym typeface="Wingdings" pitchFamily="2" charset="2"/>
              </a:rPr>
              <a:t>Una volta all’anno: Emocromo, Creatinina, Azotemia, </a:t>
            </a:r>
            <a:r>
              <a:rPr lang="it-IT" b="1" dirty="0" err="1" smtClean="0">
                <a:solidFill>
                  <a:srgbClr val="0070C0"/>
                </a:solidFill>
                <a:sym typeface="Wingdings" pitchFamily="2" charset="2"/>
              </a:rPr>
              <a:t>Na</a:t>
            </a:r>
            <a:r>
              <a:rPr lang="it-IT" b="1" dirty="0" smtClean="0">
                <a:solidFill>
                  <a:srgbClr val="0070C0"/>
                </a:solidFill>
                <a:sym typeface="Wingdings" pitchFamily="2" charset="2"/>
              </a:rPr>
              <a:t>, K, Cl, Col tot, HDL col, TG, Esame urine completo, elettroforesi proteica, AST, ALT, HCO3.</a:t>
            </a:r>
            <a:endParaRPr lang="it-IT" b="1" dirty="0">
              <a:solidFill>
                <a:srgbClr val="0070C0"/>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a:ln>
            <a:solidFill>
              <a:schemeClr val="accent1"/>
            </a:solidFill>
          </a:ln>
        </p:spPr>
        <p:txBody>
          <a:bodyPr>
            <a:normAutofit/>
          </a:bodyPr>
          <a:lstStyle/>
          <a:p>
            <a:r>
              <a:rPr lang="it-IT" b="1" dirty="0" smtClean="0">
                <a:solidFill>
                  <a:schemeClr val="bg1"/>
                </a:solidFill>
              </a:rPr>
              <a:t>Quale modello di intervento? </a:t>
            </a:r>
            <a:endParaRPr lang="it-IT" b="1" dirty="0">
              <a:solidFill>
                <a:schemeClr val="bg1"/>
              </a:solidFill>
            </a:endParaRPr>
          </a:p>
        </p:txBody>
      </p:sp>
      <p:graphicFrame>
        <p:nvGraphicFramePr>
          <p:cNvPr id="4" name="Segnaposto contenuto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a:t>
            </a:r>
            <a:r>
              <a:rPr lang="it-IT" b="1" dirty="0" err="1" smtClean="0">
                <a:solidFill>
                  <a:srgbClr val="00B0F0"/>
                </a:solidFill>
              </a:rPr>
              <a:t>DI</a:t>
            </a:r>
            <a:r>
              <a:rPr lang="it-IT" b="1" dirty="0" smtClean="0">
                <a:solidFill>
                  <a:srgbClr val="00B0F0"/>
                </a:solidFill>
              </a:rPr>
              <a:t> CURA</a:t>
            </a:r>
            <a:endParaRPr lang="it-IT" b="1" dirty="0">
              <a:solidFill>
                <a:srgbClr val="00B0F0"/>
              </a:solidFill>
            </a:endParaRPr>
          </a:p>
        </p:txBody>
      </p:sp>
      <p:sp>
        <p:nvSpPr>
          <p:cNvPr id="8" name="Segnaposto testo 7"/>
          <p:cNvSpPr>
            <a:spLocks noGrp="1"/>
          </p:cNvSpPr>
          <p:nvPr>
            <p:ph type="body" idx="1"/>
          </p:nvPr>
        </p:nvSpPr>
        <p:spPr/>
        <p:txBody>
          <a:bodyPr/>
          <a:lstStyle/>
          <a:p>
            <a:pPr algn="ctr"/>
            <a:r>
              <a:rPr lang="it-IT" dirty="0" smtClean="0"/>
              <a:t>PRIORITA’ DEL MEDICO</a:t>
            </a:r>
            <a:endParaRPr lang="it-IT"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Font typeface="+mj-lt"/>
              <a:buAutoNum type="arabicPeriod"/>
            </a:pPr>
            <a:r>
              <a:rPr lang="it-IT" dirty="0" smtClean="0"/>
              <a:t>Crolli vertebrali</a:t>
            </a:r>
          </a:p>
          <a:p>
            <a:pPr marL="457200" indent="-457200">
              <a:buFont typeface="+mj-lt"/>
              <a:buAutoNum type="arabicPeriod"/>
            </a:pPr>
            <a:r>
              <a:rPr lang="it-IT" dirty="0" smtClean="0"/>
              <a:t>Insonnia</a:t>
            </a:r>
          </a:p>
          <a:p>
            <a:pPr marL="457200" indent="-457200">
              <a:buFont typeface="+mj-lt"/>
              <a:buAutoNum type="arabicPeriod"/>
            </a:pPr>
            <a:r>
              <a:rPr lang="it-IT" dirty="0" smtClean="0"/>
              <a:t>Ulcera peptica/diverticoli</a:t>
            </a:r>
          </a:p>
          <a:p>
            <a:pPr marL="457200" indent="-457200">
              <a:buFont typeface="+mj-lt"/>
              <a:buAutoNum type="arabicPeriod"/>
            </a:pPr>
            <a:r>
              <a:rPr lang="it-IT" dirty="0" smtClean="0"/>
              <a:t>Prurito</a:t>
            </a:r>
            <a:endParaRPr lang="it-IT" dirty="0"/>
          </a:p>
        </p:txBody>
      </p:sp>
      <p:sp>
        <p:nvSpPr>
          <p:cNvPr id="10" name="Segnaposto testo 9"/>
          <p:cNvSpPr>
            <a:spLocks noGrp="1"/>
          </p:cNvSpPr>
          <p:nvPr>
            <p:ph type="body" sz="quarter" idx="3"/>
          </p:nvPr>
        </p:nvSpPr>
        <p:spPr/>
        <p:txBody>
          <a:bodyPr/>
          <a:lstStyle/>
          <a:p>
            <a:pPr algn="ctr"/>
            <a:r>
              <a:rPr lang="it-IT" dirty="0" smtClean="0"/>
              <a:t>PRIORITA’ DELLA PAZIENTE</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Prurito</a:t>
            </a:r>
          </a:p>
          <a:p>
            <a:pPr marL="457200" indent="-457200">
              <a:buFont typeface="+mj-lt"/>
              <a:buAutoNum type="arabicPeriod"/>
            </a:pPr>
            <a:r>
              <a:rPr lang="it-IT" dirty="0" smtClean="0"/>
              <a:t>Rachialgia</a:t>
            </a:r>
          </a:p>
          <a:p>
            <a:pPr marL="457200" indent="-457200">
              <a:buFont typeface="+mj-lt"/>
              <a:buAutoNum type="arabicPeriod"/>
            </a:pPr>
            <a:r>
              <a:rPr lang="it-IT" dirty="0" smtClean="0"/>
              <a:t>Insonnia</a:t>
            </a:r>
          </a:p>
          <a:p>
            <a:pPr marL="457200" indent="-457200">
              <a:buFont typeface="+mj-lt"/>
              <a:buAutoNum type="arabicPeriod"/>
            </a:pPr>
            <a:r>
              <a:rPr lang="it-IT" dirty="0" smtClean="0"/>
              <a:t>Dispepsia</a:t>
            </a:r>
          </a:p>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None/>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additive="base">
                                        <p:cTn id="4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 calcmode="lin" valueType="num">
                                      <p:cBhvr additive="base">
                                        <p:cTn id="4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 calcmode="lin" valueType="num">
                                      <p:cBhvr additive="base">
                                        <p:cTn id="5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xEl>
                                              <p:pRg st="3" end="3"/>
                                            </p:txEl>
                                          </p:spTgt>
                                        </p:tgtEl>
                                        <p:attrNameLst>
                                          <p:attrName>style.visibility</p:attrName>
                                        </p:attrNameLst>
                                      </p:cBhvr>
                                      <p:to>
                                        <p:strVal val="visible"/>
                                      </p:to>
                                    </p:set>
                                    <p:anim calcmode="lin" valueType="num">
                                      <p:cBhvr additive="base">
                                        <p:cTn id="6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xEl>
                                              <p:pRg st="4" end="4"/>
                                            </p:txEl>
                                          </p:spTgt>
                                        </p:tgtEl>
                                        <p:attrNameLst>
                                          <p:attrName>style.visibility</p:attrName>
                                        </p:attrNameLst>
                                      </p:cBhvr>
                                      <p:to>
                                        <p:strVal val="visible"/>
                                      </p:to>
                                    </p:set>
                                    <p:anim calcmode="lin" valueType="num">
                                      <p:cBhvr additive="base">
                                        <p:cTn id="6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 calcmode="lin" valueType="num">
                                      <p:cBhvr additive="base">
                                        <p:cTn id="7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a:t>
            </a:r>
            <a:r>
              <a:rPr lang="it-IT" b="1" dirty="0" err="1" smtClean="0">
                <a:solidFill>
                  <a:srgbClr val="00B0F0"/>
                </a:solidFill>
              </a:rPr>
              <a:t>DI</a:t>
            </a:r>
            <a:r>
              <a:rPr lang="it-IT" b="1" dirty="0" smtClean="0">
                <a:solidFill>
                  <a:srgbClr val="00B0F0"/>
                </a:solidFill>
              </a:rPr>
              <a:t> CURA</a:t>
            </a:r>
            <a:endParaRPr lang="it-IT" b="1" dirty="0">
              <a:solidFill>
                <a:srgbClr val="00B0F0"/>
              </a:solidFill>
            </a:endParaRPr>
          </a:p>
        </p:txBody>
      </p:sp>
      <p:sp>
        <p:nvSpPr>
          <p:cNvPr id="8" name="Segnaposto testo 7"/>
          <p:cNvSpPr>
            <a:spLocks noGrp="1"/>
          </p:cNvSpPr>
          <p:nvPr>
            <p:ph type="body" idx="1"/>
          </p:nvPr>
        </p:nvSpPr>
        <p:spPr/>
        <p:txBody>
          <a:bodyPr/>
          <a:lstStyle/>
          <a:p>
            <a:pPr algn="ctr"/>
            <a:r>
              <a:rPr lang="it-IT" dirty="0" smtClean="0"/>
              <a:t>PRIORITA’ DEL MEDICO</a:t>
            </a:r>
            <a:endParaRPr lang="it-IT"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Font typeface="+mj-lt"/>
              <a:buAutoNum type="arabicPeriod"/>
            </a:pPr>
            <a:r>
              <a:rPr lang="it-IT" dirty="0" smtClean="0"/>
              <a:t>Crolli vertebrali</a:t>
            </a:r>
          </a:p>
          <a:p>
            <a:pPr marL="457200" indent="-457200">
              <a:buFont typeface="+mj-lt"/>
              <a:buAutoNum type="arabicPeriod"/>
            </a:pPr>
            <a:r>
              <a:rPr lang="it-IT" dirty="0" smtClean="0"/>
              <a:t>Insonnia</a:t>
            </a:r>
          </a:p>
          <a:p>
            <a:pPr marL="457200" indent="-457200">
              <a:buFont typeface="+mj-lt"/>
              <a:buAutoNum type="arabicPeriod"/>
            </a:pPr>
            <a:r>
              <a:rPr lang="it-IT" dirty="0" smtClean="0"/>
              <a:t>Ulcera peptica/diverticoli</a:t>
            </a:r>
          </a:p>
          <a:p>
            <a:pPr marL="457200" indent="-457200">
              <a:buFont typeface="+mj-lt"/>
              <a:buAutoNum type="arabicPeriod"/>
            </a:pPr>
            <a:r>
              <a:rPr lang="it-IT" dirty="0" smtClean="0"/>
              <a:t>Prurito</a:t>
            </a:r>
            <a:endParaRPr lang="it-IT" dirty="0"/>
          </a:p>
        </p:txBody>
      </p:sp>
      <p:sp>
        <p:nvSpPr>
          <p:cNvPr id="10" name="Segnaposto testo 9"/>
          <p:cNvSpPr>
            <a:spLocks noGrp="1"/>
          </p:cNvSpPr>
          <p:nvPr>
            <p:ph type="body" sz="quarter" idx="3"/>
          </p:nvPr>
        </p:nvSpPr>
        <p:spPr/>
        <p:txBody>
          <a:bodyPr/>
          <a:lstStyle/>
          <a:p>
            <a:pPr algn="ctr"/>
            <a:r>
              <a:rPr lang="it-IT" dirty="0" smtClean="0"/>
              <a:t>PRIORITA’ DELLA PAZIENTE</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Prurito</a:t>
            </a:r>
          </a:p>
          <a:p>
            <a:pPr marL="457200" indent="-457200">
              <a:buFont typeface="+mj-lt"/>
              <a:buAutoNum type="arabicPeriod"/>
            </a:pPr>
            <a:r>
              <a:rPr lang="it-IT" dirty="0" smtClean="0"/>
              <a:t>Rachialgia</a:t>
            </a:r>
          </a:p>
          <a:p>
            <a:pPr marL="457200" indent="-457200">
              <a:buFont typeface="+mj-lt"/>
              <a:buAutoNum type="arabicPeriod"/>
            </a:pPr>
            <a:r>
              <a:rPr lang="it-IT" dirty="0" smtClean="0"/>
              <a:t>Insonnia</a:t>
            </a:r>
          </a:p>
          <a:p>
            <a:pPr marL="457200" indent="-457200">
              <a:buFont typeface="+mj-lt"/>
              <a:buAutoNum type="arabicPeriod"/>
            </a:pPr>
            <a:r>
              <a:rPr lang="it-IT" dirty="0" smtClean="0"/>
              <a:t>Dispepsia</a:t>
            </a:r>
          </a:p>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None/>
            </a:pPr>
            <a:endParaRPr lang="it-IT" dirty="0"/>
          </a:p>
        </p:txBody>
      </p:sp>
      <p:cxnSp>
        <p:nvCxnSpPr>
          <p:cNvPr id="13" name="Connettore 2 12"/>
          <p:cNvCxnSpPr>
            <a:endCxn id="11" idx="1"/>
          </p:cNvCxnSpPr>
          <p:nvPr/>
        </p:nvCxnSpPr>
        <p:spPr>
          <a:xfrm>
            <a:off x="2267744" y="2492896"/>
            <a:ext cx="2377281" cy="1657623"/>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2 12"/>
          <p:cNvCxnSpPr/>
          <p:nvPr/>
        </p:nvCxnSpPr>
        <p:spPr>
          <a:xfrm>
            <a:off x="1979712" y="2924944"/>
            <a:ext cx="2664296" cy="1584176"/>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a:t>
            </a:r>
            <a:r>
              <a:rPr lang="it-IT" b="1" dirty="0" err="1" smtClean="0">
                <a:solidFill>
                  <a:srgbClr val="00B0F0"/>
                </a:solidFill>
              </a:rPr>
              <a:t>DI</a:t>
            </a:r>
            <a:r>
              <a:rPr lang="it-IT" b="1" dirty="0" smtClean="0">
                <a:solidFill>
                  <a:srgbClr val="00B0F0"/>
                </a:solidFill>
              </a:rPr>
              <a:t> CURA</a:t>
            </a:r>
            <a:endParaRPr lang="it-IT" b="1" dirty="0">
              <a:solidFill>
                <a:srgbClr val="00B0F0"/>
              </a:solidFill>
            </a:endParaRPr>
          </a:p>
        </p:txBody>
      </p:sp>
      <p:sp>
        <p:nvSpPr>
          <p:cNvPr id="8" name="Segnaposto testo 7"/>
          <p:cNvSpPr>
            <a:spLocks noGrp="1"/>
          </p:cNvSpPr>
          <p:nvPr>
            <p:ph type="body" idx="1"/>
          </p:nvPr>
        </p:nvSpPr>
        <p:spPr/>
        <p:txBody>
          <a:bodyPr/>
          <a:lstStyle/>
          <a:p>
            <a:pPr algn="ctr"/>
            <a:r>
              <a:rPr lang="it-IT" dirty="0" smtClean="0"/>
              <a:t>PRIORITA’ DEL MEDICO</a:t>
            </a:r>
            <a:endParaRPr lang="it-IT"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Font typeface="+mj-lt"/>
              <a:buAutoNum type="arabicPeriod"/>
            </a:pPr>
            <a:r>
              <a:rPr lang="it-IT" dirty="0" smtClean="0"/>
              <a:t>Crolli vertebrali</a:t>
            </a:r>
          </a:p>
          <a:p>
            <a:pPr marL="457200" indent="-457200">
              <a:buFont typeface="+mj-lt"/>
              <a:buAutoNum type="arabicPeriod"/>
            </a:pPr>
            <a:r>
              <a:rPr lang="it-IT" dirty="0" smtClean="0"/>
              <a:t>Insonnia</a:t>
            </a:r>
          </a:p>
          <a:p>
            <a:pPr marL="457200" indent="-457200">
              <a:buFont typeface="+mj-lt"/>
              <a:buAutoNum type="arabicPeriod"/>
            </a:pPr>
            <a:r>
              <a:rPr lang="it-IT" dirty="0" smtClean="0"/>
              <a:t>Ulcera peptica/diverticoli</a:t>
            </a:r>
          </a:p>
          <a:p>
            <a:pPr marL="457200" indent="-457200">
              <a:buFont typeface="+mj-lt"/>
              <a:buAutoNum type="arabicPeriod"/>
            </a:pPr>
            <a:r>
              <a:rPr lang="it-IT" dirty="0" smtClean="0"/>
              <a:t>Prurito</a:t>
            </a:r>
            <a:endParaRPr lang="it-IT" dirty="0"/>
          </a:p>
        </p:txBody>
      </p:sp>
      <p:sp>
        <p:nvSpPr>
          <p:cNvPr id="10" name="Segnaposto testo 9"/>
          <p:cNvSpPr>
            <a:spLocks noGrp="1"/>
          </p:cNvSpPr>
          <p:nvPr>
            <p:ph type="body" sz="quarter" idx="3"/>
          </p:nvPr>
        </p:nvSpPr>
        <p:spPr/>
        <p:txBody>
          <a:bodyPr/>
          <a:lstStyle/>
          <a:p>
            <a:pPr algn="ctr"/>
            <a:r>
              <a:rPr lang="it-IT" dirty="0" smtClean="0"/>
              <a:t>PRIORITA’ DELLA PAZIENTE</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Prurito</a:t>
            </a:r>
          </a:p>
          <a:p>
            <a:pPr marL="457200" indent="-457200">
              <a:buFont typeface="+mj-lt"/>
              <a:buAutoNum type="arabicPeriod"/>
            </a:pPr>
            <a:r>
              <a:rPr lang="it-IT" dirty="0" smtClean="0"/>
              <a:t>Rachialgia</a:t>
            </a:r>
          </a:p>
          <a:p>
            <a:pPr marL="457200" indent="-457200">
              <a:buFont typeface="+mj-lt"/>
              <a:buAutoNum type="arabicPeriod"/>
            </a:pPr>
            <a:r>
              <a:rPr lang="it-IT" dirty="0" smtClean="0"/>
              <a:t>Insonnia</a:t>
            </a:r>
          </a:p>
          <a:p>
            <a:pPr marL="457200" indent="-457200">
              <a:buFont typeface="+mj-lt"/>
              <a:buAutoNum type="arabicPeriod"/>
            </a:pPr>
            <a:r>
              <a:rPr lang="it-IT" dirty="0" smtClean="0"/>
              <a:t>Dispepsia</a:t>
            </a:r>
          </a:p>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None/>
            </a:pPr>
            <a:endParaRPr lang="it-IT"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DIAGNOSTICO-TERAPEUTICO ATTIVO SULLA PAZIENTE ?</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66%                                                      </a:t>
            </a:r>
            <a:r>
              <a:rPr lang="it-IT" dirty="0" smtClean="0"/>
              <a:t>n° </a:t>
            </a:r>
            <a:r>
              <a:rPr lang="it-IT" dirty="0" smtClean="0"/>
              <a:t>33_%</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a:t>
            </a:r>
            <a:r>
              <a:rPr lang="it-IT" b="1" dirty="0" err="1" smtClean="0">
                <a:solidFill>
                  <a:srgbClr val="00B0F0"/>
                </a:solidFill>
              </a:rPr>
              <a:t>DI</a:t>
            </a:r>
            <a:r>
              <a:rPr lang="it-IT" b="1" dirty="0" smtClean="0">
                <a:solidFill>
                  <a:srgbClr val="00B0F0"/>
                </a:solidFill>
              </a:rPr>
              <a:t> CURA</a:t>
            </a:r>
            <a:endParaRPr lang="it-IT" b="1" dirty="0">
              <a:solidFill>
                <a:srgbClr val="00B0F0"/>
              </a:solidFill>
            </a:endParaRPr>
          </a:p>
        </p:txBody>
      </p:sp>
      <p:sp>
        <p:nvSpPr>
          <p:cNvPr id="8" name="Segnaposto testo 7"/>
          <p:cNvSpPr>
            <a:spLocks noGrp="1"/>
          </p:cNvSpPr>
          <p:nvPr>
            <p:ph type="body" idx="1"/>
          </p:nvPr>
        </p:nvSpPr>
        <p:spPr/>
        <p:txBody>
          <a:bodyPr/>
          <a:lstStyle/>
          <a:p>
            <a:pPr algn="ctr"/>
            <a:r>
              <a:rPr lang="it-IT" dirty="0" smtClean="0"/>
              <a:t>PRIORITA’ DEL MEDICO</a:t>
            </a:r>
            <a:endParaRPr lang="it-IT"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Font typeface="+mj-lt"/>
              <a:buAutoNum type="arabicPeriod"/>
            </a:pPr>
            <a:r>
              <a:rPr lang="it-IT" dirty="0" smtClean="0"/>
              <a:t>Crolli vertebrali</a:t>
            </a:r>
          </a:p>
          <a:p>
            <a:pPr marL="457200" indent="-457200">
              <a:buFont typeface="+mj-lt"/>
              <a:buAutoNum type="arabicPeriod"/>
            </a:pPr>
            <a:r>
              <a:rPr lang="it-IT" dirty="0" smtClean="0"/>
              <a:t>Insonnia</a:t>
            </a:r>
          </a:p>
          <a:p>
            <a:pPr marL="457200" indent="-457200">
              <a:buFont typeface="+mj-lt"/>
              <a:buAutoNum type="arabicPeriod"/>
            </a:pPr>
            <a:r>
              <a:rPr lang="it-IT" dirty="0" smtClean="0"/>
              <a:t>Ulcera peptica/diverticoli</a:t>
            </a:r>
          </a:p>
          <a:p>
            <a:pPr marL="457200" indent="-457200">
              <a:buFont typeface="+mj-lt"/>
              <a:buAutoNum type="arabicPeriod"/>
            </a:pPr>
            <a:r>
              <a:rPr lang="it-IT" dirty="0" smtClean="0"/>
              <a:t>Prurito</a:t>
            </a:r>
            <a:endParaRPr lang="it-IT" dirty="0"/>
          </a:p>
        </p:txBody>
      </p:sp>
      <p:sp>
        <p:nvSpPr>
          <p:cNvPr id="10" name="Segnaposto testo 9"/>
          <p:cNvSpPr>
            <a:spLocks noGrp="1"/>
          </p:cNvSpPr>
          <p:nvPr>
            <p:ph type="body" sz="quarter" idx="3"/>
          </p:nvPr>
        </p:nvSpPr>
        <p:spPr/>
        <p:txBody>
          <a:bodyPr/>
          <a:lstStyle/>
          <a:p>
            <a:pPr algn="ctr"/>
            <a:r>
              <a:rPr lang="it-IT" dirty="0" smtClean="0"/>
              <a:t>PRIORITA’ DELLA PAZIENTE</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Prurito</a:t>
            </a:r>
          </a:p>
          <a:p>
            <a:pPr marL="457200" indent="-457200">
              <a:buFont typeface="+mj-lt"/>
              <a:buAutoNum type="arabicPeriod"/>
            </a:pPr>
            <a:r>
              <a:rPr lang="it-IT" dirty="0" smtClean="0"/>
              <a:t>Rachialgia</a:t>
            </a:r>
          </a:p>
          <a:p>
            <a:pPr marL="457200" indent="-457200">
              <a:buFont typeface="+mj-lt"/>
              <a:buAutoNum type="arabicPeriod"/>
            </a:pPr>
            <a:r>
              <a:rPr lang="it-IT" dirty="0" smtClean="0"/>
              <a:t>Insonnia</a:t>
            </a:r>
          </a:p>
          <a:p>
            <a:pPr marL="457200" indent="-457200">
              <a:buFont typeface="+mj-lt"/>
              <a:buAutoNum type="arabicPeriod"/>
            </a:pPr>
            <a:r>
              <a:rPr lang="it-IT" dirty="0" smtClean="0"/>
              <a:t>Dispepsia</a:t>
            </a:r>
          </a:p>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None/>
            </a:pPr>
            <a:endParaRPr lang="it-IT" dirty="0"/>
          </a:p>
        </p:txBody>
      </p:sp>
      <p:cxnSp>
        <p:nvCxnSpPr>
          <p:cNvPr id="13" name="Connettore 2 12"/>
          <p:cNvCxnSpPr/>
          <p:nvPr/>
        </p:nvCxnSpPr>
        <p:spPr>
          <a:xfrm flipV="1">
            <a:off x="3059832" y="2852936"/>
            <a:ext cx="1512168" cy="36004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a:t>
            </a:r>
            <a:r>
              <a:rPr lang="it-IT" b="1" dirty="0" err="1" smtClean="0">
                <a:solidFill>
                  <a:srgbClr val="00B0F0"/>
                </a:solidFill>
              </a:rPr>
              <a:t>DI</a:t>
            </a:r>
            <a:r>
              <a:rPr lang="it-IT" b="1" dirty="0" smtClean="0">
                <a:solidFill>
                  <a:srgbClr val="00B0F0"/>
                </a:solidFill>
              </a:rPr>
              <a:t> CURA</a:t>
            </a:r>
            <a:endParaRPr lang="it-IT" b="1" dirty="0">
              <a:solidFill>
                <a:srgbClr val="00B0F0"/>
              </a:solidFill>
            </a:endParaRPr>
          </a:p>
        </p:txBody>
      </p:sp>
      <p:sp>
        <p:nvSpPr>
          <p:cNvPr id="8" name="Segnaposto testo 7"/>
          <p:cNvSpPr>
            <a:spLocks noGrp="1"/>
          </p:cNvSpPr>
          <p:nvPr>
            <p:ph type="body" idx="1"/>
          </p:nvPr>
        </p:nvSpPr>
        <p:spPr/>
        <p:txBody>
          <a:bodyPr/>
          <a:lstStyle/>
          <a:p>
            <a:pPr algn="ctr"/>
            <a:r>
              <a:rPr lang="it-IT" dirty="0" smtClean="0"/>
              <a:t>PRIORITA’ DEL MEDICO</a:t>
            </a:r>
            <a:endParaRPr lang="it-IT"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Font typeface="+mj-lt"/>
              <a:buAutoNum type="arabicPeriod"/>
            </a:pPr>
            <a:r>
              <a:rPr lang="it-IT" dirty="0" smtClean="0"/>
              <a:t>Crolli vertebrali</a:t>
            </a:r>
          </a:p>
          <a:p>
            <a:pPr marL="457200" indent="-457200">
              <a:buFont typeface="+mj-lt"/>
              <a:buAutoNum type="arabicPeriod"/>
            </a:pPr>
            <a:r>
              <a:rPr lang="it-IT" dirty="0" smtClean="0"/>
              <a:t>Insonnia</a:t>
            </a:r>
          </a:p>
          <a:p>
            <a:pPr marL="457200" indent="-457200">
              <a:buFont typeface="+mj-lt"/>
              <a:buAutoNum type="arabicPeriod"/>
            </a:pPr>
            <a:r>
              <a:rPr lang="it-IT" dirty="0" smtClean="0"/>
              <a:t>Ulcera peptica/diverticoli</a:t>
            </a:r>
          </a:p>
          <a:p>
            <a:pPr marL="457200" indent="-457200">
              <a:buFont typeface="+mj-lt"/>
              <a:buAutoNum type="arabicPeriod"/>
            </a:pPr>
            <a:r>
              <a:rPr lang="it-IT" dirty="0" smtClean="0"/>
              <a:t>Prurito</a:t>
            </a:r>
            <a:endParaRPr lang="it-IT" dirty="0"/>
          </a:p>
        </p:txBody>
      </p:sp>
      <p:sp>
        <p:nvSpPr>
          <p:cNvPr id="10" name="Segnaposto testo 9"/>
          <p:cNvSpPr>
            <a:spLocks noGrp="1"/>
          </p:cNvSpPr>
          <p:nvPr>
            <p:ph type="body" sz="quarter" idx="3"/>
          </p:nvPr>
        </p:nvSpPr>
        <p:spPr/>
        <p:txBody>
          <a:bodyPr/>
          <a:lstStyle/>
          <a:p>
            <a:pPr algn="ctr"/>
            <a:r>
              <a:rPr lang="it-IT" dirty="0" smtClean="0"/>
              <a:t>PRIORITA’ DELLA PAZIENTE</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Prurito</a:t>
            </a:r>
          </a:p>
          <a:p>
            <a:pPr marL="457200" indent="-457200">
              <a:buFont typeface="+mj-lt"/>
              <a:buAutoNum type="arabicPeriod"/>
            </a:pPr>
            <a:r>
              <a:rPr lang="it-IT" dirty="0" smtClean="0"/>
              <a:t>Rachialgia</a:t>
            </a:r>
          </a:p>
          <a:p>
            <a:pPr marL="457200" indent="-457200">
              <a:buFont typeface="+mj-lt"/>
              <a:buAutoNum type="arabicPeriod"/>
            </a:pPr>
            <a:r>
              <a:rPr lang="it-IT" dirty="0" smtClean="0"/>
              <a:t>Insonnia</a:t>
            </a:r>
          </a:p>
          <a:p>
            <a:pPr marL="457200" indent="-457200">
              <a:buFont typeface="+mj-lt"/>
              <a:buAutoNum type="arabicPeriod"/>
            </a:pPr>
            <a:r>
              <a:rPr lang="it-IT" dirty="0" smtClean="0"/>
              <a:t>Dispepsia</a:t>
            </a:r>
          </a:p>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None/>
            </a:pPr>
            <a:endParaRPr lang="it-IT" dirty="0"/>
          </a:p>
        </p:txBody>
      </p:sp>
      <p:cxnSp>
        <p:nvCxnSpPr>
          <p:cNvPr id="12" name="Connettore 2 11"/>
          <p:cNvCxnSpPr/>
          <p:nvPr/>
        </p:nvCxnSpPr>
        <p:spPr>
          <a:xfrm flipV="1">
            <a:off x="2123728" y="3284984"/>
            <a:ext cx="2520280" cy="432048"/>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a:t>
            </a:r>
            <a:r>
              <a:rPr lang="it-IT" b="1" dirty="0" err="1" smtClean="0">
                <a:solidFill>
                  <a:srgbClr val="00B0F0"/>
                </a:solidFill>
              </a:rPr>
              <a:t>DI</a:t>
            </a:r>
            <a:r>
              <a:rPr lang="it-IT" b="1" dirty="0" smtClean="0">
                <a:solidFill>
                  <a:srgbClr val="00B0F0"/>
                </a:solidFill>
              </a:rPr>
              <a:t> CURA</a:t>
            </a:r>
            <a:endParaRPr lang="it-IT" b="1" dirty="0">
              <a:solidFill>
                <a:srgbClr val="00B0F0"/>
              </a:solidFill>
            </a:endParaRPr>
          </a:p>
        </p:txBody>
      </p:sp>
      <p:sp>
        <p:nvSpPr>
          <p:cNvPr id="8" name="Segnaposto testo 7"/>
          <p:cNvSpPr>
            <a:spLocks noGrp="1"/>
          </p:cNvSpPr>
          <p:nvPr>
            <p:ph type="body" idx="1"/>
          </p:nvPr>
        </p:nvSpPr>
        <p:spPr/>
        <p:txBody>
          <a:bodyPr/>
          <a:lstStyle/>
          <a:p>
            <a:pPr algn="ctr"/>
            <a:r>
              <a:rPr lang="it-IT" dirty="0" smtClean="0"/>
              <a:t>PRIORITA’ DEL MEDICO</a:t>
            </a:r>
            <a:endParaRPr lang="it-IT" dirty="0"/>
          </a:p>
        </p:txBody>
      </p:sp>
      <p:sp>
        <p:nvSpPr>
          <p:cNvPr id="9" name="Segnaposto contenuto 8"/>
          <p:cNvSpPr>
            <a:spLocks noGrp="1"/>
          </p:cNvSpPr>
          <p:nvPr>
            <p:ph sz="half" idx="2"/>
          </p:nvPr>
        </p:nvSpPr>
        <p:spPr>
          <a:xfrm>
            <a:off x="467544" y="2132856"/>
            <a:ext cx="4040188" cy="3951288"/>
          </a:xfrm>
        </p:spPr>
        <p:txBody>
          <a:bodyPr/>
          <a:lstStyle/>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Font typeface="+mj-lt"/>
              <a:buAutoNum type="arabicPeriod"/>
            </a:pPr>
            <a:r>
              <a:rPr lang="it-IT" dirty="0" smtClean="0"/>
              <a:t>Crolli vertebrali</a:t>
            </a:r>
          </a:p>
          <a:p>
            <a:pPr marL="457200" indent="-457200">
              <a:buFont typeface="+mj-lt"/>
              <a:buAutoNum type="arabicPeriod"/>
            </a:pPr>
            <a:r>
              <a:rPr lang="it-IT" dirty="0" smtClean="0"/>
              <a:t>Insonnia</a:t>
            </a:r>
          </a:p>
          <a:p>
            <a:pPr marL="457200" indent="-457200">
              <a:buFont typeface="+mj-lt"/>
              <a:buAutoNum type="arabicPeriod"/>
            </a:pPr>
            <a:r>
              <a:rPr lang="it-IT" dirty="0" smtClean="0"/>
              <a:t>Ulcera peptica/diverticoli</a:t>
            </a:r>
          </a:p>
          <a:p>
            <a:pPr marL="457200" indent="-457200">
              <a:buFont typeface="+mj-lt"/>
              <a:buAutoNum type="arabicPeriod"/>
            </a:pPr>
            <a:r>
              <a:rPr lang="it-IT" dirty="0" smtClean="0"/>
              <a:t>Prurito</a:t>
            </a:r>
            <a:endParaRPr lang="it-IT" dirty="0"/>
          </a:p>
        </p:txBody>
      </p:sp>
      <p:sp>
        <p:nvSpPr>
          <p:cNvPr id="10" name="Segnaposto testo 9"/>
          <p:cNvSpPr>
            <a:spLocks noGrp="1"/>
          </p:cNvSpPr>
          <p:nvPr>
            <p:ph type="body" sz="quarter" idx="3"/>
          </p:nvPr>
        </p:nvSpPr>
        <p:spPr/>
        <p:txBody>
          <a:bodyPr/>
          <a:lstStyle/>
          <a:p>
            <a:pPr algn="ctr"/>
            <a:r>
              <a:rPr lang="it-IT" dirty="0" smtClean="0"/>
              <a:t>PRIORITA’ DELLA PAZIENTE</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Prurito</a:t>
            </a:r>
          </a:p>
          <a:p>
            <a:pPr marL="457200" indent="-457200">
              <a:buFont typeface="+mj-lt"/>
              <a:buAutoNum type="arabicPeriod"/>
            </a:pPr>
            <a:r>
              <a:rPr lang="it-IT" dirty="0" smtClean="0"/>
              <a:t>Rachialgia</a:t>
            </a:r>
          </a:p>
          <a:p>
            <a:pPr marL="457200" indent="-457200">
              <a:buFont typeface="+mj-lt"/>
              <a:buAutoNum type="arabicPeriod"/>
            </a:pPr>
            <a:r>
              <a:rPr lang="it-IT" dirty="0" smtClean="0"/>
              <a:t>Insonnia</a:t>
            </a:r>
          </a:p>
          <a:p>
            <a:pPr marL="457200" indent="-457200">
              <a:buFont typeface="+mj-lt"/>
              <a:buAutoNum type="arabicPeriod"/>
            </a:pPr>
            <a:r>
              <a:rPr lang="it-IT" dirty="0" smtClean="0"/>
              <a:t>Dispepsia</a:t>
            </a:r>
          </a:p>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None/>
            </a:pPr>
            <a:endParaRPr lang="it-IT" dirty="0"/>
          </a:p>
        </p:txBody>
      </p:sp>
      <p:cxnSp>
        <p:nvCxnSpPr>
          <p:cNvPr id="12" name="Connettore 2 11"/>
          <p:cNvCxnSpPr/>
          <p:nvPr/>
        </p:nvCxnSpPr>
        <p:spPr>
          <a:xfrm flipV="1">
            <a:off x="4211960" y="3861048"/>
            <a:ext cx="504056" cy="288032"/>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2 11"/>
          <p:cNvCxnSpPr/>
          <p:nvPr/>
        </p:nvCxnSpPr>
        <p:spPr>
          <a:xfrm flipV="1">
            <a:off x="1907704" y="2420888"/>
            <a:ext cx="2808312" cy="2088232"/>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a:t>
            </a:r>
            <a:r>
              <a:rPr lang="it-IT" b="1" dirty="0" err="1" smtClean="0">
                <a:solidFill>
                  <a:srgbClr val="00B0F0"/>
                </a:solidFill>
              </a:rPr>
              <a:t>DI</a:t>
            </a:r>
            <a:r>
              <a:rPr lang="it-IT" b="1" dirty="0" smtClean="0">
                <a:solidFill>
                  <a:srgbClr val="00B0F0"/>
                </a:solidFill>
              </a:rPr>
              <a:t> CURA</a:t>
            </a:r>
            <a:endParaRPr lang="it-IT" b="1" dirty="0">
              <a:solidFill>
                <a:srgbClr val="00B0F0"/>
              </a:solidFill>
            </a:endParaRPr>
          </a:p>
        </p:txBody>
      </p:sp>
      <p:sp>
        <p:nvSpPr>
          <p:cNvPr id="8" name="Segnaposto testo 7"/>
          <p:cNvSpPr>
            <a:spLocks noGrp="1"/>
          </p:cNvSpPr>
          <p:nvPr>
            <p:ph type="body" idx="1"/>
          </p:nvPr>
        </p:nvSpPr>
        <p:spPr/>
        <p:txBody>
          <a:bodyPr/>
          <a:lstStyle/>
          <a:p>
            <a:pPr algn="ctr"/>
            <a:r>
              <a:rPr lang="it-IT" dirty="0" smtClean="0"/>
              <a:t>PRIORITA’ DEL MEDICO</a:t>
            </a:r>
            <a:endParaRPr lang="it-IT"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Font typeface="+mj-lt"/>
              <a:buAutoNum type="arabicPeriod"/>
            </a:pPr>
            <a:r>
              <a:rPr lang="it-IT" dirty="0" smtClean="0"/>
              <a:t>Crolli vertebrali</a:t>
            </a:r>
          </a:p>
          <a:p>
            <a:pPr marL="457200" indent="-457200">
              <a:buFont typeface="+mj-lt"/>
              <a:buAutoNum type="arabicPeriod"/>
            </a:pPr>
            <a:r>
              <a:rPr lang="it-IT" dirty="0" smtClean="0"/>
              <a:t>Insonnia</a:t>
            </a:r>
          </a:p>
          <a:p>
            <a:pPr marL="457200" indent="-457200">
              <a:buFont typeface="+mj-lt"/>
              <a:buAutoNum type="arabicPeriod"/>
            </a:pPr>
            <a:r>
              <a:rPr lang="it-IT" dirty="0" smtClean="0"/>
              <a:t>Ulcera peptica/diverticoli</a:t>
            </a:r>
          </a:p>
          <a:p>
            <a:pPr marL="457200" indent="-457200">
              <a:buFont typeface="+mj-lt"/>
              <a:buAutoNum type="arabicPeriod"/>
            </a:pPr>
            <a:r>
              <a:rPr lang="it-IT" dirty="0" smtClean="0"/>
              <a:t>Prurito</a:t>
            </a:r>
            <a:endParaRPr lang="it-IT" dirty="0"/>
          </a:p>
        </p:txBody>
      </p:sp>
      <p:sp>
        <p:nvSpPr>
          <p:cNvPr id="10" name="Segnaposto testo 9"/>
          <p:cNvSpPr>
            <a:spLocks noGrp="1"/>
          </p:cNvSpPr>
          <p:nvPr>
            <p:ph type="body" sz="quarter" idx="3"/>
          </p:nvPr>
        </p:nvSpPr>
        <p:spPr/>
        <p:txBody>
          <a:bodyPr/>
          <a:lstStyle/>
          <a:p>
            <a:pPr algn="ctr"/>
            <a:r>
              <a:rPr lang="it-IT" dirty="0" smtClean="0"/>
              <a:t>PRIORITA’ DELLA PAZIENTE</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Prurito</a:t>
            </a:r>
          </a:p>
          <a:p>
            <a:pPr marL="457200" indent="-457200">
              <a:buFont typeface="+mj-lt"/>
              <a:buAutoNum type="arabicPeriod"/>
            </a:pPr>
            <a:r>
              <a:rPr lang="it-IT" dirty="0" smtClean="0"/>
              <a:t>Rachialgia</a:t>
            </a:r>
          </a:p>
          <a:p>
            <a:pPr marL="457200" indent="-457200">
              <a:buFont typeface="+mj-lt"/>
              <a:buAutoNum type="arabicPeriod"/>
            </a:pPr>
            <a:r>
              <a:rPr lang="it-IT" dirty="0" smtClean="0"/>
              <a:t>Insonnia</a:t>
            </a:r>
          </a:p>
          <a:p>
            <a:pPr marL="457200" indent="-457200">
              <a:buFont typeface="+mj-lt"/>
              <a:buAutoNum type="arabicPeriod"/>
            </a:pPr>
            <a:r>
              <a:rPr lang="it-IT" dirty="0" smtClean="0"/>
              <a:t>Dispepsia</a:t>
            </a:r>
          </a:p>
          <a:p>
            <a:pPr marL="457200" indent="-457200">
              <a:buFont typeface="+mj-lt"/>
              <a:buAutoNum type="arabicPeriod"/>
            </a:pPr>
            <a:r>
              <a:rPr lang="it-IT" dirty="0" smtClean="0"/>
              <a:t>Demenza</a:t>
            </a:r>
          </a:p>
          <a:p>
            <a:pPr marL="457200" indent="-457200">
              <a:buFont typeface="+mj-lt"/>
              <a:buAutoNum type="arabicPeriod"/>
            </a:pPr>
            <a:r>
              <a:rPr lang="it-IT" dirty="0" smtClean="0"/>
              <a:t>Tao/Fa</a:t>
            </a:r>
          </a:p>
          <a:p>
            <a:pPr marL="457200" indent="-457200">
              <a:buNone/>
            </a:pPr>
            <a:endParaRPr lang="it-IT"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Segnaposto contenuto 8"/>
          <p:cNvGraphicFramePr>
            <a:graphicFrameLocks noGrp="1"/>
          </p:cNvGraphicFramePr>
          <p:nvPr>
            <p:ph idx="1"/>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CasellaDiTesto 9"/>
          <p:cNvSpPr txBox="1"/>
          <p:nvPr/>
        </p:nvSpPr>
        <p:spPr>
          <a:xfrm>
            <a:off x="0" y="5940569"/>
            <a:ext cx="9144000" cy="584775"/>
          </a:xfrm>
          <a:prstGeom prst="rect">
            <a:avLst/>
          </a:prstGeom>
          <a:noFill/>
        </p:spPr>
        <p:txBody>
          <a:bodyPr wrap="square" rtlCol="0">
            <a:spAutoFit/>
          </a:bodyPr>
          <a:lstStyle/>
          <a:p>
            <a:pPr algn="ctr"/>
            <a:r>
              <a:rPr lang="it-IT" sz="3200" b="1" dirty="0" smtClean="0">
                <a:solidFill>
                  <a:srgbClr val="0070C0"/>
                </a:solidFill>
              </a:rPr>
              <a:t>Le priorita’ del medico</a:t>
            </a:r>
            <a:r>
              <a:rPr lang="it-IT" sz="3200" b="1" dirty="0" smtClean="0">
                <a:solidFill>
                  <a:srgbClr val="C00000"/>
                </a:solidFill>
              </a:rPr>
              <a:t> </a:t>
            </a:r>
            <a:r>
              <a:rPr lang="it-IT" sz="3200" b="1" dirty="0" smtClean="0">
                <a:solidFill>
                  <a:srgbClr val="0070C0"/>
                </a:solidFill>
              </a:rPr>
              <a:t>e</a:t>
            </a:r>
            <a:r>
              <a:rPr lang="it-IT" sz="3200" b="1" dirty="0" smtClean="0">
                <a:solidFill>
                  <a:srgbClr val="C00000"/>
                </a:solidFill>
              </a:rPr>
              <a:t> le priorità della paziente</a:t>
            </a:r>
            <a:endParaRPr lang="it-IT" sz="32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7" dur="500"/>
                                        <p:tgtEl>
                                          <p:spTgt spid="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chart seriesIdx="0" categoryIdx="0" bldStep="ptInCategory"/>
                                            </p:graphicEl>
                                          </p:spTgt>
                                        </p:tgtEl>
                                        <p:attrNameLst>
                                          <p:attrName>style.visibility</p:attrName>
                                        </p:attrNameLst>
                                      </p:cBhvr>
                                      <p:to>
                                        <p:strVal val="visible"/>
                                      </p:to>
                                    </p:set>
                                    <p:animEffect transition="in" filter="wipe(down)">
                                      <p:cBhvr>
                                        <p:cTn id="12" dur="500"/>
                                        <p:tgtEl>
                                          <p:spTgt spid="9">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chart seriesIdx="1" categoryIdx="0" bldStep="ptInCategory"/>
                                            </p:graphicEl>
                                          </p:spTgt>
                                        </p:tgtEl>
                                        <p:attrNameLst>
                                          <p:attrName>style.visibility</p:attrName>
                                        </p:attrNameLst>
                                      </p:cBhvr>
                                      <p:to>
                                        <p:strVal val="visible"/>
                                      </p:to>
                                    </p:set>
                                    <p:animEffect transition="in" filter="wipe(down)">
                                      <p:cBhvr>
                                        <p:cTn id="17" dur="500"/>
                                        <p:tgtEl>
                                          <p:spTgt spid="9">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chart seriesIdx="0" categoryIdx="1" bldStep="ptInCategory"/>
                                            </p:graphicEl>
                                          </p:spTgt>
                                        </p:tgtEl>
                                        <p:attrNameLst>
                                          <p:attrName>style.visibility</p:attrName>
                                        </p:attrNameLst>
                                      </p:cBhvr>
                                      <p:to>
                                        <p:strVal val="visible"/>
                                      </p:to>
                                    </p:set>
                                    <p:animEffect transition="in" filter="wipe(down)">
                                      <p:cBhvr>
                                        <p:cTn id="22" dur="500"/>
                                        <p:tgtEl>
                                          <p:spTgt spid="9">
                                            <p:graphicEl>
                                              <a:chart seriesIdx="0" categoryIdx="1"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chart seriesIdx="1" categoryIdx="1" bldStep="ptInCategory"/>
                                            </p:graphicEl>
                                          </p:spTgt>
                                        </p:tgtEl>
                                        <p:attrNameLst>
                                          <p:attrName>style.visibility</p:attrName>
                                        </p:attrNameLst>
                                      </p:cBhvr>
                                      <p:to>
                                        <p:strVal val="visible"/>
                                      </p:to>
                                    </p:set>
                                    <p:animEffect transition="in" filter="wipe(down)">
                                      <p:cBhvr>
                                        <p:cTn id="27" dur="500"/>
                                        <p:tgtEl>
                                          <p:spTgt spid="9">
                                            <p:graphicEl>
                                              <a:chart seriesIdx="1"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chart seriesIdx="0" categoryIdx="2" bldStep="ptInCategory"/>
                                            </p:graphicEl>
                                          </p:spTgt>
                                        </p:tgtEl>
                                        <p:attrNameLst>
                                          <p:attrName>style.visibility</p:attrName>
                                        </p:attrNameLst>
                                      </p:cBhvr>
                                      <p:to>
                                        <p:strVal val="visible"/>
                                      </p:to>
                                    </p:set>
                                    <p:animEffect transition="in" filter="wipe(down)">
                                      <p:cBhvr>
                                        <p:cTn id="32" dur="500"/>
                                        <p:tgtEl>
                                          <p:spTgt spid="9">
                                            <p:graphicEl>
                                              <a:chart seriesIdx="0" categoryIdx="2"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chart seriesIdx="1" categoryIdx="2" bldStep="ptInCategory"/>
                                            </p:graphicEl>
                                          </p:spTgt>
                                        </p:tgtEl>
                                        <p:attrNameLst>
                                          <p:attrName>style.visibility</p:attrName>
                                        </p:attrNameLst>
                                      </p:cBhvr>
                                      <p:to>
                                        <p:strVal val="visible"/>
                                      </p:to>
                                    </p:set>
                                    <p:animEffect transition="in" filter="wipe(down)">
                                      <p:cBhvr>
                                        <p:cTn id="37" dur="500"/>
                                        <p:tgtEl>
                                          <p:spTgt spid="9">
                                            <p:graphicEl>
                                              <a:chart seriesIdx="1" categoryIdx="2"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graphicEl>
                                              <a:chart seriesIdx="0" categoryIdx="3" bldStep="ptInCategory"/>
                                            </p:graphicEl>
                                          </p:spTgt>
                                        </p:tgtEl>
                                        <p:attrNameLst>
                                          <p:attrName>style.visibility</p:attrName>
                                        </p:attrNameLst>
                                      </p:cBhvr>
                                      <p:to>
                                        <p:strVal val="visible"/>
                                      </p:to>
                                    </p:set>
                                    <p:animEffect transition="in" filter="wipe(down)">
                                      <p:cBhvr>
                                        <p:cTn id="42" dur="500"/>
                                        <p:tgtEl>
                                          <p:spTgt spid="9">
                                            <p:graphicEl>
                                              <a:chart seriesIdx="0" categoryIdx="3"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graphicEl>
                                              <a:chart seriesIdx="1" categoryIdx="3" bldStep="ptInCategory"/>
                                            </p:graphicEl>
                                          </p:spTgt>
                                        </p:tgtEl>
                                        <p:attrNameLst>
                                          <p:attrName>style.visibility</p:attrName>
                                        </p:attrNameLst>
                                      </p:cBhvr>
                                      <p:to>
                                        <p:strVal val="visible"/>
                                      </p:to>
                                    </p:set>
                                    <p:animEffect transition="in" filter="wipe(down)">
                                      <p:cBhvr>
                                        <p:cTn id="47" dur="500"/>
                                        <p:tgtEl>
                                          <p:spTgt spid="9">
                                            <p:graphicEl>
                                              <a:chart seriesIdx="1" categoryIdx="3"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graphicEl>
                                              <a:chart seriesIdx="0" categoryIdx="4" bldStep="ptInCategory"/>
                                            </p:graphicEl>
                                          </p:spTgt>
                                        </p:tgtEl>
                                        <p:attrNameLst>
                                          <p:attrName>style.visibility</p:attrName>
                                        </p:attrNameLst>
                                      </p:cBhvr>
                                      <p:to>
                                        <p:strVal val="visible"/>
                                      </p:to>
                                    </p:set>
                                    <p:animEffect transition="in" filter="wipe(down)">
                                      <p:cBhvr>
                                        <p:cTn id="52" dur="500"/>
                                        <p:tgtEl>
                                          <p:spTgt spid="9">
                                            <p:graphicEl>
                                              <a:chart seriesIdx="0" categoryIdx="4"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graphicEl>
                                              <a:chart seriesIdx="1" categoryIdx="4" bldStep="ptInCategory"/>
                                            </p:graphicEl>
                                          </p:spTgt>
                                        </p:tgtEl>
                                        <p:attrNameLst>
                                          <p:attrName>style.visibility</p:attrName>
                                        </p:attrNameLst>
                                      </p:cBhvr>
                                      <p:to>
                                        <p:strVal val="visible"/>
                                      </p:to>
                                    </p:set>
                                    <p:animEffect transition="in" filter="wipe(down)">
                                      <p:cBhvr>
                                        <p:cTn id="57" dur="500"/>
                                        <p:tgtEl>
                                          <p:spTgt spid="9">
                                            <p:graphicEl>
                                              <a:chart seriesIdx="1"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El"/>
        </p:bldSub>
      </p:bldGraphic>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259632" y="4653136"/>
            <a:ext cx="6624736" cy="2016224"/>
          </a:xfrm>
        </p:spPr>
        <p:txBody>
          <a:bodyPr>
            <a:noAutofit/>
          </a:bodyPr>
          <a:lstStyle/>
          <a:p>
            <a:pPr algn="ctr"/>
            <a:r>
              <a:rPr lang="it-IT" sz="3200" dirty="0" smtClean="0">
                <a:solidFill>
                  <a:schemeClr val="tx2">
                    <a:lumMod val="60000"/>
                    <a:lumOff val="40000"/>
                  </a:schemeClr>
                </a:solidFill>
              </a:rPr>
              <a:t>COME POSSO FORMULARE UN APPROPRIATO PIANO DI CURA CHE CONCILI LE DIVERSE VALUTAZIONI DI PRIORITA’ ?</a:t>
            </a:r>
            <a:r>
              <a:rPr lang="it-IT" sz="2400" dirty="0" smtClean="0">
                <a:solidFill>
                  <a:schemeClr val="tx2">
                    <a:lumMod val="60000"/>
                    <a:lumOff val="40000"/>
                  </a:schemeClr>
                </a:solidFill>
              </a:rPr>
              <a:t> </a:t>
            </a:r>
            <a:endParaRPr lang="it-IT" sz="2400" dirty="0">
              <a:solidFill>
                <a:schemeClr val="tx2">
                  <a:lumMod val="60000"/>
                  <a:lumOff val="40000"/>
                </a:schemeClr>
              </a:solidFill>
            </a:endParaRPr>
          </a:p>
        </p:txBody>
      </p:sp>
      <p:pic>
        <p:nvPicPr>
          <p:cNvPr id="10" name="Segnaposto immagine 9" descr="images.jpg"/>
          <p:cNvPicPr>
            <a:picLocks noGrp="1" noChangeAspect="1"/>
          </p:cNvPicPr>
          <p:nvPr>
            <p:ph type="pic" idx="1"/>
          </p:nvPr>
        </p:nvPicPr>
        <p:blipFill>
          <a:blip r:embed="rId2" cstate="print"/>
          <a:srcRect l="6944" r="6944"/>
          <a:stretch>
            <a:fillRect/>
          </a:stretch>
        </p:blipFill>
        <p:spPr>
          <a:xfrm>
            <a:off x="1259632" y="404664"/>
            <a:ext cx="6624736" cy="4104456"/>
          </a:xfr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la</a:t>
            </a:r>
            <a:r>
              <a:rPr lang="it-IT" sz="3600" dirty="0" smtClean="0"/>
              <a:t> </a:t>
            </a:r>
            <a:r>
              <a:rPr lang="it-IT" sz="3600" b="1" dirty="0" smtClean="0"/>
              <a:t>valutazione della paziente dal punto di vista funzionale con l’utilizzo di strumenti di valutazione</a:t>
            </a:r>
            <a:endParaRPr lang="it-IT" b="1"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Tabella 3073"/>
          <p:cNvGraphicFramePr>
            <a:graphicFrameLocks/>
          </p:cNvGraphicFramePr>
          <p:nvPr/>
        </p:nvGraphicFramePr>
        <p:xfrm>
          <a:off x="250825" y="0"/>
          <a:ext cx="8893176" cy="6480493"/>
        </p:xfrm>
        <a:graphic>
          <a:graphicData uri="http://schemas.openxmlformats.org/drawingml/2006/table">
            <a:tbl>
              <a:tblPr/>
              <a:tblGrid>
                <a:gridCol w="7678738"/>
                <a:gridCol w="1214438"/>
              </a:tblGrid>
              <a:tr h="482600">
                <a:tc gridSpan="2">
                  <a:txBody>
                    <a:bodyPr/>
                    <a:lstStyle/>
                    <a:p>
                      <a:pPr algn="ctr"/>
                      <a:r>
                        <a:rPr lang="en-US" altLang="en-US" b="1" dirty="0">
                          <a:solidFill>
                            <a:srgbClr val="000000"/>
                          </a:solidFill>
                          <a:latin typeface="Calibri" charset="0"/>
                        </a:rPr>
                        <a:t>Attività della vita quotidiana (ADL)</a:t>
                      </a:r>
                    </a:p>
                  </a:txBody>
                  <a:tcPr>
                    <a:lnL w="12700">
                      <a:solidFill>
                        <a:srgbClr val="FFFFFF"/>
                      </a:solidFill>
                    </a:lnL>
                    <a:lnR w="12700">
                      <a:solidFill>
                        <a:srgbClr val="FFFFFF"/>
                      </a:solidFill>
                    </a:lnR>
                    <a:lnT w="12700">
                      <a:solidFill>
                        <a:srgbClr val="FFFFFF"/>
                      </a:solidFill>
                    </a:lnT>
                    <a:lnB w="38100">
                      <a:solidFill>
                        <a:srgbClr val="FFFFFF"/>
                      </a:solidFill>
                    </a:lnB>
                    <a:solidFill>
                      <a:srgbClr val="FFFFFF"/>
                    </a:solidFill>
                  </a:tcPr>
                </a:tc>
                <a:tc hMerge="1">
                  <a:txBody>
                    <a:bodyPr/>
                    <a:lstStyle/>
                    <a:p>
                      <a:endParaRPr lang="it-IT"/>
                    </a:p>
                  </a:txBody>
                  <a:tcPr/>
                </a:tc>
              </a:tr>
              <a:tr h="482600">
                <a:tc>
                  <a:txBody>
                    <a:bodyPr/>
                    <a:lstStyle/>
                    <a:p>
                      <a:r>
                        <a:rPr lang="en-US" altLang="en-US" dirty="0">
                          <a:solidFill>
                            <a:srgbClr val="000000"/>
                          </a:solidFill>
                          <a:latin typeface="Calibri" charset="0"/>
                        </a:rPr>
                        <a:t>VARIABILE</a:t>
                      </a:r>
                    </a:p>
                  </a:txBody>
                  <a:tcPr>
                    <a:lnL w="12700">
                      <a:solidFill>
                        <a:srgbClr val="FFFFFF"/>
                      </a:solidFill>
                    </a:lnL>
                    <a:lnR w="12700">
                      <a:solidFill>
                        <a:srgbClr val="FFFFFF"/>
                      </a:solidFill>
                    </a:lnR>
                    <a:lnT w="38100">
                      <a:solidFill>
                        <a:srgbClr val="FFFFFF"/>
                      </a:solidFill>
                    </a:lnT>
                    <a:lnB w="12700">
                      <a:solidFill>
                        <a:srgbClr val="FFFFFF"/>
                      </a:solidFill>
                    </a:lnB>
                    <a:solidFill>
                      <a:srgbClr val="D0D8E8"/>
                    </a:solidFill>
                  </a:tcPr>
                </a:tc>
                <a:tc>
                  <a:txBody>
                    <a:bodyPr/>
                    <a:lstStyle/>
                    <a:p>
                      <a:r>
                        <a:rPr lang="en-US" altLang="en-US" dirty="0">
                          <a:solidFill>
                            <a:srgbClr val="000000"/>
                          </a:solidFill>
                          <a:latin typeface="Calibri" charset="0"/>
                        </a:rPr>
                        <a:t>Punteggio</a:t>
                      </a:r>
                    </a:p>
                  </a:txBody>
                  <a:tcPr>
                    <a:lnL w="12700">
                      <a:solidFill>
                        <a:srgbClr val="FFFFFF"/>
                      </a:solidFill>
                    </a:lnL>
                    <a:lnR w="12700">
                      <a:solidFill>
                        <a:srgbClr val="FFFFFF"/>
                      </a:solidFill>
                    </a:lnR>
                    <a:lnT w="38100">
                      <a:solidFill>
                        <a:srgbClr val="FFFFFF"/>
                      </a:solidFill>
                    </a:lnT>
                    <a:lnB w="12700">
                      <a:solidFill>
                        <a:srgbClr val="FFFFFF"/>
                      </a:solidFill>
                    </a:lnB>
                    <a:solidFill>
                      <a:srgbClr val="D0D8E8"/>
                    </a:solidFill>
                  </a:tcPr>
                </a:tc>
              </a:tr>
              <a:tr h="1217613">
                <a:tc>
                  <a:txBody>
                    <a:bodyPr/>
                    <a:lstStyle/>
                    <a:p>
                      <a:r>
                        <a:rPr lang="en-US" altLang="en-US" b="1" dirty="0">
                          <a:solidFill>
                            <a:srgbClr val="000000"/>
                          </a:solidFill>
                          <a:latin typeface="Calibri" charset="0"/>
                        </a:rPr>
                        <a:t>A) FARE IL BAGNO (vasca, doccia, spugnature)</a:t>
                      </a:r>
                    </a:p>
                    <a:p>
                      <a:r>
                        <a:rPr lang="en-US" altLang="en-US" dirty="0">
                          <a:solidFill>
                            <a:srgbClr val="000000"/>
                          </a:solidFill>
                          <a:latin typeface="Calibri" charset="0"/>
                        </a:rPr>
                        <a:t>Fa il bagno da solo (entra ed esce dalla vasca da solo). </a:t>
                      </a:r>
                    </a:p>
                    <a:p>
                      <a:r>
                        <a:rPr lang="en-US" altLang="en-US" dirty="0">
                          <a:solidFill>
                            <a:srgbClr val="000000"/>
                          </a:solidFill>
                          <a:latin typeface="Calibri" charset="0"/>
                        </a:rPr>
                        <a:t>Ha bisogno di assistenza soltanto nella pulizia di una parte del corpo (es. dorso). </a:t>
                      </a:r>
                    </a:p>
                    <a:p>
                      <a:r>
                        <a:rPr lang="en-US" altLang="en-US" dirty="0">
                          <a:solidFill>
                            <a:srgbClr val="000000"/>
                          </a:solidFill>
                          <a:latin typeface="Calibri" charset="0"/>
                        </a:rPr>
                        <a:t>Ha bisogno di assistenza per più di una parte del corpo</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c>
                  <a:txBody>
                    <a:bodyPr/>
                    <a:lstStyle/>
                    <a:p>
                      <a:pPr algn="ctr"/>
                      <a:endParaRPr/>
                    </a:p>
                    <a:p>
                      <a:pPr algn="ctr"/>
                      <a:r>
                        <a:rPr lang="en-US" altLang="en-US" b="1" dirty="0">
                          <a:solidFill>
                            <a:srgbClr val="000000"/>
                          </a:solidFill>
                          <a:latin typeface="Calibri" charset="0"/>
                        </a:rPr>
                        <a:t>0</a:t>
                      </a:r>
                    </a:p>
                    <a:p>
                      <a:pPr algn="ctr"/>
                      <a:r>
                        <a:rPr lang="en-US" altLang="en-US" b="1" dirty="0">
                          <a:solidFill>
                            <a:srgbClr val="000000"/>
                          </a:solidFill>
                          <a:latin typeface="Calibri" charset="0"/>
                        </a:rPr>
                        <a:t>0</a:t>
                      </a:r>
                    </a:p>
                    <a:p>
                      <a:pPr algn="ctr"/>
                      <a:r>
                        <a:rPr lang="en-US" altLang="en-US" b="1" dirty="0">
                          <a:solidFill>
                            <a:srgbClr val="000000"/>
                          </a:solidFill>
                          <a:latin typeface="Calibri" charset="0"/>
                        </a:rPr>
                        <a:t>1</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r>
              <a:tr h="2011363">
                <a:tc>
                  <a:txBody>
                    <a:bodyPr/>
                    <a:lstStyle/>
                    <a:p>
                      <a:pPr algn="just"/>
                      <a:r>
                        <a:rPr lang="en-US" altLang="en-US" b="1" dirty="0">
                          <a:solidFill>
                            <a:srgbClr val="000000"/>
                          </a:solidFill>
                          <a:latin typeface="Calibri" charset="0"/>
                        </a:rPr>
                        <a:t>B) VESTIRSI (prendere i vestiti dall’armadio e/o cassetti, inclusa biancheria intima, vestiti, uso delle allacciature e delle bretelle se utilizzate) </a:t>
                      </a:r>
                    </a:p>
                    <a:p>
                      <a:pPr algn="just"/>
                      <a:r>
                        <a:rPr lang="en-US" altLang="en-US" dirty="0">
                          <a:solidFill>
                            <a:srgbClr val="000000"/>
                          </a:solidFill>
                          <a:latin typeface="Calibri" charset="0"/>
                        </a:rPr>
                        <a:t>Prende i vestiti e si veste completamente senza bisogno di assistenza. </a:t>
                      </a:r>
                    </a:p>
                    <a:p>
                      <a:pPr algn="just"/>
                      <a:r>
                        <a:rPr lang="en-US" altLang="en-US" dirty="0">
                          <a:solidFill>
                            <a:srgbClr val="000000"/>
                          </a:solidFill>
                          <a:latin typeface="Calibri" charset="0"/>
                        </a:rPr>
                        <a:t>Prende i vestiti e si veste senza bisogno di assistenza eccetto che per allacciare le scarpe. </a:t>
                      </a:r>
                    </a:p>
                    <a:p>
                      <a:pPr algn="just"/>
                      <a:r>
                        <a:rPr lang="en-US" altLang="en-US" dirty="0">
                          <a:solidFill>
                            <a:srgbClr val="000000"/>
                          </a:solidFill>
                          <a:latin typeface="Calibri" charset="0"/>
                        </a:rPr>
                        <a:t>Ha bisogno di assistenza nel prendere i vestiti o nel vestirsi oppure rimane parzialmente o completamente svestito. </a:t>
                      </a:r>
                    </a:p>
                  </a:txBody>
                  <a:tcPr>
                    <a:lnL w="12700">
                      <a:solidFill>
                        <a:srgbClr val="FFFFFF"/>
                      </a:solidFill>
                    </a:lnL>
                    <a:lnR w="12700">
                      <a:solidFill>
                        <a:srgbClr val="FFFFFF"/>
                      </a:solidFill>
                    </a:lnR>
                    <a:lnT w="12700">
                      <a:solidFill>
                        <a:srgbClr val="FFFFFF"/>
                      </a:solidFill>
                    </a:lnT>
                    <a:lnB w="12700">
                      <a:solidFill>
                        <a:srgbClr val="FFFFFF"/>
                      </a:solidFill>
                    </a:lnB>
                    <a:solidFill>
                      <a:srgbClr val="D0D8E8"/>
                    </a:solidFill>
                  </a:tcPr>
                </a:tc>
                <a:tc>
                  <a:txBody>
                    <a:bodyPr/>
                    <a:lstStyle/>
                    <a:p>
                      <a:pPr algn="ctr"/>
                      <a:endParaRPr/>
                    </a:p>
                    <a:p>
                      <a:pPr algn="ctr"/>
                      <a:endParaRPr/>
                    </a:p>
                    <a:p>
                      <a:pPr algn="ctr"/>
                      <a:r>
                        <a:rPr lang="en-US" altLang="en-US" b="1" dirty="0">
                          <a:solidFill>
                            <a:srgbClr val="000000"/>
                          </a:solidFill>
                          <a:latin typeface="Calibri" charset="0"/>
                        </a:rPr>
                        <a:t>0</a:t>
                      </a:r>
                    </a:p>
                    <a:p>
                      <a:pPr algn="ctr"/>
                      <a:endParaRPr/>
                    </a:p>
                    <a:p>
                      <a:pPr algn="ctr"/>
                      <a:r>
                        <a:rPr lang="en-US" altLang="en-US" b="1" dirty="0">
                          <a:solidFill>
                            <a:srgbClr val="000000"/>
                          </a:solidFill>
                          <a:latin typeface="Calibri" charset="0"/>
                        </a:rPr>
                        <a:t>0</a:t>
                      </a:r>
                    </a:p>
                    <a:p>
                      <a:pPr algn="ctr"/>
                      <a:endParaRPr/>
                    </a:p>
                    <a:p>
                      <a:pPr algn="ctr"/>
                      <a:r>
                        <a:rPr lang="en-US" altLang="en-US" b="1" dirty="0">
                          <a:solidFill>
                            <a:srgbClr val="000000"/>
                          </a:solidFill>
                          <a:latin typeface="Calibri" charset="0"/>
                        </a:rPr>
                        <a:t>1</a:t>
                      </a:r>
                    </a:p>
                  </a:txBody>
                  <a:tcPr>
                    <a:lnL w="12700">
                      <a:solidFill>
                        <a:srgbClr val="FFFFFF"/>
                      </a:solidFill>
                    </a:lnL>
                    <a:lnR w="12700">
                      <a:solidFill>
                        <a:srgbClr val="FFFFFF"/>
                      </a:solidFill>
                    </a:lnR>
                    <a:lnT w="12700">
                      <a:solidFill>
                        <a:srgbClr val="FFFFFF"/>
                      </a:solidFill>
                    </a:lnT>
                    <a:lnB w="12700">
                      <a:solidFill>
                        <a:srgbClr val="FFFFFF"/>
                      </a:solidFill>
                    </a:lnB>
                    <a:solidFill>
                      <a:srgbClr val="D0D8E8"/>
                    </a:solidFill>
                  </a:tcPr>
                </a:tc>
              </a:tr>
              <a:tr h="2286000">
                <a:tc>
                  <a:txBody>
                    <a:bodyPr/>
                    <a:lstStyle/>
                    <a:p>
                      <a:r>
                        <a:rPr lang="en-US" altLang="en-US" b="1" dirty="0">
                          <a:solidFill>
                            <a:srgbClr val="000000"/>
                          </a:solidFill>
                          <a:latin typeface="Calibri" charset="0"/>
                        </a:rPr>
                        <a:t>C)TOILETTE (andare nella stanza da bagno per la minzione e l'evacuazione, </a:t>
                      </a:r>
                    </a:p>
                    <a:p>
                      <a:r>
                        <a:rPr lang="en-US" altLang="en-US" b="1" dirty="0">
                          <a:solidFill>
                            <a:srgbClr val="000000"/>
                          </a:solidFill>
                          <a:latin typeface="Calibri" charset="0"/>
                        </a:rPr>
                        <a:t>pulirsi, rivestirsi) </a:t>
                      </a:r>
                    </a:p>
                    <a:p>
                      <a:pPr algn="just"/>
                      <a:r>
                        <a:rPr lang="en-US" altLang="en-US" dirty="0">
                          <a:solidFill>
                            <a:srgbClr val="000000"/>
                          </a:solidFill>
                          <a:latin typeface="Calibri" charset="0"/>
                        </a:rPr>
                        <a:t>Va in bagno, si pulisce e si riveste senza bisogno di assistenza (può utilizzare mezzi di supporto come bastone, deambulatore o seggiola a rotelle, può usare vaso da notte o comoda svuotandoli al mattino). </a:t>
                      </a:r>
                    </a:p>
                    <a:p>
                      <a:pPr algn="just"/>
                      <a:r>
                        <a:rPr lang="en-US" altLang="en-US" dirty="0">
                          <a:solidFill>
                            <a:srgbClr val="000000"/>
                          </a:solidFill>
                          <a:latin typeface="Calibri" charset="0"/>
                        </a:rPr>
                        <a:t>Ha bisogno di assistenza nell’andare in bagno o nel pulirsi o nel rivestirsi o nell’uso del vaso da notte o della comoda. </a:t>
                      </a:r>
                    </a:p>
                    <a:p>
                      <a:pPr algn="just"/>
                      <a:r>
                        <a:rPr lang="en-US" altLang="en-US" dirty="0">
                          <a:solidFill>
                            <a:srgbClr val="000000"/>
                          </a:solidFill>
                          <a:latin typeface="Calibri" charset="0"/>
                        </a:rPr>
                        <a:t>Non si reca in bagno per l’evacuazione </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c>
                  <a:txBody>
                    <a:bodyPr/>
                    <a:lstStyle/>
                    <a:p>
                      <a:pPr algn="ctr"/>
                      <a:endParaRPr/>
                    </a:p>
                    <a:p>
                      <a:pPr algn="ctr"/>
                      <a:endParaRPr/>
                    </a:p>
                    <a:p>
                      <a:pPr algn="ctr"/>
                      <a:r>
                        <a:rPr lang="en-US" altLang="en-US" b="1" dirty="0">
                          <a:solidFill>
                            <a:srgbClr val="000000"/>
                          </a:solidFill>
                          <a:latin typeface="Calibri" charset="0"/>
                        </a:rPr>
                        <a:t>0</a:t>
                      </a:r>
                    </a:p>
                    <a:p>
                      <a:pPr algn="ctr"/>
                      <a:endParaRPr/>
                    </a:p>
                    <a:p>
                      <a:pPr algn="ctr"/>
                      <a:endParaRPr/>
                    </a:p>
                    <a:p>
                      <a:pPr algn="ctr"/>
                      <a:r>
                        <a:rPr lang="en-US" altLang="en-US" b="1" dirty="0">
                          <a:solidFill>
                            <a:srgbClr val="000000"/>
                          </a:solidFill>
                          <a:latin typeface="Calibri" charset="0"/>
                        </a:rPr>
                        <a:t>1</a:t>
                      </a:r>
                    </a:p>
                    <a:p>
                      <a:pPr algn="ctr"/>
                      <a:endParaRPr/>
                    </a:p>
                    <a:p>
                      <a:pPr algn="ctr"/>
                      <a:r>
                        <a:rPr lang="en-US" altLang="en-US" b="1" dirty="0">
                          <a:solidFill>
                            <a:srgbClr val="000000"/>
                          </a:solidFill>
                          <a:latin typeface="Calibri" charset="0"/>
                        </a:rPr>
                        <a:t>1</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r>
            </a:tbl>
          </a:graphicData>
        </a:graphic>
      </p:graphicFrame>
      <p:sp>
        <p:nvSpPr>
          <p:cNvPr id="3093" name="Ovale 3092"/>
          <p:cNvSpPr>
            <a:spLocks/>
          </p:cNvSpPr>
          <p:nvPr/>
        </p:nvSpPr>
        <p:spPr>
          <a:xfrm>
            <a:off x="8388350" y="1773238"/>
            <a:ext cx="287338" cy="360362"/>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3094" name="Ovale 3093"/>
          <p:cNvSpPr>
            <a:spLocks/>
          </p:cNvSpPr>
          <p:nvPr/>
        </p:nvSpPr>
        <p:spPr>
          <a:xfrm>
            <a:off x="8388350" y="2781300"/>
            <a:ext cx="287338" cy="360363"/>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3095" name="Ovale 3094"/>
          <p:cNvSpPr>
            <a:spLocks/>
          </p:cNvSpPr>
          <p:nvPr/>
        </p:nvSpPr>
        <p:spPr>
          <a:xfrm>
            <a:off x="8388350" y="4724400"/>
            <a:ext cx="287338" cy="360363"/>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additive="base">
                                        <p:cTn id="7" dur="500" fill="hold"/>
                                        <p:tgtEl>
                                          <p:spTgt spid="3093"/>
                                        </p:tgtEl>
                                        <p:attrNameLst>
                                          <p:attrName>ppt_x</p:attrName>
                                        </p:attrNameLst>
                                      </p:cBhvr>
                                      <p:tavLst>
                                        <p:tav tm="0">
                                          <p:val>
                                            <p:strVal val="#ppt_x"/>
                                          </p:val>
                                        </p:tav>
                                        <p:tav tm="100000">
                                          <p:val>
                                            <p:strVal val="#ppt_x"/>
                                          </p:val>
                                        </p:tav>
                                      </p:tavLst>
                                    </p:anim>
                                    <p:anim calcmode="lin" valueType="num">
                                      <p:cBhvr additive="base">
                                        <p:cTn id="8" dur="500" fill="hold"/>
                                        <p:tgtEl>
                                          <p:spTgt spid="30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94"/>
                                        </p:tgtEl>
                                        <p:attrNameLst>
                                          <p:attrName>style.visibility</p:attrName>
                                        </p:attrNameLst>
                                      </p:cBhvr>
                                      <p:to>
                                        <p:strVal val="visible"/>
                                      </p:to>
                                    </p:set>
                                    <p:anim calcmode="lin" valueType="num">
                                      <p:cBhvr additive="base">
                                        <p:cTn id="11" dur="500" fill="hold"/>
                                        <p:tgtEl>
                                          <p:spTgt spid="3094"/>
                                        </p:tgtEl>
                                        <p:attrNameLst>
                                          <p:attrName>ppt_x</p:attrName>
                                        </p:attrNameLst>
                                      </p:cBhvr>
                                      <p:tavLst>
                                        <p:tav tm="0">
                                          <p:val>
                                            <p:strVal val="#ppt_x"/>
                                          </p:val>
                                        </p:tav>
                                        <p:tav tm="100000">
                                          <p:val>
                                            <p:strVal val="#ppt_x"/>
                                          </p:val>
                                        </p:tav>
                                      </p:tavLst>
                                    </p:anim>
                                    <p:anim calcmode="lin" valueType="num">
                                      <p:cBhvr additive="base">
                                        <p:cTn id="12" dur="500" fill="hold"/>
                                        <p:tgtEl>
                                          <p:spTgt spid="309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95"/>
                                        </p:tgtEl>
                                        <p:attrNameLst>
                                          <p:attrName>style.visibility</p:attrName>
                                        </p:attrNameLst>
                                      </p:cBhvr>
                                      <p:to>
                                        <p:strVal val="visible"/>
                                      </p:to>
                                    </p:set>
                                    <p:anim calcmode="lin" valueType="num">
                                      <p:cBhvr additive="base">
                                        <p:cTn id="15" dur="500" fill="hold"/>
                                        <p:tgtEl>
                                          <p:spTgt spid="3095"/>
                                        </p:tgtEl>
                                        <p:attrNameLst>
                                          <p:attrName>ppt_x</p:attrName>
                                        </p:attrNameLst>
                                      </p:cBhvr>
                                      <p:tavLst>
                                        <p:tav tm="0">
                                          <p:val>
                                            <p:strVal val="#ppt_x"/>
                                          </p:val>
                                        </p:tav>
                                        <p:tav tm="100000">
                                          <p:val>
                                            <p:strVal val="#ppt_x"/>
                                          </p:val>
                                        </p:tav>
                                      </p:tavLst>
                                    </p:anim>
                                    <p:anim calcmode="lin" valueType="num">
                                      <p:cBhvr additive="base">
                                        <p:cTn id="16" dur="500" fill="hold"/>
                                        <p:tgtEl>
                                          <p:spTgt spid="30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3" grpId="0" animBg="1"/>
      <p:bldP spid="3094" grpId="0" animBg="1"/>
      <p:bldP spid="309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Tabella 4097"/>
          <p:cNvGraphicFramePr>
            <a:graphicFrameLocks/>
          </p:cNvGraphicFramePr>
          <p:nvPr/>
        </p:nvGraphicFramePr>
        <p:xfrm>
          <a:off x="179388" y="260350"/>
          <a:ext cx="8856663" cy="5838190"/>
        </p:xfrm>
        <a:graphic>
          <a:graphicData uri="http://schemas.openxmlformats.org/drawingml/2006/table">
            <a:tbl>
              <a:tblPr/>
              <a:tblGrid>
                <a:gridCol w="7646988"/>
                <a:gridCol w="1209675"/>
              </a:tblGrid>
              <a:tr h="482600">
                <a:tc gridSpan="2">
                  <a:txBody>
                    <a:bodyPr/>
                    <a:lstStyle/>
                    <a:p>
                      <a:pPr algn="ctr"/>
                      <a:r>
                        <a:rPr lang="en-US" altLang="en-US" sz="2000" b="1" dirty="0">
                          <a:solidFill>
                            <a:srgbClr val="000000"/>
                          </a:solidFill>
                          <a:latin typeface="Calibri" charset="0"/>
                        </a:rPr>
                        <a:t>Attività della vita quotidiana (ADL)</a:t>
                      </a:r>
                    </a:p>
                  </a:txBody>
                  <a:tcPr>
                    <a:lnL w="12700">
                      <a:solidFill>
                        <a:srgbClr val="FFFFFF"/>
                      </a:solidFill>
                    </a:lnL>
                    <a:lnR w="12700">
                      <a:solidFill>
                        <a:srgbClr val="FFFFFF"/>
                      </a:solidFill>
                    </a:lnR>
                    <a:lnT w="12700">
                      <a:solidFill>
                        <a:srgbClr val="FFFFFF"/>
                      </a:solidFill>
                    </a:lnT>
                    <a:lnB w="38100">
                      <a:solidFill>
                        <a:srgbClr val="FFFFFF"/>
                      </a:solidFill>
                    </a:lnB>
                    <a:solidFill>
                      <a:srgbClr val="FFFFFF"/>
                    </a:solidFill>
                  </a:tcPr>
                </a:tc>
                <a:tc hMerge="1">
                  <a:txBody>
                    <a:bodyPr/>
                    <a:lstStyle/>
                    <a:p>
                      <a:endParaRPr lang="it-IT"/>
                    </a:p>
                  </a:txBody>
                  <a:tcPr/>
                </a:tc>
              </a:tr>
              <a:tr h="482600">
                <a:tc>
                  <a:txBody>
                    <a:bodyPr/>
                    <a:lstStyle/>
                    <a:p>
                      <a:r>
                        <a:rPr lang="en-US" altLang="en-US" dirty="0">
                          <a:solidFill>
                            <a:srgbClr val="000000"/>
                          </a:solidFill>
                          <a:latin typeface="Calibri" charset="0"/>
                        </a:rPr>
                        <a:t>VARIABILE</a:t>
                      </a:r>
                    </a:p>
                  </a:txBody>
                  <a:tcPr>
                    <a:lnL w="12700">
                      <a:solidFill>
                        <a:srgbClr val="FFFFFF"/>
                      </a:solidFill>
                    </a:lnL>
                    <a:lnR w="12700">
                      <a:solidFill>
                        <a:srgbClr val="FFFFFF"/>
                      </a:solidFill>
                    </a:lnR>
                    <a:lnT w="38100">
                      <a:solidFill>
                        <a:srgbClr val="FFFFFF"/>
                      </a:solidFill>
                    </a:lnT>
                    <a:lnB w="12700">
                      <a:solidFill>
                        <a:srgbClr val="FFFFFF"/>
                      </a:solidFill>
                    </a:lnB>
                    <a:solidFill>
                      <a:srgbClr val="D0D8E8"/>
                    </a:solidFill>
                  </a:tcPr>
                </a:tc>
                <a:tc>
                  <a:txBody>
                    <a:bodyPr/>
                    <a:lstStyle/>
                    <a:p>
                      <a:r>
                        <a:rPr lang="en-US" altLang="en-US" dirty="0">
                          <a:solidFill>
                            <a:srgbClr val="000000"/>
                          </a:solidFill>
                          <a:latin typeface="Calibri" charset="0"/>
                        </a:rPr>
                        <a:t>Punteggio</a:t>
                      </a:r>
                    </a:p>
                  </a:txBody>
                  <a:tcPr>
                    <a:lnL w="12700">
                      <a:solidFill>
                        <a:srgbClr val="FFFFFF"/>
                      </a:solidFill>
                    </a:lnL>
                    <a:lnR w="12700">
                      <a:solidFill>
                        <a:srgbClr val="FFFFFF"/>
                      </a:solidFill>
                    </a:lnR>
                    <a:lnT w="38100">
                      <a:solidFill>
                        <a:srgbClr val="FFFFFF"/>
                      </a:solidFill>
                    </a:lnT>
                    <a:lnB w="12700">
                      <a:solidFill>
                        <a:srgbClr val="FFFFFF"/>
                      </a:solidFill>
                    </a:lnB>
                    <a:solidFill>
                      <a:srgbClr val="D0D8E8"/>
                    </a:solidFill>
                  </a:tcPr>
                </a:tc>
              </a:tr>
              <a:tr h="1463675">
                <a:tc>
                  <a:txBody>
                    <a:bodyPr/>
                    <a:lstStyle/>
                    <a:p>
                      <a:r>
                        <a:rPr lang="en-US" altLang="en-US" b="1" dirty="0">
                          <a:solidFill>
                            <a:srgbClr val="000000"/>
                          </a:solidFill>
                          <a:latin typeface="Calibri" charset="0"/>
                        </a:rPr>
                        <a:t>D) SPOSTARSI </a:t>
                      </a:r>
                    </a:p>
                    <a:p>
                      <a:r>
                        <a:rPr lang="en-US" altLang="en-US" dirty="0">
                          <a:solidFill>
                            <a:srgbClr val="000000"/>
                          </a:solidFill>
                          <a:latin typeface="Calibri" charset="0"/>
                        </a:rPr>
                        <a:t>Si sposta dentro e fuori dal letto e in poltrona senza assistenza (eventualmente con canadesi o deambulatore).</a:t>
                      </a:r>
                    </a:p>
                    <a:p>
                      <a:r>
                        <a:rPr lang="en-US" altLang="en-US" dirty="0">
                          <a:solidFill>
                            <a:srgbClr val="000000"/>
                          </a:solidFill>
                          <a:latin typeface="Calibri" charset="0"/>
                        </a:rPr>
                        <a:t>Compie questi trasferimenti se aiutato. </a:t>
                      </a:r>
                    </a:p>
                    <a:p>
                      <a:r>
                        <a:rPr lang="en-US" altLang="en-US" dirty="0">
                          <a:solidFill>
                            <a:srgbClr val="000000"/>
                          </a:solidFill>
                          <a:latin typeface="Calibri" charset="0"/>
                        </a:rPr>
                        <a:t>Allettato, non esce dal letto. </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c>
                  <a:txBody>
                    <a:bodyPr/>
                    <a:lstStyle/>
                    <a:p>
                      <a:pPr algn="ctr"/>
                      <a:endParaRPr/>
                    </a:p>
                    <a:p>
                      <a:pPr algn="ctr"/>
                      <a:r>
                        <a:rPr lang="en-US" altLang="en-US" b="1" dirty="0">
                          <a:solidFill>
                            <a:srgbClr val="000000"/>
                          </a:solidFill>
                          <a:latin typeface="Calibri" charset="0"/>
                        </a:rPr>
                        <a:t>0</a:t>
                      </a:r>
                    </a:p>
                    <a:p>
                      <a:pPr algn="ctr"/>
                      <a:endParaRPr/>
                    </a:p>
                    <a:p>
                      <a:pPr algn="ctr"/>
                      <a:r>
                        <a:rPr lang="en-US" altLang="en-US" b="1" dirty="0">
                          <a:solidFill>
                            <a:srgbClr val="000000"/>
                          </a:solidFill>
                          <a:latin typeface="Calibri" charset="0"/>
                        </a:rPr>
                        <a:t>1</a:t>
                      </a:r>
                    </a:p>
                    <a:p>
                      <a:pPr algn="ctr"/>
                      <a:r>
                        <a:rPr lang="en-US" altLang="en-US" b="1" dirty="0">
                          <a:solidFill>
                            <a:srgbClr val="000000"/>
                          </a:solidFill>
                          <a:latin typeface="Calibri" charset="0"/>
                        </a:rPr>
                        <a:t>1</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r>
              <a:tr h="1462088">
                <a:tc>
                  <a:txBody>
                    <a:bodyPr/>
                    <a:lstStyle/>
                    <a:p>
                      <a:pPr algn="just"/>
                      <a:r>
                        <a:rPr lang="en-US" altLang="en-US" b="1" dirty="0">
                          <a:solidFill>
                            <a:srgbClr val="000000"/>
                          </a:solidFill>
                          <a:latin typeface="Calibri" charset="0"/>
                        </a:rPr>
                        <a:t>E) CONTINENZA DI FECI ED URINE </a:t>
                      </a:r>
                    </a:p>
                    <a:p>
                      <a:pPr algn="just"/>
                      <a:r>
                        <a:rPr lang="en-US" altLang="en-US" dirty="0">
                          <a:solidFill>
                            <a:srgbClr val="000000"/>
                          </a:solidFill>
                          <a:latin typeface="Calibri" charset="0"/>
                        </a:rPr>
                        <a:t>Controlla completamente feci e urine.  </a:t>
                      </a:r>
                    </a:p>
                    <a:p>
                      <a:pPr algn="just"/>
                      <a:r>
                        <a:rPr lang="en-US" altLang="en-US" dirty="0">
                          <a:solidFill>
                            <a:srgbClr val="000000"/>
                          </a:solidFill>
                          <a:latin typeface="Calibri" charset="0"/>
                        </a:rPr>
                        <a:t>“Incidenti” occasionali.  </a:t>
                      </a:r>
                    </a:p>
                    <a:p>
                      <a:pPr algn="just"/>
                      <a:r>
                        <a:rPr lang="en-US" altLang="en-US" dirty="0">
                          <a:solidFill>
                            <a:srgbClr val="000000"/>
                          </a:solidFill>
                          <a:latin typeface="Calibri" charset="0"/>
                        </a:rPr>
                        <a:t>Necessità di supervisione per il controllo di feci e urine, usa il catetere, è </a:t>
                      </a:r>
                    </a:p>
                    <a:p>
                      <a:pPr algn="just"/>
                      <a:r>
                        <a:rPr lang="en-US" altLang="en-US" dirty="0">
                          <a:solidFill>
                            <a:srgbClr val="000000"/>
                          </a:solidFill>
                          <a:latin typeface="Calibri" charset="0"/>
                        </a:rPr>
                        <a:t>Incontinente </a:t>
                      </a:r>
                    </a:p>
                  </a:txBody>
                  <a:tcPr>
                    <a:lnL w="12700">
                      <a:solidFill>
                        <a:srgbClr val="FFFFFF"/>
                      </a:solidFill>
                    </a:lnL>
                    <a:lnR w="12700">
                      <a:solidFill>
                        <a:srgbClr val="FFFFFF"/>
                      </a:solidFill>
                    </a:lnR>
                    <a:lnT w="12700">
                      <a:solidFill>
                        <a:srgbClr val="FFFFFF"/>
                      </a:solidFill>
                    </a:lnT>
                    <a:lnB w="12700">
                      <a:solidFill>
                        <a:srgbClr val="FFFFFF"/>
                      </a:solidFill>
                    </a:lnB>
                    <a:solidFill>
                      <a:srgbClr val="D0D8E8"/>
                    </a:solidFill>
                  </a:tcPr>
                </a:tc>
                <a:tc>
                  <a:txBody>
                    <a:bodyPr/>
                    <a:lstStyle/>
                    <a:p>
                      <a:pPr algn="ctr"/>
                      <a:endParaRPr/>
                    </a:p>
                    <a:p>
                      <a:pPr algn="ctr"/>
                      <a:r>
                        <a:rPr lang="en-US" altLang="en-US" b="1" dirty="0">
                          <a:solidFill>
                            <a:srgbClr val="000000"/>
                          </a:solidFill>
                          <a:latin typeface="Calibri" charset="0"/>
                        </a:rPr>
                        <a:t>0</a:t>
                      </a:r>
                    </a:p>
                    <a:p>
                      <a:pPr algn="ctr"/>
                      <a:r>
                        <a:rPr lang="en-US" altLang="en-US" b="1" dirty="0">
                          <a:solidFill>
                            <a:srgbClr val="000000"/>
                          </a:solidFill>
                          <a:latin typeface="Calibri" charset="0"/>
                        </a:rPr>
                        <a:t>1</a:t>
                      </a:r>
                    </a:p>
                    <a:p>
                      <a:pPr algn="ctr"/>
                      <a:r>
                        <a:rPr lang="en-US" altLang="en-US" b="1" dirty="0">
                          <a:solidFill>
                            <a:srgbClr val="000000"/>
                          </a:solidFill>
                          <a:latin typeface="Calibri" charset="0"/>
                        </a:rPr>
                        <a:t>1</a:t>
                      </a:r>
                    </a:p>
                  </a:txBody>
                  <a:tcPr>
                    <a:lnL w="12700">
                      <a:solidFill>
                        <a:srgbClr val="FFFFFF"/>
                      </a:solidFill>
                    </a:lnL>
                    <a:lnR w="12700">
                      <a:solidFill>
                        <a:srgbClr val="FFFFFF"/>
                      </a:solidFill>
                    </a:lnR>
                    <a:lnT w="12700">
                      <a:solidFill>
                        <a:srgbClr val="FFFFFF"/>
                      </a:solidFill>
                    </a:lnT>
                    <a:lnB w="12700">
                      <a:solidFill>
                        <a:srgbClr val="FFFFFF"/>
                      </a:solidFill>
                    </a:lnB>
                    <a:solidFill>
                      <a:srgbClr val="D0D8E8"/>
                    </a:solidFill>
                  </a:tcPr>
                </a:tc>
              </a:tr>
              <a:tr h="1463675">
                <a:tc>
                  <a:txBody>
                    <a:bodyPr/>
                    <a:lstStyle/>
                    <a:p>
                      <a:r>
                        <a:rPr lang="en-US" altLang="en-US" b="1" dirty="0">
                          <a:solidFill>
                            <a:srgbClr val="000000"/>
                          </a:solidFill>
                          <a:latin typeface="Calibri" charset="0"/>
                        </a:rPr>
                        <a:t>F) ALIMENTAZIONE </a:t>
                      </a:r>
                    </a:p>
                    <a:p>
                      <a:r>
                        <a:rPr lang="en-US" altLang="en-US" dirty="0">
                          <a:solidFill>
                            <a:srgbClr val="000000"/>
                          </a:solidFill>
                          <a:latin typeface="Calibri" charset="0"/>
                        </a:rPr>
                        <a:t>Senza assistenza. </a:t>
                      </a:r>
                    </a:p>
                    <a:p>
                      <a:r>
                        <a:rPr lang="en-US" altLang="en-US" dirty="0">
                          <a:solidFill>
                            <a:srgbClr val="000000"/>
                          </a:solidFill>
                          <a:latin typeface="Calibri" charset="0"/>
                        </a:rPr>
                        <a:t>Assistenza solo per tagliare la carne o imburrare il pane</a:t>
                      </a:r>
                    </a:p>
                    <a:p>
                      <a:r>
                        <a:rPr lang="en-US" altLang="en-US" dirty="0">
                          <a:solidFill>
                            <a:srgbClr val="000000"/>
                          </a:solidFill>
                          <a:latin typeface="Calibri" charset="0"/>
                        </a:rPr>
                        <a:t>Richiede assistenza per portare il cibo alla bocca o viene nutrito parzialmente o </a:t>
                      </a:r>
                    </a:p>
                    <a:p>
                      <a:r>
                        <a:rPr lang="en-US" altLang="en-US" dirty="0">
                          <a:solidFill>
                            <a:srgbClr val="000000"/>
                          </a:solidFill>
                          <a:latin typeface="Calibri" charset="0"/>
                        </a:rPr>
                        <a:t>completamente per via parenterale.</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c>
                  <a:txBody>
                    <a:bodyPr/>
                    <a:lstStyle/>
                    <a:p>
                      <a:pPr algn="ctr"/>
                      <a:endParaRPr/>
                    </a:p>
                    <a:p>
                      <a:pPr algn="ctr"/>
                      <a:r>
                        <a:rPr lang="en-US" altLang="en-US" b="1" dirty="0">
                          <a:solidFill>
                            <a:srgbClr val="000000"/>
                          </a:solidFill>
                          <a:latin typeface="Calibri" charset="0"/>
                        </a:rPr>
                        <a:t>0</a:t>
                      </a:r>
                    </a:p>
                    <a:p>
                      <a:pPr algn="ctr"/>
                      <a:r>
                        <a:rPr lang="en-US" altLang="en-US" b="1" dirty="0">
                          <a:solidFill>
                            <a:srgbClr val="000000"/>
                          </a:solidFill>
                          <a:latin typeface="Calibri" charset="0"/>
                        </a:rPr>
                        <a:t>1</a:t>
                      </a:r>
                    </a:p>
                    <a:p>
                      <a:pPr algn="ctr"/>
                      <a:r>
                        <a:rPr lang="en-US" altLang="en-US" b="1" dirty="0">
                          <a:solidFill>
                            <a:srgbClr val="000000"/>
                          </a:solidFill>
                          <a:latin typeface="Calibri" charset="0"/>
                        </a:rPr>
                        <a:t>1</a:t>
                      </a:r>
                    </a:p>
                  </a:txBody>
                  <a:tcPr>
                    <a:lnL w="12700">
                      <a:solidFill>
                        <a:srgbClr val="FFFFFF"/>
                      </a:solidFill>
                    </a:lnL>
                    <a:lnR w="12700">
                      <a:solidFill>
                        <a:srgbClr val="FFFFFF"/>
                      </a:solidFill>
                    </a:lnR>
                    <a:lnT w="12700">
                      <a:solidFill>
                        <a:srgbClr val="FFFFFF"/>
                      </a:solidFill>
                    </a:lnT>
                    <a:lnB w="12700">
                      <a:solidFill>
                        <a:srgbClr val="FFFFFF"/>
                      </a:solidFill>
                    </a:lnB>
                    <a:solidFill>
                      <a:srgbClr val="E9EDF4"/>
                    </a:solidFill>
                  </a:tcPr>
                </a:tc>
              </a:tr>
              <a:tr h="482600">
                <a:tc>
                  <a:txBody>
                    <a:bodyPr/>
                    <a:lstStyle/>
                    <a:p>
                      <a:pPr algn="r"/>
                      <a:r>
                        <a:rPr lang="en-US" altLang="en-US" sz="2400" b="1" dirty="0">
                          <a:solidFill>
                            <a:srgbClr val="000000"/>
                          </a:solidFill>
                          <a:latin typeface="Calibri" charset="0"/>
                        </a:rPr>
                        <a:t>FUNZIONI PERSE</a:t>
                      </a:r>
                    </a:p>
                  </a:txBody>
                  <a:tcPr>
                    <a:lnL w="12700">
                      <a:solidFill>
                        <a:srgbClr val="FFFFFF"/>
                      </a:solidFill>
                    </a:lnL>
                    <a:lnR w="12700">
                      <a:solidFill>
                        <a:srgbClr val="FFFFFF"/>
                      </a:solidFill>
                    </a:lnR>
                    <a:lnT w="12700">
                      <a:solidFill>
                        <a:srgbClr val="FFFFFF"/>
                      </a:solidFill>
                    </a:lnT>
                    <a:lnB w="12700">
                      <a:solidFill>
                        <a:srgbClr val="FFFFFF"/>
                      </a:solidFill>
                    </a:lnB>
                    <a:solidFill>
                      <a:srgbClr val="D0D8E8"/>
                    </a:solidFill>
                  </a:tcPr>
                </a:tc>
                <a:tc>
                  <a:txBody>
                    <a:bodyPr/>
                    <a:lstStyle/>
                    <a:p>
                      <a:pPr algn="ctr"/>
                      <a:r>
                        <a:rPr lang="en-US" altLang="en-US" sz="2400" b="1" dirty="0">
                          <a:solidFill>
                            <a:srgbClr val="000000"/>
                          </a:solidFill>
                          <a:latin typeface="Calibri" charset="0"/>
                        </a:rPr>
                        <a:t>/6</a:t>
                      </a:r>
                    </a:p>
                  </a:txBody>
                  <a:tcPr>
                    <a:lnL w="12700">
                      <a:solidFill>
                        <a:srgbClr val="FFFFFF"/>
                      </a:solidFill>
                    </a:lnL>
                    <a:lnR w="12700">
                      <a:solidFill>
                        <a:srgbClr val="FFFFFF"/>
                      </a:solidFill>
                    </a:lnR>
                    <a:lnT w="12700">
                      <a:solidFill>
                        <a:srgbClr val="FFFFFF"/>
                      </a:solidFill>
                    </a:lnT>
                    <a:lnB w="12700">
                      <a:solidFill>
                        <a:srgbClr val="FFFFFF"/>
                      </a:solidFill>
                    </a:lnB>
                    <a:solidFill>
                      <a:srgbClr val="D0D8E8"/>
                    </a:solidFill>
                  </a:tcPr>
                </a:tc>
              </a:tr>
            </a:tbl>
          </a:graphicData>
        </a:graphic>
      </p:graphicFrame>
      <p:sp>
        <p:nvSpPr>
          <p:cNvPr id="4120" name="Titolo 4119"/>
          <p:cNvSpPr>
            <a:spLocks noGrp="1"/>
          </p:cNvSpPr>
          <p:nvPr>
            <p:ph type="title" idx="4294967295"/>
          </p:nvPr>
        </p:nvSpPr>
        <p:spPr>
          <a:xfrm>
            <a:off x="323850" y="6237288"/>
            <a:ext cx="8229600" cy="620712"/>
          </a:xfrm>
          <a:ln/>
        </p:spPr>
        <p:txBody>
          <a:bodyPr wrap="square" lIns="91440" tIns="45720" rIns="91440" bIns="45720" anchor="ctr"/>
          <a:lstStyle/>
          <a:p>
            <a:r>
              <a:rPr lang="en-US" altLang="en-US" sz="1600" dirty="0"/>
              <a:t>(Katz TF. A.D.L. Activities of Daily Living. JAMA 1963;185:914)</a:t>
            </a:r>
          </a:p>
        </p:txBody>
      </p:sp>
      <p:sp>
        <p:nvSpPr>
          <p:cNvPr id="4121" name="Ovale 4120"/>
          <p:cNvSpPr>
            <a:spLocks/>
          </p:cNvSpPr>
          <p:nvPr/>
        </p:nvSpPr>
        <p:spPr>
          <a:xfrm>
            <a:off x="8316913" y="1484313"/>
            <a:ext cx="287337" cy="360362"/>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4122" name="Ovale 4121"/>
          <p:cNvSpPr>
            <a:spLocks/>
          </p:cNvSpPr>
          <p:nvPr/>
        </p:nvSpPr>
        <p:spPr>
          <a:xfrm>
            <a:off x="8316913" y="4437063"/>
            <a:ext cx="295275" cy="352425"/>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4123" name="Ovale 4122"/>
          <p:cNvSpPr>
            <a:spLocks/>
          </p:cNvSpPr>
          <p:nvPr/>
        </p:nvSpPr>
        <p:spPr>
          <a:xfrm>
            <a:off x="8243888" y="3284538"/>
            <a:ext cx="288924" cy="360362"/>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4124" name="Rettangolo 4123"/>
          <p:cNvSpPr>
            <a:spLocks/>
          </p:cNvSpPr>
          <p:nvPr/>
        </p:nvSpPr>
        <p:spPr>
          <a:xfrm>
            <a:off x="7812088" y="5661025"/>
            <a:ext cx="1187450" cy="457200"/>
          </a:xfrm>
          <a:prstGeom prst="rect">
            <a:avLst/>
          </a:prstGeom>
          <a:solidFill>
            <a:srgbClr val="DCE6F2"/>
          </a:solidFill>
          <a:ln>
            <a:noFill/>
          </a:ln>
        </p:spPr>
        <p:txBody>
          <a:bodyPr>
            <a:spAutoFit/>
          </a:bodyPr>
          <a:lstStyle/>
          <a:p>
            <a:pPr algn="ctr"/>
            <a:r>
              <a:rPr lang="en-US" altLang="en-US" sz="2400" b="1" dirty="0">
                <a:latin typeface="Calibri" charset="0"/>
              </a:rPr>
              <a:t>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21"/>
                                        </p:tgtEl>
                                        <p:attrNameLst>
                                          <p:attrName>style.visibility</p:attrName>
                                        </p:attrNameLst>
                                      </p:cBhvr>
                                      <p:to>
                                        <p:strVal val="visible"/>
                                      </p:to>
                                    </p:set>
                                    <p:anim calcmode="lin" valueType="num">
                                      <p:cBhvr additive="base">
                                        <p:cTn id="7" dur="500" fill="hold"/>
                                        <p:tgtEl>
                                          <p:spTgt spid="4121"/>
                                        </p:tgtEl>
                                        <p:attrNameLst>
                                          <p:attrName>ppt_x</p:attrName>
                                        </p:attrNameLst>
                                      </p:cBhvr>
                                      <p:tavLst>
                                        <p:tav tm="0">
                                          <p:val>
                                            <p:strVal val="#ppt_x"/>
                                          </p:val>
                                        </p:tav>
                                        <p:tav tm="100000">
                                          <p:val>
                                            <p:strVal val="#ppt_x"/>
                                          </p:val>
                                        </p:tav>
                                      </p:tavLst>
                                    </p:anim>
                                    <p:anim calcmode="lin" valueType="num">
                                      <p:cBhvr additive="base">
                                        <p:cTn id="8" dur="500" fill="hold"/>
                                        <p:tgtEl>
                                          <p:spTgt spid="41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23"/>
                                        </p:tgtEl>
                                        <p:attrNameLst>
                                          <p:attrName>style.visibility</p:attrName>
                                        </p:attrNameLst>
                                      </p:cBhvr>
                                      <p:to>
                                        <p:strVal val="visible"/>
                                      </p:to>
                                    </p:set>
                                    <p:anim calcmode="lin" valueType="num">
                                      <p:cBhvr additive="base">
                                        <p:cTn id="11" dur="500" fill="hold"/>
                                        <p:tgtEl>
                                          <p:spTgt spid="4123"/>
                                        </p:tgtEl>
                                        <p:attrNameLst>
                                          <p:attrName>ppt_x</p:attrName>
                                        </p:attrNameLst>
                                      </p:cBhvr>
                                      <p:tavLst>
                                        <p:tav tm="0">
                                          <p:val>
                                            <p:strVal val="#ppt_x"/>
                                          </p:val>
                                        </p:tav>
                                        <p:tav tm="100000">
                                          <p:val>
                                            <p:strVal val="#ppt_x"/>
                                          </p:val>
                                        </p:tav>
                                      </p:tavLst>
                                    </p:anim>
                                    <p:anim calcmode="lin" valueType="num">
                                      <p:cBhvr additive="base">
                                        <p:cTn id="12" dur="500" fill="hold"/>
                                        <p:tgtEl>
                                          <p:spTgt spid="41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22"/>
                                        </p:tgtEl>
                                        <p:attrNameLst>
                                          <p:attrName>style.visibility</p:attrName>
                                        </p:attrNameLst>
                                      </p:cBhvr>
                                      <p:to>
                                        <p:strVal val="visible"/>
                                      </p:to>
                                    </p:set>
                                    <p:anim calcmode="lin" valueType="num">
                                      <p:cBhvr additive="base">
                                        <p:cTn id="15" dur="500" fill="hold"/>
                                        <p:tgtEl>
                                          <p:spTgt spid="4122"/>
                                        </p:tgtEl>
                                        <p:attrNameLst>
                                          <p:attrName>ppt_x</p:attrName>
                                        </p:attrNameLst>
                                      </p:cBhvr>
                                      <p:tavLst>
                                        <p:tav tm="0">
                                          <p:val>
                                            <p:strVal val="#ppt_x"/>
                                          </p:val>
                                        </p:tav>
                                        <p:tav tm="100000">
                                          <p:val>
                                            <p:strVal val="#ppt_x"/>
                                          </p:val>
                                        </p:tav>
                                      </p:tavLst>
                                    </p:anim>
                                    <p:anim calcmode="lin" valueType="num">
                                      <p:cBhvr additive="base">
                                        <p:cTn id="16" dur="500" fill="hold"/>
                                        <p:tgtEl>
                                          <p:spTgt spid="41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124"/>
                                        </p:tgtEl>
                                        <p:attrNameLst>
                                          <p:attrName>style.visibility</p:attrName>
                                        </p:attrNameLst>
                                      </p:cBhvr>
                                      <p:to>
                                        <p:strVal val="visible"/>
                                      </p:to>
                                    </p:set>
                                    <p:anim calcmode="lin" valueType="num">
                                      <p:cBhvr additive="base">
                                        <p:cTn id="21" dur="500" fill="hold"/>
                                        <p:tgtEl>
                                          <p:spTgt spid="4124"/>
                                        </p:tgtEl>
                                        <p:attrNameLst>
                                          <p:attrName>ppt_x</p:attrName>
                                        </p:attrNameLst>
                                      </p:cBhvr>
                                      <p:tavLst>
                                        <p:tav tm="0">
                                          <p:val>
                                            <p:strVal val="#ppt_x"/>
                                          </p:val>
                                        </p:tav>
                                        <p:tav tm="100000">
                                          <p:val>
                                            <p:strVal val="#ppt_x"/>
                                          </p:val>
                                        </p:tav>
                                      </p:tavLst>
                                    </p:anim>
                                    <p:anim calcmode="lin" valueType="num">
                                      <p:cBhvr additive="base">
                                        <p:cTn id="22"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1" grpId="0" animBg="1"/>
      <p:bldP spid="4122" grpId="0" animBg="1"/>
      <p:bldP spid="4123" grpId="0" animBg="1"/>
      <p:bldP spid="412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ttangolo 5121"/>
          <p:cNvSpPr>
            <a:spLocks noGrp="1"/>
          </p:cNvSpPr>
          <p:nvPr/>
        </p:nvSpPr>
        <p:spPr>
          <a:xfrm>
            <a:off x="6553200" y="6356350"/>
            <a:ext cx="2133600" cy="365125"/>
          </a:xfrm>
          <a:prstGeom prst="rect">
            <a:avLst/>
          </a:prstGeom>
          <a:noFill/>
          <a:ln>
            <a:noFill/>
          </a:ln>
        </p:spPr>
        <p:txBody>
          <a:bodyPr anchor="ctr"/>
          <a:lstStyle/>
          <a:p>
            <a:pPr algn="r"/>
            <a:fld id="{12FF1C42-D199-2026-1264-587298610EC3}" type="slidenum">
              <a:rPr lang="en-US" altLang="en-US" sz="1200" dirty="0">
                <a:solidFill>
                  <a:srgbClr val="898989"/>
                </a:solidFill>
                <a:latin typeface="Calibri" charset="0"/>
              </a:rPr>
              <a:pPr algn="r"/>
              <a:t>159</a:t>
            </a:fld>
            <a:endParaRPr lang="en-US" altLang="en-US" sz="1200" dirty="0">
              <a:solidFill>
                <a:srgbClr val="898989"/>
              </a:solidFill>
              <a:latin typeface="Calibri" charset="0"/>
            </a:endParaRPr>
          </a:p>
        </p:txBody>
      </p:sp>
      <p:sp>
        <p:nvSpPr>
          <p:cNvPr id="5123" name="Titolo 5122"/>
          <p:cNvSpPr>
            <a:spLocks noGrp="1"/>
          </p:cNvSpPr>
          <p:nvPr>
            <p:ph type="title" idx="4294967295"/>
          </p:nvPr>
        </p:nvSpPr>
        <p:spPr>
          <a:xfrm>
            <a:off x="0" y="0"/>
            <a:ext cx="9144000" cy="777875"/>
          </a:xfrm>
          <a:solidFill>
            <a:srgbClr val="00CCFF">
              <a:alpha val="50979"/>
            </a:srgbClr>
          </a:solidFill>
          <a:ln/>
        </p:spPr>
        <p:txBody>
          <a:bodyPr wrap="square" lIns="91440" tIns="45720" rIns="91440" bIns="45720" anchor="ctr"/>
          <a:lstStyle/>
          <a:p>
            <a:r>
              <a:rPr lang="en-US" altLang="en-US" b="1" dirty="0">
                <a:latin typeface="Arial Narrow" charset="0"/>
              </a:rPr>
              <a:t>Giovanna 79 aa</a:t>
            </a:r>
          </a:p>
        </p:txBody>
      </p:sp>
      <p:sp>
        <p:nvSpPr>
          <p:cNvPr id="5124" name="Segnaposto testo 5123"/>
          <p:cNvSpPr>
            <a:spLocks noGrp="1"/>
          </p:cNvSpPr>
          <p:nvPr>
            <p:ph type="body" sz="half" idx="4294967295"/>
          </p:nvPr>
        </p:nvSpPr>
        <p:spPr>
          <a:xfrm>
            <a:off x="323850" y="1628775"/>
            <a:ext cx="2314575" cy="4525963"/>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endParaRPr/>
          </a:p>
          <a:p>
            <a:r>
              <a:rPr lang="en-US" altLang="en-US" b="1" dirty="0"/>
              <a:t>Attività di base della vita quotidiana</a:t>
            </a:r>
          </a:p>
        </p:txBody>
      </p:sp>
      <p:sp>
        <p:nvSpPr>
          <p:cNvPr id="5125" name="Segnaposto testo 5124"/>
          <p:cNvSpPr>
            <a:spLocks noGrp="1"/>
          </p:cNvSpPr>
          <p:nvPr>
            <p:ph type="body" sz="half" idx="4294967295"/>
          </p:nvPr>
        </p:nvSpPr>
        <p:spPr>
          <a:xfrm>
            <a:off x="2627313" y="1773238"/>
            <a:ext cx="6059487" cy="4525962"/>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pPr algn="just">
              <a:buNone/>
            </a:pPr>
            <a:r>
              <a:rPr lang="en-US" altLang="en-US" dirty="0">
                <a:solidFill>
                  <a:srgbClr val="C0504D"/>
                </a:solidFill>
              </a:rPr>
              <a:t>Funzioni perse</a:t>
            </a:r>
          </a:p>
          <a:p>
            <a:pPr algn="just"/>
            <a:endParaRPr/>
          </a:p>
          <a:p>
            <a:pPr algn="just"/>
            <a:r>
              <a:rPr lang="en-US" altLang="en-US" dirty="0">
                <a:solidFill>
                  <a:srgbClr val="FF0000"/>
                </a:solidFill>
              </a:rPr>
              <a:t>Non fa il bagno</a:t>
            </a:r>
          </a:p>
          <a:p>
            <a:pPr algn="just"/>
            <a:r>
              <a:rPr lang="en-US" altLang="en-US" dirty="0">
                <a:solidFill>
                  <a:srgbClr val="FF0000"/>
                </a:solidFill>
              </a:rPr>
              <a:t>Incontinenza urinaria (occasionali perdite)</a:t>
            </a:r>
          </a:p>
        </p:txBody>
      </p:sp>
      <p:sp>
        <p:nvSpPr>
          <p:cNvPr id="5126" name="Rettangolo 5125"/>
          <p:cNvSpPr>
            <a:spLocks/>
          </p:cNvSpPr>
          <p:nvPr/>
        </p:nvSpPr>
        <p:spPr>
          <a:xfrm>
            <a:off x="684213" y="969963"/>
            <a:ext cx="7872413" cy="641350"/>
          </a:xfrm>
          <a:prstGeom prst="rect">
            <a:avLst/>
          </a:prstGeom>
          <a:solidFill>
            <a:srgbClr val="D9D9D9"/>
          </a:solidFill>
          <a:ln>
            <a:noFill/>
          </a:ln>
        </p:spPr>
        <p:txBody>
          <a:bodyPr anchor="ctr" anchorCtr="1">
            <a:spAutoFit/>
          </a:bodyPr>
          <a:lstStyle/>
          <a:p>
            <a:pPr algn="ctr"/>
            <a:r>
              <a:rPr lang="en-US" altLang="en-US" sz="3600" b="1" dirty="0">
                <a:solidFill>
                  <a:srgbClr val="1F497D"/>
                </a:solidFill>
                <a:latin typeface="Arial Narrow" charset="0"/>
              </a:rPr>
              <a:t>Valutazione funzionale</a:t>
            </a:r>
          </a:p>
        </p:txBody>
      </p:sp>
      <p:sp>
        <p:nvSpPr>
          <p:cNvPr id="5127" name="Rettangolo 5126"/>
          <p:cNvSpPr>
            <a:spLocks/>
          </p:cNvSpPr>
          <p:nvPr/>
        </p:nvSpPr>
        <p:spPr>
          <a:xfrm>
            <a:off x="0" y="5805488"/>
            <a:ext cx="9072562" cy="922337"/>
          </a:xfrm>
          <a:prstGeom prst="rect">
            <a:avLst/>
          </a:prstGeom>
          <a:noFill/>
          <a:ln>
            <a:noFill/>
          </a:ln>
        </p:spPr>
        <p:txBody>
          <a:bodyPr>
            <a:spAutoFit/>
          </a:bodyPr>
          <a:lstStyle/>
          <a:p>
            <a:pPr algn="ctr"/>
            <a:r>
              <a:rPr lang="en-US" altLang="en-US" i="1" dirty="0">
                <a:latin typeface="Calibri" charset="0"/>
              </a:rPr>
              <a:t>Barthel DW &amp; Mahoney FI (1965). Functional evaluation: </a:t>
            </a:r>
            <a:r>
              <a:rPr lang="en-US" altLang="en-US" b="1" i="1" dirty="0">
                <a:latin typeface="Calibri" charset="0"/>
              </a:rPr>
              <a:t>the Barthel Index</a:t>
            </a:r>
            <a:r>
              <a:rPr lang="en-US" altLang="en-US" i="1" dirty="0">
                <a:latin typeface="Calibri" charset="0"/>
              </a:rPr>
              <a:t>. </a:t>
            </a:r>
          </a:p>
          <a:p>
            <a:pPr algn="ctr"/>
            <a:r>
              <a:rPr lang="en-US" altLang="en-US" i="1" dirty="0">
                <a:latin typeface="Calibri" charset="0"/>
              </a:rPr>
              <a:t>Maryland State Medical Journal; 14:61-65</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pic>
        <p:nvPicPr>
          <p:cNvPr id="5" name="Picture 3"/>
          <p:cNvPicPr>
            <a:picLocks noGrp="1" noChangeAspect="1" noChangeArrowheads="1"/>
          </p:cNvPicPr>
          <p:nvPr>
            <p:ph sz="half" idx="2"/>
          </p:nvPr>
        </p:nvPicPr>
        <p:blipFill>
          <a:blip r:embed="rId3" cstate="print"/>
          <a:srcRect/>
          <a:stretch>
            <a:fillRect/>
          </a:stretch>
        </p:blipFill>
        <p:spPr bwMode="auto">
          <a:xfrm>
            <a:off x="1547664" y="5445224"/>
            <a:ext cx="6744467" cy="108012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0" y="2204864"/>
            <a:ext cx="9121013"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6145"/>
          <p:cNvSpPr>
            <a:spLocks noGrp="1"/>
          </p:cNvSpPr>
          <p:nvPr>
            <p:ph type="title" idx="4294967295"/>
          </p:nvPr>
        </p:nvSpPr>
        <p:spPr>
          <a:xfrm>
            <a:off x="457200" y="274638"/>
            <a:ext cx="8229600" cy="1143000"/>
          </a:xfrm>
          <a:ln/>
        </p:spPr>
        <p:txBody>
          <a:bodyPr wrap="square" lIns="91440" tIns="45720" rIns="91440" bIns="45720" anchor="ctr"/>
          <a:lstStyle/>
          <a:p>
            <a:endParaRPr lang="en-US" altLang="en-US" dirty="0"/>
          </a:p>
        </p:txBody>
      </p:sp>
      <p:sp>
        <p:nvSpPr>
          <p:cNvPr id="6147" name="Segnaposto testo 6146"/>
          <p:cNvSpPr>
            <a:spLocks noGrp="1"/>
          </p:cNvSpPr>
          <p:nvPr>
            <p:ph type="body" sz="half" idx="4294967295"/>
          </p:nvPr>
        </p:nvSpPr>
        <p:spPr>
          <a:xfrm>
            <a:off x="4648200" y="1600200"/>
            <a:ext cx="4038600" cy="4525963"/>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endParaRPr lang="en-US" altLang="en-US" dirty="0"/>
          </a:p>
        </p:txBody>
      </p:sp>
      <p:graphicFrame>
        <p:nvGraphicFramePr>
          <p:cNvPr id="6148" name="Tabella 6147"/>
          <p:cNvGraphicFramePr>
            <a:graphicFrameLocks/>
          </p:cNvGraphicFramePr>
          <p:nvPr/>
        </p:nvGraphicFramePr>
        <p:xfrm>
          <a:off x="107950" y="0"/>
          <a:ext cx="9036050" cy="6330953"/>
        </p:xfrm>
        <a:graphic>
          <a:graphicData uri="http://schemas.openxmlformats.org/drawingml/2006/table">
            <a:tbl>
              <a:tblPr/>
              <a:tblGrid>
                <a:gridCol w="1584325"/>
                <a:gridCol w="6918325"/>
                <a:gridCol w="533400"/>
              </a:tblGrid>
              <a:tr h="473075">
                <a:tc gridSpan="3">
                  <a:txBody>
                    <a:bodyPr/>
                    <a:lstStyle/>
                    <a:p>
                      <a:pPr algn="ctr"/>
                      <a:r>
                        <a:rPr lang="en-US" altLang="en-US" sz="1600" b="1" dirty="0">
                          <a:solidFill>
                            <a:srgbClr val="1F497D"/>
                          </a:solidFill>
                          <a:latin typeface="Calibri" charset="0"/>
                        </a:rPr>
                        <a:t>ATTIVITA’ STRUMENTALI DELLA VITA QUOTIDIANA  (IADL)</a:t>
                      </a:r>
                    </a:p>
                  </a:txBody>
                  <a:tcPr anchor="ctr">
                    <a:lnL w="12700">
                      <a:solidFill>
                        <a:srgbClr val="4F81BD"/>
                      </a:solidFill>
                    </a:lnL>
                    <a:lnR w="12700">
                      <a:solidFill>
                        <a:srgbClr val="4F81BD"/>
                      </a:solidFill>
                    </a:lnR>
                    <a:lnT w="12700">
                      <a:solidFill>
                        <a:srgbClr val="4F81BD"/>
                      </a:solidFill>
                    </a:lnT>
                    <a:lnB>
                      <a:noFill/>
                    </a:lnB>
                    <a:solidFill>
                      <a:srgbClr val="FFFFFF"/>
                    </a:solidFill>
                  </a:tcPr>
                </a:tc>
                <a:tc hMerge="1">
                  <a:txBody>
                    <a:bodyPr/>
                    <a:lstStyle/>
                    <a:p>
                      <a:endParaRPr lang="it-IT"/>
                    </a:p>
                  </a:txBody>
                  <a:tcPr/>
                </a:tc>
                <a:tc hMerge="1">
                  <a:txBody>
                    <a:bodyPr/>
                    <a:lstStyle/>
                    <a:p>
                      <a:endParaRPr lang="it-IT"/>
                    </a:p>
                  </a:txBody>
                  <a:tcPr/>
                </a:tc>
              </a:tr>
              <a:tr h="365125">
                <a:tc rowSpan="4">
                  <a:txBody>
                    <a:bodyPr/>
                    <a:lstStyle/>
                    <a:p>
                      <a:pPr algn="ctr"/>
                      <a:r>
                        <a:rPr lang="en-US" altLang="en-US" b="1" dirty="0">
                          <a:solidFill>
                            <a:srgbClr val="1F497D"/>
                          </a:solidFill>
                          <a:latin typeface="Calibri" charset="0"/>
                        </a:rPr>
                        <a:t>Capacità di usare il telefono:</a:t>
                      </a:r>
                    </a:p>
                  </a:txBody>
                  <a:tcPr anchor="ctr">
                    <a:lnL w="12700">
                      <a:solidFill>
                        <a:srgbClr val="4F81BD"/>
                      </a:solidFill>
                    </a:lnL>
                    <a:lnR w="12700">
                      <a:solidFill>
                        <a:srgbClr val="000000"/>
                      </a:solidFill>
                    </a:lnR>
                    <a:lnT w="12700">
                      <a:noFill/>
                    </a:lnT>
                    <a:lnB w="12700">
                      <a:solidFill>
                        <a:srgbClr val="4F81BD"/>
                      </a:solidFill>
                    </a:lnB>
                    <a:solidFill>
                      <a:srgbClr val="FFFFFF"/>
                    </a:solidFill>
                  </a:tcPr>
                </a:tc>
                <a:tc>
                  <a:txBody>
                    <a:bodyPr/>
                    <a:lstStyle/>
                    <a:p>
                      <a:pPr algn="just"/>
                      <a:r>
                        <a:rPr lang="en-US" altLang="en-US" sz="1600" dirty="0">
                          <a:solidFill>
                            <a:srgbClr val="1F497D"/>
                          </a:solidFill>
                          <a:latin typeface="Calibri" charset="0"/>
                        </a:rPr>
                        <a:t>Usa il telefono di propria iniziativa, stacca il microfono e compone il numero, ecc.</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1.</a:t>
                      </a:r>
                    </a:p>
                  </a:txBody>
                  <a:tcPr>
                    <a:lnL w="12700">
                      <a:solidFill>
                        <a:srgbClr val="000000"/>
                      </a:solidFill>
                    </a:lnL>
                    <a:lnR w="12700">
                      <a:solidFill>
                        <a:srgbClr val="4F81BD"/>
                      </a:solidFill>
                    </a:lnR>
                    <a:lnT w="12700">
                      <a:solidFill>
                        <a:srgbClr val="4F81BD"/>
                      </a:solidFill>
                    </a:lnT>
                    <a:lnB w="12700">
                      <a:solidFill>
                        <a:srgbClr val="4F81BD"/>
                      </a:solidFill>
                    </a:lnB>
                    <a:solidFill>
                      <a:srgbClr val="DCE6F2"/>
                    </a:solidFill>
                  </a:tcPr>
                </a:tc>
              </a:tr>
              <a:tr h="365125">
                <a:tc vMerge="1">
                  <a:txBody>
                    <a:bodyPr/>
                    <a:lstStyle/>
                    <a:p>
                      <a:endParaRPr lang="it-IT"/>
                    </a:p>
                  </a:txBody>
                  <a:tcPr/>
                </a:tc>
                <a:tc>
                  <a:txBody>
                    <a:bodyPr/>
                    <a:lstStyle/>
                    <a:p>
                      <a:pPr algn="just"/>
                      <a:r>
                        <a:rPr lang="en-US" altLang="en-US" sz="1600" b="1" dirty="0">
                          <a:solidFill>
                            <a:srgbClr val="C0504D"/>
                          </a:solidFill>
                          <a:latin typeface="Calibri" charset="0"/>
                        </a:rPr>
                        <a:t>Compone solo alcuni numeri ben conosciuti</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2.</a:t>
                      </a:r>
                    </a:p>
                  </a:txBody>
                  <a:tcPr>
                    <a:lnL w="12700">
                      <a:solidFill>
                        <a:srgbClr val="000000"/>
                      </a:solidFill>
                    </a:lnL>
                    <a:lnR w="12700">
                      <a:solidFill>
                        <a:srgbClr val="4F81BD"/>
                      </a:solidFill>
                    </a:lnR>
                    <a:lnT w="12700">
                      <a:solidFill>
                        <a:srgbClr val="4F81BD"/>
                      </a:solidFill>
                    </a:lnT>
                    <a:lnB w="12700">
                      <a:solidFill>
                        <a:srgbClr val="4F81BD"/>
                      </a:solidFill>
                    </a:lnB>
                    <a:solidFill>
                      <a:srgbClr val="DCE6F2"/>
                    </a:solidFill>
                  </a:tcPr>
                </a:tc>
              </a:tr>
              <a:tr h="366713">
                <a:tc vMerge="1">
                  <a:txBody>
                    <a:bodyPr/>
                    <a:lstStyle/>
                    <a:p>
                      <a:endParaRPr lang="it-IT"/>
                    </a:p>
                  </a:txBody>
                  <a:tcPr/>
                </a:tc>
                <a:tc>
                  <a:txBody>
                    <a:bodyPr/>
                    <a:lstStyle/>
                    <a:p>
                      <a:pPr algn="just"/>
                      <a:r>
                        <a:rPr lang="en-US" altLang="en-US" sz="1600" dirty="0">
                          <a:solidFill>
                            <a:srgbClr val="1F497D"/>
                          </a:solidFill>
                          <a:latin typeface="Calibri" charset="0"/>
                        </a:rPr>
                        <a:t>Risponde al telefono, ma non è capace di comporre il numero</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3.</a:t>
                      </a:r>
                    </a:p>
                  </a:txBody>
                  <a:tcPr>
                    <a:lnL w="12700">
                      <a:solidFill>
                        <a:srgbClr val="000000"/>
                      </a:solidFill>
                    </a:lnL>
                    <a:lnR w="12700">
                      <a:solidFill>
                        <a:srgbClr val="4F81BD"/>
                      </a:solidFill>
                    </a:lnR>
                    <a:lnT w="12700">
                      <a:solidFill>
                        <a:srgbClr val="4F81BD"/>
                      </a:solidFill>
                    </a:lnT>
                    <a:lnB w="12700">
                      <a:solidFill>
                        <a:srgbClr val="4F81BD"/>
                      </a:solidFill>
                    </a:lnB>
                    <a:solidFill>
                      <a:srgbClr val="DCE6F2"/>
                    </a:solidFill>
                  </a:tcPr>
                </a:tc>
              </a:tr>
              <a:tr h="365125">
                <a:tc vMerge="1">
                  <a:txBody>
                    <a:bodyPr/>
                    <a:lstStyle/>
                    <a:p>
                      <a:endParaRPr lang="it-IT"/>
                    </a:p>
                  </a:txBody>
                  <a:tcPr/>
                </a:tc>
                <a:tc>
                  <a:txBody>
                    <a:bodyPr/>
                    <a:lstStyle/>
                    <a:p>
                      <a:pPr algn="just"/>
                      <a:r>
                        <a:rPr lang="en-US" altLang="en-US" sz="1600" dirty="0">
                          <a:solidFill>
                            <a:srgbClr val="1F497D"/>
                          </a:solidFill>
                          <a:latin typeface="Calibri" charset="0"/>
                        </a:rPr>
                        <a:t>Non è capace di usare il telefono</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4.</a:t>
                      </a:r>
                    </a:p>
                  </a:txBody>
                  <a:tcPr>
                    <a:lnL w="12700">
                      <a:solidFill>
                        <a:srgbClr val="000000"/>
                      </a:solidFill>
                    </a:lnL>
                    <a:lnR w="12700">
                      <a:solidFill>
                        <a:srgbClr val="4F81BD"/>
                      </a:solidFill>
                    </a:lnR>
                    <a:lnT w="12700">
                      <a:solidFill>
                        <a:srgbClr val="4F81BD"/>
                      </a:solidFill>
                    </a:lnT>
                    <a:lnB w="12700">
                      <a:solidFill>
                        <a:srgbClr val="4F81BD"/>
                      </a:solidFill>
                    </a:lnB>
                    <a:solidFill>
                      <a:srgbClr val="DCE6F2"/>
                    </a:solidFill>
                  </a:tcPr>
                </a:tc>
              </a:tr>
              <a:tr h="366713">
                <a:tc rowSpan="4">
                  <a:txBody>
                    <a:bodyPr/>
                    <a:lstStyle/>
                    <a:p>
                      <a:pPr algn="ctr"/>
                      <a:r>
                        <a:rPr lang="en-US" altLang="en-US" b="1" dirty="0">
                          <a:solidFill>
                            <a:srgbClr val="1F497D"/>
                          </a:solidFill>
                          <a:latin typeface="Calibri" charset="0"/>
                        </a:rPr>
                        <a:t>Fare acquisti:</a:t>
                      </a:r>
                    </a:p>
                  </a:txBody>
                  <a:tcPr anchor="ctr">
                    <a:lnL w="12700">
                      <a:solidFill>
                        <a:srgbClr val="4F81BD"/>
                      </a:solidFill>
                    </a:lnL>
                    <a:lnR w="12700">
                      <a:solidFill>
                        <a:srgbClr val="4F81BD"/>
                      </a:solidFill>
                    </a:lnR>
                    <a:lnT w="12700">
                      <a:solidFill>
                        <a:srgbClr val="4F81BD"/>
                      </a:solidFill>
                    </a:lnT>
                    <a:lnB w="12700">
                      <a:solidFill>
                        <a:srgbClr val="4F81BD"/>
                      </a:solidFill>
                    </a:lnB>
                    <a:solidFill>
                      <a:srgbClr val="FFFFFF"/>
                    </a:solidFill>
                  </a:tcPr>
                </a:tc>
                <a:tc>
                  <a:txBody>
                    <a:bodyPr/>
                    <a:lstStyle/>
                    <a:p>
                      <a:pPr algn="just"/>
                      <a:r>
                        <a:rPr lang="en-US" altLang="en-US" sz="1600" dirty="0">
                          <a:solidFill>
                            <a:srgbClr val="1F497D"/>
                          </a:solidFill>
                          <a:latin typeface="Calibri" charset="0"/>
                        </a:rPr>
                        <a:t>Fa tutte le proprie spese senza aiuto</a:t>
                      </a:r>
                    </a:p>
                  </a:txBody>
                  <a:tcPr>
                    <a:lnL w="12700">
                      <a:solidFill>
                        <a:srgbClr val="4F81BD"/>
                      </a:solidFill>
                    </a:lnL>
                    <a:lnR w="12700">
                      <a:solidFill>
                        <a:srgbClr val="4F81BD"/>
                      </a:solidFill>
                    </a:lnR>
                    <a:lnT w="12700">
                      <a:solidFill>
                        <a:srgbClr val="000000"/>
                      </a:solidFill>
                    </a:lnT>
                    <a:lnB w="12700">
                      <a:solidFill>
                        <a:srgbClr val="4F81BD"/>
                      </a:solidFill>
                    </a:lnB>
                    <a:solidFill>
                      <a:srgbClr val="B9CDE5"/>
                    </a:solidFill>
                  </a:tcPr>
                </a:tc>
                <a:tc>
                  <a:txBody>
                    <a:bodyPr/>
                    <a:lstStyle/>
                    <a:p>
                      <a:pPr algn="ctr"/>
                      <a:r>
                        <a:rPr lang="en-US" altLang="en-US" b="1" dirty="0">
                          <a:solidFill>
                            <a:srgbClr val="1F497D"/>
                          </a:solidFill>
                          <a:latin typeface="Calibri" charset="0"/>
                        </a:rPr>
                        <a:t>1.</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r>
              <a:tr h="365125">
                <a:tc vMerge="1">
                  <a:txBody>
                    <a:bodyPr/>
                    <a:lstStyle/>
                    <a:p>
                      <a:endParaRPr lang="it-IT"/>
                    </a:p>
                  </a:txBody>
                  <a:tcPr/>
                </a:tc>
                <a:tc>
                  <a:txBody>
                    <a:bodyPr/>
                    <a:lstStyle/>
                    <a:p>
                      <a:pPr algn="just"/>
                      <a:r>
                        <a:rPr lang="en-US" altLang="en-US" sz="1600" dirty="0">
                          <a:solidFill>
                            <a:srgbClr val="1F497D"/>
                          </a:solidFill>
                          <a:latin typeface="Calibri" charset="0"/>
                        </a:rPr>
                        <a:t>Fa piccoli acquisti senza aiuto</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c>
                  <a:txBody>
                    <a:bodyPr/>
                    <a:lstStyle/>
                    <a:p>
                      <a:pPr algn="ctr"/>
                      <a:r>
                        <a:rPr lang="en-US" altLang="en-US" b="1" dirty="0">
                          <a:solidFill>
                            <a:srgbClr val="1F497D"/>
                          </a:solidFill>
                          <a:latin typeface="Calibri" charset="0"/>
                        </a:rPr>
                        <a:t>2.</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r>
              <a:tr h="365125">
                <a:tc vMerge="1">
                  <a:txBody>
                    <a:bodyPr/>
                    <a:lstStyle/>
                    <a:p>
                      <a:endParaRPr lang="it-IT"/>
                    </a:p>
                  </a:txBody>
                  <a:tcPr/>
                </a:tc>
                <a:tc>
                  <a:txBody>
                    <a:bodyPr/>
                    <a:lstStyle/>
                    <a:p>
                      <a:pPr algn="just"/>
                      <a:r>
                        <a:rPr lang="en-US" altLang="en-US" sz="1600" b="1" dirty="0">
                          <a:solidFill>
                            <a:srgbClr val="C0504D"/>
                          </a:solidFill>
                          <a:latin typeface="Calibri" charset="0"/>
                        </a:rPr>
                        <a:t>Ha bisogno di essere accompagnato quando deve acquistare qualcosa</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c>
                  <a:txBody>
                    <a:bodyPr/>
                    <a:lstStyle/>
                    <a:p>
                      <a:pPr algn="ctr"/>
                      <a:r>
                        <a:rPr lang="en-US" altLang="en-US" b="1" dirty="0">
                          <a:solidFill>
                            <a:srgbClr val="1F497D"/>
                          </a:solidFill>
                          <a:latin typeface="Calibri" charset="0"/>
                        </a:rPr>
                        <a:t>3.</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r>
              <a:tr h="366713">
                <a:tc vMerge="1">
                  <a:txBody>
                    <a:bodyPr/>
                    <a:lstStyle/>
                    <a:p>
                      <a:endParaRPr lang="it-IT"/>
                    </a:p>
                  </a:txBody>
                  <a:tcPr/>
                </a:tc>
                <a:tc>
                  <a:txBody>
                    <a:bodyPr/>
                    <a:lstStyle/>
                    <a:p>
                      <a:pPr algn="just"/>
                      <a:r>
                        <a:rPr lang="en-US" altLang="en-US" sz="1600" dirty="0">
                          <a:solidFill>
                            <a:srgbClr val="1F497D"/>
                          </a:solidFill>
                          <a:latin typeface="Calibri" charset="0"/>
                        </a:rPr>
                        <a:t>Completamente incapace di fare acquisti</a:t>
                      </a:r>
                    </a:p>
                  </a:txBody>
                  <a:tcPr>
                    <a:lnL w="12700">
                      <a:solidFill>
                        <a:srgbClr val="4F81BD"/>
                      </a:solidFill>
                    </a:lnL>
                    <a:lnR w="12700">
                      <a:solidFill>
                        <a:srgbClr val="4F81BD"/>
                      </a:solidFill>
                    </a:lnR>
                    <a:lnT w="12700">
                      <a:solidFill>
                        <a:srgbClr val="4F81BD"/>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4.</a:t>
                      </a:r>
                    </a:p>
                  </a:txBody>
                  <a:tcPr>
                    <a:lnL w="12700">
                      <a:solidFill>
                        <a:srgbClr val="4F81BD"/>
                      </a:solidFill>
                    </a:lnL>
                    <a:lnR w="12700">
                      <a:solidFill>
                        <a:srgbClr val="4F81BD"/>
                      </a:solidFill>
                    </a:lnR>
                    <a:lnT w="12700">
                      <a:solidFill>
                        <a:srgbClr val="4F81BD"/>
                      </a:solidFill>
                    </a:lnT>
                    <a:lnB w="12700">
                      <a:solidFill>
                        <a:srgbClr val="000000"/>
                      </a:solidFill>
                    </a:lnB>
                    <a:solidFill>
                      <a:srgbClr val="B9CDE5"/>
                    </a:solidFill>
                  </a:tcPr>
                </a:tc>
              </a:tr>
              <a:tr h="365125">
                <a:tc rowSpan="5">
                  <a:txBody>
                    <a:bodyPr/>
                    <a:lstStyle/>
                    <a:p>
                      <a:pPr algn="ctr"/>
                      <a:r>
                        <a:rPr lang="en-US" altLang="en-US" b="1" dirty="0">
                          <a:solidFill>
                            <a:srgbClr val="1F497D"/>
                          </a:solidFill>
                          <a:latin typeface="Calibri" charset="0"/>
                        </a:rPr>
                        <a:t>Mezzi di trasporto</a:t>
                      </a:r>
                    </a:p>
                  </a:txBody>
                  <a:tcPr anchor="ctr">
                    <a:lnL w="12700">
                      <a:solidFill>
                        <a:srgbClr val="4F81BD"/>
                      </a:solidFill>
                    </a:lnL>
                    <a:lnR w="12700">
                      <a:solidFill>
                        <a:srgbClr val="000000"/>
                      </a:solidFill>
                    </a:lnR>
                    <a:lnT w="12700">
                      <a:solidFill>
                        <a:srgbClr val="4F81BD"/>
                      </a:solidFill>
                    </a:lnT>
                    <a:lnB w="25400">
                      <a:solidFill>
                        <a:srgbClr val="4F81BD"/>
                      </a:solidFill>
                    </a:lnB>
                    <a:solidFill>
                      <a:srgbClr val="FFFFFF"/>
                    </a:solidFill>
                  </a:tcPr>
                </a:tc>
                <a:tc>
                  <a:txBody>
                    <a:bodyPr/>
                    <a:lstStyle/>
                    <a:p>
                      <a:pPr algn="just"/>
                      <a:r>
                        <a:rPr lang="en-US" altLang="en-US" sz="1600" dirty="0">
                          <a:solidFill>
                            <a:srgbClr val="1F497D"/>
                          </a:solidFill>
                          <a:latin typeface="Calibri" charset="0"/>
                        </a:rPr>
                        <a:t>Si sposta da solo con mezzi pubblici o guida l'auto</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1.</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6713">
                <a:tc vMerge="1">
                  <a:txBody>
                    <a:bodyPr/>
                    <a:lstStyle/>
                    <a:p>
                      <a:endParaRPr lang="it-IT"/>
                    </a:p>
                  </a:txBody>
                  <a:tcPr/>
                </a:tc>
                <a:tc>
                  <a:txBody>
                    <a:bodyPr/>
                    <a:lstStyle/>
                    <a:p>
                      <a:pPr algn="just"/>
                      <a:r>
                        <a:rPr lang="en-US" altLang="en-US" sz="1600" dirty="0">
                          <a:solidFill>
                            <a:srgbClr val="1F497D"/>
                          </a:solidFill>
                          <a:latin typeface="Calibri" charset="0"/>
                        </a:rPr>
                        <a:t>Si sposta in taxi ma non usa i mezzi di trasporto pubblici</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2.</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5125">
                <a:tc vMerge="1">
                  <a:txBody>
                    <a:bodyPr/>
                    <a:lstStyle/>
                    <a:p>
                      <a:endParaRPr lang="it-IT"/>
                    </a:p>
                  </a:txBody>
                  <a:tcPr/>
                </a:tc>
                <a:tc>
                  <a:txBody>
                    <a:bodyPr/>
                    <a:lstStyle/>
                    <a:p>
                      <a:pPr algn="just"/>
                      <a:r>
                        <a:rPr lang="en-US" altLang="en-US" sz="1600" b="1" dirty="0">
                          <a:solidFill>
                            <a:srgbClr val="C0504D"/>
                          </a:solidFill>
                          <a:latin typeface="Calibri" charset="0"/>
                        </a:rPr>
                        <a:t>Usa i mezzi pubblici se assistito o accompagnato</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3.</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5125">
                <a:tc vMerge="1">
                  <a:txBody>
                    <a:bodyPr/>
                    <a:lstStyle/>
                    <a:p>
                      <a:endParaRPr lang="it-IT"/>
                    </a:p>
                  </a:txBody>
                  <a:tcPr/>
                </a:tc>
                <a:tc>
                  <a:txBody>
                    <a:bodyPr/>
                    <a:lstStyle/>
                    <a:p>
                      <a:pPr algn="just"/>
                      <a:r>
                        <a:rPr lang="en-US" altLang="en-US" sz="1600" dirty="0">
                          <a:solidFill>
                            <a:srgbClr val="1F497D"/>
                          </a:solidFill>
                          <a:latin typeface="Calibri" charset="0"/>
                        </a:rPr>
                        <a:t>Può spostarsi soltanto con taxi o auto con l'assistenza di altri</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4.</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6713">
                <a:tc vMerge="1">
                  <a:txBody>
                    <a:bodyPr/>
                    <a:lstStyle/>
                    <a:p>
                      <a:endParaRPr lang="it-IT"/>
                    </a:p>
                  </a:txBody>
                  <a:tcPr/>
                </a:tc>
                <a:tc>
                  <a:txBody>
                    <a:bodyPr/>
                    <a:lstStyle/>
                    <a:p>
                      <a:pPr algn="just"/>
                      <a:r>
                        <a:rPr lang="en-US" altLang="en-US" sz="1600" dirty="0">
                          <a:solidFill>
                            <a:srgbClr val="1F497D"/>
                          </a:solidFill>
                          <a:latin typeface="Calibri" charset="0"/>
                        </a:rPr>
                        <a:t>Non si sposta per niente</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5.</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5125">
                <a:tc rowSpan="3">
                  <a:txBody>
                    <a:bodyPr/>
                    <a:lstStyle/>
                    <a:p>
                      <a:pPr algn="ctr"/>
                      <a:r>
                        <a:rPr lang="en-US" altLang="en-US" b="1" dirty="0">
                          <a:solidFill>
                            <a:srgbClr val="1F497D"/>
                          </a:solidFill>
                          <a:latin typeface="Calibri" charset="0"/>
                        </a:rPr>
                        <a:t>Responsabilità nell'uso di medicinali</a:t>
                      </a:r>
                    </a:p>
                  </a:txBody>
                  <a:tcPr anchor="ctr">
                    <a:lnL w="12700">
                      <a:solidFill>
                        <a:srgbClr val="4F81BD"/>
                      </a:solidFill>
                    </a:lnL>
                    <a:lnR w="12700">
                      <a:solidFill>
                        <a:srgbClr val="000000"/>
                      </a:solidFill>
                    </a:lnR>
                    <a:lnT w="25400">
                      <a:solidFill>
                        <a:srgbClr val="4F81BD"/>
                      </a:solidFill>
                    </a:lnT>
                    <a:lnB w="12700">
                      <a:solidFill>
                        <a:srgbClr val="4F81BD"/>
                      </a:solidFill>
                    </a:lnB>
                    <a:solidFill>
                      <a:srgbClr val="FFFFFF"/>
                    </a:solidFill>
                  </a:tcPr>
                </a:tc>
                <a:tc>
                  <a:txBody>
                    <a:bodyPr/>
                    <a:lstStyle/>
                    <a:p>
                      <a:pPr algn="just"/>
                      <a:r>
                        <a:rPr lang="en-US" altLang="en-US" sz="1600" dirty="0">
                          <a:solidFill>
                            <a:srgbClr val="1F497D"/>
                          </a:solidFill>
                          <a:latin typeface="Calibri" charset="0"/>
                          <a:ea typeface="Times New Roman" charset="0"/>
                        </a:rPr>
                        <a:t>Prende le medicine che gli sono state affidate, in dosi e tempi giusti</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1.</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r>
              <a:tr h="366713">
                <a:tc vMerge="1">
                  <a:txBody>
                    <a:bodyPr/>
                    <a:lstStyle/>
                    <a:p>
                      <a:endParaRPr lang="it-IT"/>
                    </a:p>
                  </a:txBody>
                  <a:tcPr/>
                </a:tc>
                <a:tc>
                  <a:txBody>
                    <a:bodyPr/>
                    <a:lstStyle/>
                    <a:p>
                      <a:pPr algn="just"/>
                      <a:r>
                        <a:rPr lang="en-US" altLang="en-US" sz="1600" b="1" dirty="0">
                          <a:solidFill>
                            <a:srgbClr val="C0504D"/>
                          </a:solidFill>
                          <a:latin typeface="Calibri" charset="0"/>
                          <a:ea typeface="Times New Roman" charset="0"/>
                        </a:rPr>
                        <a:t>Prende le medicine se sono preparate in anticipo ed in dosi separate</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2.</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r>
              <a:tr h="365125">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Non è in grado di prendere le medicine da solo</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3.</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r>
            </a:tbl>
          </a:graphicData>
        </a:graphic>
      </p:graphicFrame>
      <p:sp>
        <p:nvSpPr>
          <p:cNvPr id="6223" name="Rettangolo 6222"/>
          <p:cNvSpPr>
            <a:spLocks/>
          </p:cNvSpPr>
          <p:nvPr/>
        </p:nvSpPr>
        <p:spPr>
          <a:xfrm>
            <a:off x="250825" y="6334125"/>
            <a:ext cx="8713787" cy="523875"/>
          </a:xfrm>
          <a:prstGeom prst="rect">
            <a:avLst/>
          </a:prstGeom>
          <a:noFill/>
          <a:ln>
            <a:noFill/>
          </a:ln>
        </p:spPr>
        <p:txBody>
          <a:bodyPr>
            <a:spAutoFit/>
          </a:bodyPr>
          <a:lstStyle/>
          <a:p>
            <a:r>
              <a:rPr lang="en-US" altLang="en-US" sz="1400" dirty="0">
                <a:latin typeface="Calibri" charset="0"/>
              </a:rPr>
              <a:t>Lawton, M.P., &amp; Brody, E.M. (1969). Assessment of older people: Self-maintaining and </a:t>
            </a:r>
            <a:r>
              <a:rPr lang="en-US" altLang="en-US" sz="1400" b="1" dirty="0">
                <a:latin typeface="Calibri" charset="0"/>
              </a:rPr>
              <a:t>instrumental activities of daily living</a:t>
            </a:r>
            <a:r>
              <a:rPr lang="en-US" altLang="en-US" sz="1400" dirty="0">
                <a:latin typeface="Calibri" charset="0"/>
              </a:rPr>
              <a:t>. The Gerontologist, 9(3), 179-186. </a:t>
            </a:r>
          </a:p>
        </p:txBody>
      </p:sp>
      <p:sp>
        <p:nvSpPr>
          <p:cNvPr id="6224" name="Ovale 6223"/>
          <p:cNvSpPr>
            <a:spLocks/>
          </p:cNvSpPr>
          <p:nvPr/>
        </p:nvSpPr>
        <p:spPr>
          <a:xfrm>
            <a:off x="8604250" y="908050"/>
            <a:ext cx="395288" cy="288925"/>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6225" name="Ovale 6224"/>
          <p:cNvSpPr>
            <a:spLocks/>
          </p:cNvSpPr>
          <p:nvPr/>
        </p:nvSpPr>
        <p:spPr>
          <a:xfrm>
            <a:off x="8604250" y="2708275"/>
            <a:ext cx="395288" cy="288925"/>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6226" name="Ovale 6225"/>
          <p:cNvSpPr>
            <a:spLocks/>
          </p:cNvSpPr>
          <p:nvPr/>
        </p:nvSpPr>
        <p:spPr>
          <a:xfrm>
            <a:off x="8604250" y="4149725"/>
            <a:ext cx="395288" cy="288925"/>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6227" name="Ovale 6226"/>
          <p:cNvSpPr>
            <a:spLocks/>
          </p:cNvSpPr>
          <p:nvPr/>
        </p:nvSpPr>
        <p:spPr>
          <a:xfrm>
            <a:off x="8604250" y="5661025"/>
            <a:ext cx="395288" cy="288925"/>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24"/>
                                        </p:tgtEl>
                                        <p:attrNameLst>
                                          <p:attrName>style.visibility</p:attrName>
                                        </p:attrNameLst>
                                      </p:cBhvr>
                                      <p:to>
                                        <p:strVal val="visible"/>
                                      </p:to>
                                    </p:set>
                                    <p:anim calcmode="lin" valueType="num">
                                      <p:cBhvr additive="base">
                                        <p:cTn id="7" dur="500" fill="hold"/>
                                        <p:tgtEl>
                                          <p:spTgt spid="6224"/>
                                        </p:tgtEl>
                                        <p:attrNameLst>
                                          <p:attrName>ppt_x</p:attrName>
                                        </p:attrNameLst>
                                      </p:cBhvr>
                                      <p:tavLst>
                                        <p:tav tm="0">
                                          <p:val>
                                            <p:strVal val="#ppt_x"/>
                                          </p:val>
                                        </p:tav>
                                        <p:tav tm="100000">
                                          <p:val>
                                            <p:strVal val="#ppt_x"/>
                                          </p:val>
                                        </p:tav>
                                      </p:tavLst>
                                    </p:anim>
                                    <p:anim calcmode="lin" valueType="num">
                                      <p:cBhvr additive="base">
                                        <p:cTn id="8" dur="500" fill="hold"/>
                                        <p:tgtEl>
                                          <p:spTgt spid="6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225"/>
                                        </p:tgtEl>
                                        <p:attrNameLst>
                                          <p:attrName>style.visibility</p:attrName>
                                        </p:attrNameLst>
                                      </p:cBhvr>
                                      <p:to>
                                        <p:strVal val="visible"/>
                                      </p:to>
                                    </p:set>
                                    <p:anim calcmode="lin" valueType="num">
                                      <p:cBhvr additive="base">
                                        <p:cTn id="11" dur="500" fill="hold"/>
                                        <p:tgtEl>
                                          <p:spTgt spid="6225"/>
                                        </p:tgtEl>
                                        <p:attrNameLst>
                                          <p:attrName>ppt_x</p:attrName>
                                        </p:attrNameLst>
                                      </p:cBhvr>
                                      <p:tavLst>
                                        <p:tav tm="0">
                                          <p:val>
                                            <p:strVal val="#ppt_x"/>
                                          </p:val>
                                        </p:tav>
                                        <p:tav tm="100000">
                                          <p:val>
                                            <p:strVal val="#ppt_x"/>
                                          </p:val>
                                        </p:tav>
                                      </p:tavLst>
                                    </p:anim>
                                    <p:anim calcmode="lin" valueType="num">
                                      <p:cBhvr additive="base">
                                        <p:cTn id="12" dur="500" fill="hold"/>
                                        <p:tgtEl>
                                          <p:spTgt spid="62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226"/>
                                        </p:tgtEl>
                                        <p:attrNameLst>
                                          <p:attrName>style.visibility</p:attrName>
                                        </p:attrNameLst>
                                      </p:cBhvr>
                                      <p:to>
                                        <p:strVal val="visible"/>
                                      </p:to>
                                    </p:set>
                                    <p:anim calcmode="lin" valueType="num">
                                      <p:cBhvr additive="base">
                                        <p:cTn id="15" dur="500" fill="hold"/>
                                        <p:tgtEl>
                                          <p:spTgt spid="6226"/>
                                        </p:tgtEl>
                                        <p:attrNameLst>
                                          <p:attrName>ppt_x</p:attrName>
                                        </p:attrNameLst>
                                      </p:cBhvr>
                                      <p:tavLst>
                                        <p:tav tm="0">
                                          <p:val>
                                            <p:strVal val="#ppt_x"/>
                                          </p:val>
                                        </p:tav>
                                        <p:tav tm="100000">
                                          <p:val>
                                            <p:strVal val="#ppt_x"/>
                                          </p:val>
                                        </p:tav>
                                      </p:tavLst>
                                    </p:anim>
                                    <p:anim calcmode="lin" valueType="num">
                                      <p:cBhvr additive="base">
                                        <p:cTn id="16" dur="500" fill="hold"/>
                                        <p:tgtEl>
                                          <p:spTgt spid="6226"/>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6226"/>
                                        </p:tgtEl>
                                        <p:attrNameLst>
                                          <p:attrName>style.visibility</p:attrName>
                                        </p:attrNameLst>
                                      </p:cBhvr>
                                      <p:to>
                                        <p:strVal val="visible"/>
                                      </p:to>
                                    </p:set>
                                    <p:anim calcmode="lin" valueType="num">
                                      <p:cBhvr additive="base">
                                        <p:cTn id="19" dur="500" fill="hold"/>
                                        <p:tgtEl>
                                          <p:spTgt spid="6226"/>
                                        </p:tgtEl>
                                        <p:attrNameLst>
                                          <p:attrName>ppt_x</p:attrName>
                                        </p:attrNameLst>
                                      </p:cBhvr>
                                      <p:tavLst>
                                        <p:tav tm="0">
                                          <p:val>
                                            <p:strVal val="#ppt_x"/>
                                          </p:val>
                                        </p:tav>
                                        <p:tav tm="100000">
                                          <p:val>
                                            <p:strVal val="#ppt_x"/>
                                          </p:val>
                                        </p:tav>
                                      </p:tavLst>
                                    </p:anim>
                                    <p:anim calcmode="lin" valueType="num">
                                      <p:cBhvr additive="base">
                                        <p:cTn id="20" dur="500" fill="hold"/>
                                        <p:tgtEl>
                                          <p:spTgt spid="62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227"/>
                                        </p:tgtEl>
                                        <p:attrNameLst>
                                          <p:attrName>style.visibility</p:attrName>
                                        </p:attrNameLst>
                                      </p:cBhvr>
                                      <p:to>
                                        <p:strVal val="visible"/>
                                      </p:to>
                                    </p:set>
                                    <p:anim calcmode="lin" valueType="num">
                                      <p:cBhvr additive="base">
                                        <p:cTn id="23" dur="500" fill="hold"/>
                                        <p:tgtEl>
                                          <p:spTgt spid="6227"/>
                                        </p:tgtEl>
                                        <p:attrNameLst>
                                          <p:attrName>ppt_x</p:attrName>
                                        </p:attrNameLst>
                                      </p:cBhvr>
                                      <p:tavLst>
                                        <p:tav tm="0">
                                          <p:val>
                                            <p:strVal val="#ppt_x"/>
                                          </p:val>
                                        </p:tav>
                                        <p:tav tm="100000">
                                          <p:val>
                                            <p:strVal val="#ppt_x"/>
                                          </p:val>
                                        </p:tav>
                                      </p:tavLst>
                                    </p:anim>
                                    <p:anim calcmode="lin" valueType="num">
                                      <p:cBhvr additive="base">
                                        <p:cTn id="24" dur="500" fill="hold"/>
                                        <p:tgtEl>
                                          <p:spTgt spid="6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4" grpId="0" animBg="1"/>
      <p:bldP spid="6225" grpId="0" animBg="1"/>
      <p:bldP spid="6226" grpId="0" animBg="1"/>
      <p:bldP spid="6226" grpId="1" animBg="1"/>
      <p:bldP spid="622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7169"/>
          <p:cNvSpPr>
            <a:spLocks noGrp="1"/>
          </p:cNvSpPr>
          <p:nvPr>
            <p:ph type="title" idx="4294967295"/>
          </p:nvPr>
        </p:nvSpPr>
        <p:spPr>
          <a:xfrm>
            <a:off x="457200" y="274638"/>
            <a:ext cx="8229600" cy="1143000"/>
          </a:xfrm>
          <a:ln/>
        </p:spPr>
        <p:txBody>
          <a:bodyPr wrap="square" lIns="91440" tIns="45720" rIns="91440" bIns="45720" anchor="ctr"/>
          <a:lstStyle/>
          <a:p>
            <a:endParaRPr lang="en-US" altLang="en-US" dirty="0"/>
          </a:p>
        </p:txBody>
      </p:sp>
      <p:sp>
        <p:nvSpPr>
          <p:cNvPr id="7171" name="Segnaposto testo 7170"/>
          <p:cNvSpPr>
            <a:spLocks noGrp="1"/>
          </p:cNvSpPr>
          <p:nvPr>
            <p:ph type="body" sz="half" idx="4294967295"/>
          </p:nvPr>
        </p:nvSpPr>
        <p:spPr>
          <a:xfrm>
            <a:off x="4648200" y="1600200"/>
            <a:ext cx="4038600" cy="4525963"/>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endParaRPr lang="en-US" altLang="en-US" dirty="0"/>
          </a:p>
        </p:txBody>
      </p:sp>
      <p:graphicFrame>
        <p:nvGraphicFramePr>
          <p:cNvPr id="7172" name="Tabella 7171"/>
          <p:cNvGraphicFramePr>
            <a:graphicFrameLocks/>
          </p:cNvGraphicFramePr>
          <p:nvPr/>
        </p:nvGraphicFramePr>
        <p:xfrm>
          <a:off x="107950" y="0"/>
          <a:ext cx="9036050" cy="6314761"/>
        </p:xfrm>
        <a:graphic>
          <a:graphicData uri="http://schemas.openxmlformats.org/drawingml/2006/table">
            <a:tbl>
              <a:tblPr/>
              <a:tblGrid>
                <a:gridCol w="1584325"/>
                <a:gridCol w="6918325"/>
                <a:gridCol w="533400"/>
              </a:tblGrid>
              <a:tr h="334963">
                <a:tc gridSpan="3">
                  <a:txBody>
                    <a:bodyPr/>
                    <a:lstStyle/>
                    <a:p>
                      <a:pPr algn="ctr"/>
                      <a:r>
                        <a:rPr lang="en-US" altLang="en-US" sz="1600" b="1" dirty="0">
                          <a:solidFill>
                            <a:srgbClr val="1F497D"/>
                          </a:solidFill>
                          <a:latin typeface="Calibri" charset="0"/>
                        </a:rPr>
                        <a:t>ATTIVITA’ STRUMENTALI DELLA VITA QUOTIDIANA  (IADL)</a:t>
                      </a:r>
                    </a:p>
                  </a:txBody>
                  <a:tcPr anchor="ctr">
                    <a:lnL w="12700">
                      <a:solidFill>
                        <a:srgbClr val="4F81BD"/>
                      </a:solidFill>
                    </a:lnL>
                    <a:lnR w="12700">
                      <a:solidFill>
                        <a:srgbClr val="4F81BD"/>
                      </a:solidFill>
                    </a:lnR>
                    <a:lnT w="12700">
                      <a:solidFill>
                        <a:srgbClr val="4F81BD"/>
                      </a:solidFill>
                    </a:lnT>
                    <a:lnB>
                      <a:noFill/>
                    </a:lnB>
                    <a:solidFill>
                      <a:srgbClr val="FFFFFF"/>
                    </a:solidFill>
                  </a:tcPr>
                </a:tc>
                <a:tc hMerge="1">
                  <a:txBody>
                    <a:bodyPr/>
                    <a:lstStyle/>
                    <a:p>
                      <a:endParaRPr lang="it-IT"/>
                    </a:p>
                  </a:txBody>
                  <a:tcPr/>
                </a:tc>
                <a:tc hMerge="1">
                  <a:txBody>
                    <a:bodyPr/>
                    <a:lstStyle/>
                    <a:p>
                      <a:endParaRPr lang="it-IT"/>
                    </a:p>
                  </a:txBody>
                  <a:tcPr/>
                </a:tc>
              </a:tr>
              <a:tr h="579438">
                <a:tc rowSpan="3">
                  <a:txBody>
                    <a:bodyPr/>
                    <a:lstStyle/>
                    <a:p>
                      <a:pPr algn="ctr"/>
                      <a:r>
                        <a:rPr lang="en-US" altLang="en-US" b="1" dirty="0">
                          <a:solidFill>
                            <a:srgbClr val="1F497D"/>
                          </a:solidFill>
                          <a:latin typeface="Calibri" charset="0"/>
                        </a:rPr>
                        <a:t>Maneggiare il denaro</a:t>
                      </a:r>
                    </a:p>
                  </a:txBody>
                  <a:tcPr anchor="ctr">
                    <a:lnL w="12700">
                      <a:solidFill>
                        <a:srgbClr val="4F81BD"/>
                      </a:solidFill>
                    </a:lnL>
                    <a:lnR w="12700">
                      <a:solidFill>
                        <a:srgbClr val="000000"/>
                      </a:solidFill>
                    </a:lnR>
                    <a:lnT w="12700">
                      <a:noFill/>
                    </a:lnT>
                    <a:lnB w="12700">
                      <a:solidFill>
                        <a:srgbClr val="4F81BD"/>
                      </a:solidFill>
                    </a:lnB>
                    <a:solidFill>
                      <a:srgbClr val="FFFFFF"/>
                    </a:solidFill>
                  </a:tcPr>
                </a:tc>
                <a:tc>
                  <a:txBody>
                    <a:bodyPr/>
                    <a:lstStyle/>
                    <a:p>
                      <a:pPr algn="just"/>
                      <a:r>
                        <a:rPr lang="en-US" altLang="en-US" sz="1600" dirty="0">
                          <a:solidFill>
                            <a:srgbClr val="1F497D"/>
                          </a:solidFill>
                          <a:latin typeface="Calibri" charset="0"/>
                          <a:ea typeface="Times New Roman" charset="0"/>
                        </a:rPr>
                        <a:t>Maneggia il denaro in modo indipendente (amministra i propri introiti, pensione, ecc.)</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1.</a:t>
                      </a:r>
                    </a:p>
                  </a:txBody>
                  <a:tcPr>
                    <a:lnL w="12700">
                      <a:solidFill>
                        <a:srgbClr val="000000"/>
                      </a:solidFill>
                    </a:lnL>
                    <a:lnR w="12700">
                      <a:solidFill>
                        <a:srgbClr val="4F81BD"/>
                      </a:solidFill>
                    </a:lnR>
                    <a:lnT w="12700">
                      <a:solidFill>
                        <a:srgbClr val="4F81BD"/>
                      </a:solidFill>
                    </a:lnT>
                    <a:lnB w="12700">
                      <a:solidFill>
                        <a:srgbClr val="4F81BD"/>
                      </a:solidFill>
                    </a:lnB>
                    <a:solidFill>
                      <a:srgbClr val="DCE6F2"/>
                    </a:solidFill>
                  </a:tcPr>
                </a:tc>
              </a:tr>
              <a:tr h="365125">
                <a:tc vMerge="1">
                  <a:txBody>
                    <a:bodyPr/>
                    <a:lstStyle/>
                    <a:p>
                      <a:endParaRPr lang="it-IT"/>
                    </a:p>
                  </a:txBody>
                  <a:tcPr/>
                </a:tc>
                <a:tc>
                  <a:txBody>
                    <a:bodyPr/>
                    <a:lstStyle/>
                    <a:p>
                      <a:pPr algn="just"/>
                      <a:r>
                        <a:rPr lang="en-US" altLang="en-US" sz="1600" b="1" dirty="0">
                          <a:solidFill>
                            <a:srgbClr val="C0504D"/>
                          </a:solidFill>
                          <a:latin typeface="Calibri" charset="0"/>
                          <a:ea typeface="Times New Roman" charset="0"/>
                        </a:rPr>
                        <a:t>È in grado di fare piccoli acquisti ma non quelli importanti</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2.</a:t>
                      </a:r>
                    </a:p>
                  </a:txBody>
                  <a:tcPr>
                    <a:lnL w="12700">
                      <a:solidFill>
                        <a:srgbClr val="000000"/>
                      </a:solidFill>
                    </a:lnL>
                    <a:lnR w="12700">
                      <a:solidFill>
                        <a:srgbClr val="4F81BD"/>
                      </a:solidFill>
                    </a:lnR>
                    <a:lnT w="12700">
                      <a:solidFill>
                        <a:srgbClr val="4F81BD"/>
                      </a:solidFill>
                    </a:lnT>
                    <a:lnB w="12700">
                      <a:solidFill>
                        <a:srgbClr val="4F81BD"/>
                      </a:solidFill>
                    </a:lnB>
                    <a:solidFill>
                      <a:srgbClr val="DCE6F2"/>
                    </a:solidFill>
                  </a:tcPr>
                </a:tc>
              </a:tr>
              <a:tr h="366713">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È incapace di maneggiare i soldi</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3.</a:t>
                      </a:r>
                    </a:p>
                  </a:txBody>
                  <a:tcPr>
                    <a:lnL w="12700">
                      <a:solidFill>
                        <a:srgbClr val="000000"/>
                      </a:solidFill>
                    </a:lnL>
                    <a:lnR w="12700">
                      <a:solidFill>
                        <a:srgbClr val="4F81BD"/>
                      </a:solidFill>
                    </a:lnR>
                    <a:lnT w="12700">
                      <a:solidFill>
                        <a:srgbClr val="4F81BD"/>
                      </a:solidFill>
                    </a:lnT>
                    <a:lnB w="12700">
                      <a:solidFill>
                        <a:srgbClr val="4F81BD"/>
                      </a:solidFill>
                    </a:lnB>
                    <a:solidFill>
                      <a:srgbClr val="DCE6F2"/>
                    </a:solidFill>
                  </a:tcPr>
                </a:tc>
              </a:tr>
              <a:tr h="365125">
                <a:tc rowSpan="4">
                  <a:txBody>
                    <a:bodyPr/>
                    <a:lstStyle/>
                    <a:p>
                      <a:pPr algn="ctr"/>
                      <a:r>
                        <a:rPr lang="en-US" altLang="en-US" b="1" dirty="0">
                          <a:solidFill>
                            <a:srgbClr val="1F497D"/>
                          </a:solidFill>
                          <a:latin typeface="Calibri" charset="0"/>
                        </a:rPr>
                        <a:t>Preparare i cibi</a:t>
                      </a:r>
                    </a:p>
                  </a:txBody>
                  <a:tcPr anchor="ctr">
                    <a:lnL w="12700">
                      <a:solidFill>
                        <a:srgbClr val="4F81BD"/>
                      </a:solidFill>
                    </a:lnL>
                    <a:lnR w="12700">
                      <a:solidFill>
                        <a:srgbClr val="4F81BD"/>
                      </a:solidFill>
                    </a:lnR>
                    <a:lnT w="12700">
                      <a:solidFill>
                        <a:srgbClr val="4F81BD"/>
                      </a:solidFill>
                    </a:lnT>
                    <a:lnB w="12700">
                      <a:solidFill>
                        <a:srgbClr val="4F81BD"/>
                      </a:solidFill>
                    </a:lnB>
                    <a:solidFill>
                      <a:srgbClr val="FFFFFF"/>
                    </a:solidFill>
                  </a:tcPr>
                </a:tc>
                <a:tc>
                  <a:txBody>
                    <a:bodyPr/>
                    <a:lstStyle/>
                    <a:p>
                      <a:pPr algn="just"/>
                      <a:r>
                        <a:rPr lang="en-US" altLang="en-US" sz="1600" dirty="0">
                          <a:solidFill>
                            <a:srgbClr val="1F497D"/>
                          </a:solidFill>
                          <a:latin typeface="Calibri" charset="0"/>
                          <a:ea typeface="Times New Roman" charset="0"/>
                        </a:rPr>
                        <a:t>Organizza, prepara e serve senza bisogno di aiuto pasti adeguatamente preparati</a:t>
                      </a:r>
                    </a:p>
                  </a:txBody>
                  <a:tcPr>
                    <a:lnL w="12700">
                      <a:solidFill>
                        <a:srgbClr val="4F81BD"/>
                      </a:solidFill>
                    </a:lnL>
                    <a:lnR w="12700">
                      <a:solidFill>
                        <a:srgbClr val="4F81BD"/>
                      </a:solidFill>
                    </a:lnR>
                    <a:lnT w="12700">
                      <a:solidFill>
                        <a:srgbClr val="000000"/>
                      </a:solidFill>
                    </a:lnT>
                    <a:lnB w="12700">
                      <a:solidFill>
                        <a:srgbClr val="4F81BD"/>
                      </a:solidFill>
                    </a:lnB>
                    <a:solidFill>
                      <a:srgbClr val="B9CDE5"/>
                    </a:solidFill>
                  </a:tcPr>
                </a:tc>
                <a:tc>
                  <a:txBody>
                    <a:bodyPr/>
                    <a:lstStyle/>
                    <a:p>
                      <a:pPr algn="ctr"/>
                      <a:r>
                        <a:rPr lang="en-US" altLang="en-US" b="1" dirty="0">
                          <a:solidFill>
                            <a:srgbClr val="1F497D"/>
                          </a:solidFill>
                          <a:latin typeface="Calibri" charset="0"/>
                        </a:rPr>
                        <a:t>1.</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r>
              <a:tr h="366713">
                <a:tc vMerge="1">
                  <a:txBody>
                    <a:bodyPr/>
                    <a:lstStyle/>
                    <a:p>
                      <a:endParaRPr lang="it-IT"/>
                    </a:p>
                  </a:txBody>
                  <a:tcPr/>
                </a:tc>
                <a:tc>
                  <a:txBody>
                    <a:bodyPr/>
                    <a:lstStyle/>
                    <a:p>
                      <a:pPr algn="just"/>
                      <a:r>
                        <a:rPr lang="en-US" altLang="en-US" sz="1600" b="1" dirty="0">
                          <a:solidFill>
                            <a:srgbClr val="C0504D"/>
                          </a:solidFill>
                          <a:latin typeface="Calibri" charset="0"/>
                          <a:ea typeface="Times New Roman" charset="0"/>
                        </a:rPr>
                        <a:t>Prepara pasti adeguati se sono forniti gli ingredienti</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c>
                  <a:txBody>
                    <a:bodyPr/>
                    <a:lstStyle/>
                    <a:p>
                      <a:pPr algn="ctr"/>
                      <a:r>
                        <a:rPr lang="en-US" altLang="en-US" b="1" dirty="0">
                          <a:solidFill>
                            <a:srgbClr val="1F497D"/>
                          </a:solidFill>
                          <a:latin typeface="Calibri" charset="0"/>
                        </a:rPr>
                        <a:t>2.</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r>
              <a:tr h="577850">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Scalda e serve pasti preparati oppure prepara cibi ma non mantiene una dieta adeguata</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c>
                  <a:txBody>
                    <a:bodyPr/>
                    <a:lstStyle/>
                    <a:p>
                      <a:pPr algn="ctr"/>
                      <a:r>
                        <a:rPr lang="en-US" altLang="en-US" b="1" dirty="0">
                          <a:solidFill>
                            <a:srgbClr val="1F497D"/>
                          </a:solidFill>
                          <a:latin typeface="Calibri" charset="0"/>
                        </a:rPr>
                        <a:t>3.</a:t>
                      </a:r>
                    </a:p>
                  </a:txBody>
                  <a:tcPr>
                    <a:lnL w="12700">
                      <a:solidFill>
                        <a:srgbClr val="4F81BD"/>
                      </a:solidFill>
                    </a:lnL>
                    <a:lnR w="12700">
                      <a:solidFill>
                        <a:srgbClr val="4F81BD"/>
                      </a:solidFill>
                    </a:lnR>
                    <a:lnT w="12700">
                      <a:solidFill>
                        <a:srgbClr val="4F81BD"/>
                      </a:solidFill>
                    </a:lnT>
                    <a:lnB w="12700">
                      <a:solidFill>
                        <a:srgbClr val="4F81BD"/>
                      </a:solidFill>
                    </a:lnB>
                    <a:solidFill>
                      <a:srgbClr val="B9CDE5"/>
                    </a:solidFill>
                  </a:tcPr>
                </a:tc>
              </a:tr>
              <a:tr h="366713">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Ha bisogno di avere cibi preparati e serviti</a:t>
                      </a:r>
                    </a:p>
                  </a:txBody>
                  <a:tcPr>
                    <a:lnL w="12700">
                      <a:solidFill>
                        <a:srgbClr val="4F81BD"/>
                      </a:solidFill>
                    </a:lnL>
                    <a:lnR w="12700">
                      <a:solidFill>
                        <a:srgbClr val="4F81BD"/>
                      </a:solidFill>
                    </a:lnR>
                    <a:lnT w="12700">
                      <a:solidFill>
                        <a:srgbClr val="4F81BD"/>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4.</a:t>
                      </a:r>
                    </a:p>
                  </a:txBody>
                  <a:tcPr>
                    <a:lnL w="12700">
                      <a:solidFill>
                        <a:srgbClr val="4F81BD"/>
                      </a:solidFill>
                    </a:lnL>
                    <a:lnR w="12700">
                      <a:solidFill>
                        <a:srgbClr val="4F81BD"/>
                      </a:solidFill>
                    </a:lnR>
                    <a:lnT w="12700">
                      <a:solidFill>
                        <a:srgbClr val="4F81BD"/>
                      </a:solidFill>
                    </a:lnT>
                    <a:lnB w="12700">
                      <a:solidFill>
                        <a:srgbClr val="000000"/>
                      </a:solidFill>
                    </a:lnB>
                    <a:solidFill>
                      <a:srgbClr val="B9CDE5"/>
                    </a:solidFill>
                  </a:tcPr>
                </a:tc>
              </a:tr>
              <a:tr h="579438">
                <a:tc rowSpan="4">
                  <a:txBody>
                    <a:bodyPr/>
                    <a:lstStyle/>
                    <a:p>
                      <a:pPr algn="ctr"/>
                      <a:r>
                        <a:rPr lang="en-US" altLang="en-US" b="1" dirty="0">
                          <a:solidFill>
                            <a:srgbClr val="1F497D"/>
                          </a:solidFill>
                          <a:latin typeface="Calibri" charset="0"/>
                        </a:rPr>
                        <a:t>Governo della casa</a:t>
                      </a:r>
                    </a:p>
                  </a:txBody>
                  <a:tcPr anchor="ctr">
                    <a:lnL w="12700">
                      <a:solidFill>
                        <a:srgbClr val="4F81BD"/>
                      </a:solidFill>
                    </a:lnL>
                    <a:lnR w="12700">
                      <a:solidFill>
                        <a:srgbClr val="000000"/>
                      </a:solidFill>
                    </a:lnR>
                    <a:lnT w="12700">
                      <a:solidFill>
                        <a:srgbClr val="4F81BD"/>
                      </a:solidFill>
                    </a:lnT>
                    <a:lnB w="25400">
                      <a:solidFill>
                        <a:srgbClr val="4F81BD"/>
                      </a:solidFill>
                    </a:lnB>
                    <a:solidFill>
                      <a:srgbClr val="FFFFFF"/>
                    </a:solidFill>
                  </a:tcPr>
                </a:tc>
                <a:tc>
                  <a:txBody>
                    <a:bodyPr/>
                    <a:lstStyle/>
                    <a:p>
                      <a:pPr algn="just"/>
                      <a:r>
                        <a:rPr lang="en-US" altLang="en-US" sz="1600" dirty="0">
                          <a:solidFill>
                            <a:srgbClr val="1F497D"/>
                          </a:solidFill>
                          <a:latin typeface="Calibri" charset="0"/>
                          <a:ea typeface="Times New Roman" charset="0"/>
                        </a:rPr>
                        <a:t>Mantiene la casa da solo o con occasionale assistenza (per es.: aiuto per i lavori pesanti)</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1.</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577850">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Esegue i compiti quotidiani leggeri ma non mantiene un accettabile livello di pulizia</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2.</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6713">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Ha bisogno di aiuto in ogni operazione di mantenimento della casa</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3.</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5125">
                <a:tc vMerge="1">
                  <a:txBody>
                    <a:bodyPr/>
                    <a:lstStyle/>
                    <a:p>
                      <a:endParaRPr lang="it-IT"/>
                    </a:p>
                  </a:txBody>
                  <a:tcPr/>
                </a:tc>
                <a:tc>
                  <a:txBody>
                    <a:bodyPr/>
                    <a:lstStyle/>
                    <a:p>
                      <a:pPr algn="just"/>
                      <a:r>
                        <a:rPr lang="en-US" altLang="en-US" sz="1600" dirty="0">
                          <a:solidFill>
                            <a:srgbClr val="1F497D"/>
                          </a:solidFill>
                          <a:latin typeface="Calibri" charset="0"/>
                        </a:rPr>
                        <a:t>Non partecipa a nessuna operazione di governo della casa</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c>
                  <a:txBody>
                    <a:bodyPr/>
                    <a:lstStyle/>
                    <a:p>
                      <a:pPr algn="ctr"/>
                      <a:r>
                        <a:rPr lang="en-US" altLang="en-US" b="1" dirty="0">
                          <a:solidFill>
                            <a:srgbClr val="1F497D"/>
                          </a:solidFill>
                          <a:latin typeface="Calibri" charset="0"/>
                        </a:rPr>
                        <a:t>4.</a:t>
                      </a:r>
                    </a:p>
                  </a:txBody>
                  <a:tcPr>
                    <a:lnL w="12700">
                      <a:solidFill>
                        <a:srgbClr val="000000"/>
                      </a:solidFill>
                    </a:lnL>
                    <a:lnR w="12700">
                      <a:solidFill>
                        <a:srgbClr val="000000"/>
                      </a:solidFill>
                    </a:lnR>
                    <a:lnT w="12700">
                      <a:solidFill>
                        <a:srgbClr val="000000"/>
                      </a:solidFill>
                    </a:lnT>
                    <a:lnB w="12700">
                      <a:solidFill>
                        <a:srgbClr val="000000"/>
                      </a:solidFill>
                    </a:lnB>
                    <a:solidFill>
                      <a:srgbClr val="DCE6F2"/>
                    </a:solidFill>
                  </a:tcPr>
                </a:tc>
              </a:tr>
              <a:tr h="366713">
                <a:tc rowSpan="3">
                  <a:txBody>
                    <a:bodyPr/>
                    <a:lstStyle/>
                    <a:p>
                      <a:pPr algn="ctr"/>
                      <a:r>
                        <a:rPr lang="en-US" altLang="en-US" b="1" dirty="0">
                          <a:solidFill>
                            <a:srgbClr val="1F497D"/>
                          </a:solidFill>
                          <a:latin typeface="Calibri" charset="0"/>
                        </a:rPr>
                        <a:t>Fare il bucato</a:t>
                      </a:r>
                    </a:p>
                  </a:txBody>
                  <a:tcPr anchor="ctr">
                    <a:lnL w="12700">
                      <a:solidFill>
                        <a:srgbClr val="4F81BD"/>
                      </a:solidFill>
                    </a:lnL>
                    <a:lnR w="12700">
                      <a:solidFill>
                        <a:srgbClr val="000000"/>
                      </a:solidFill>
                    </a:lnR>
                    <a:lnT w="25400">
                      <a:solidFill>
                        <a:srgbClr val="4F81BD"/>
                      </a:solidFill>
                    </a:lnT>
                    <a:lnB w="12700">
                      <a:solidFill>
                        <a:srgbClr val="4F81BD"/>
                      </a:solidFill>
                    </a:lnB>
                    <a:solidFill>
                      <a:srgbClr val="FFFFFF"/>
                    </a:solidFill>
                  </a:tcPr>
                </a:tc>
                <a:tc>
                  <a:txBody>
                    <a:bodyPr/>
                    <a:lstStyle/>
                    <a:p>
                      <a:pPr algn="just"/>
                      <a:r>
                        <a:rPr lang="en-US" altLang="en-US" sz="1600" dirty="0">
                          <a:solidFill>
                            <a:srgbClr val="1F497D"/>
                          </a:solidFill>
                          <a:latin typeface="Calibri" charset="0"/>
                          <a:ea typeface="Times New Roman" charset="0"/>
                        </a:rPr>
                        <a:t>Fa il bucato personale completamente</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1.</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r>
              <a:tr h="365125">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Lava le piccole cose (sciacqua le calze, fazzoletti, ecc.)</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2.</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r>
              <a:tr h="365125">
                <a:tc vMerge="1">
                  <a:txBody>
                    <a:bodyPr/>
                    <a:lstStyle/>
                    <a:p>
                      <a:endParaRPr lang="it-IT"/>
                    </a:p>
                  </a:txBody>
                  <a:tcPr/>
                </a:tc>
                <a:tc>
                  <a:txBody>
                    <a:bodyPr/>
                    <a:lstStyle/>
                    <a:p>
                      <a:pPr algn="just"/>
                      <a:r>
                        <a:rPr lang="en-US" altLang="en-US" sz="1600" dirty="0">
                          <a:solidFill>
                            <a:srgbClr val="1F497D"/>
                          </a:solidFill>
                          <a:latin typeface="Calibri" charset="0"/>
                          <a:ea typeface="Times New Roman" charset="0"/>
                        </a:rPr>
                        <a:t>Tutta la biancheria deve essere lavata da altri</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a:r>
                        <a:rPr lang="en-US" altLang="en-US" b="1" dirty="0">
                          <a:solidFill>
                            <a:srgbClr val="1F497D"/>
                          </a:solidFill>
                          <a:latin typeface="Calibri" charset="0"/>
                        </a:rPr>
                        <a:t>3.</a:t>
                      </a:r>
                    </a:p>
                  </a:txBody>
                  <a:tcPr>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r>
            </a:tbl>
          </a:graphicData>
        </a:graphic>
      </p:graphicFrame>
      <p:sp>
        <p:nvSpPr>
          <p:cNvPr id="7240" name="Rettangolo 7239"/>
          <p:cNvSpPr>
            <a:spLocks/>
          </p:cNvSpPr>
          <p:nvPr/>
        </p:nvSpPr>
        <p:spPr>
          <a:xfrm>
            <a:off x="250825" y="6334125"/>
            <a:ext cx="8713787" cy="461665"/>
          </a:xfrm>
          <a:prstGeom prst="rect">
            <a:avLst/>
          </a:prstGeom>
          <a:noFill/>
          <a:ln>
            <a:noFill/>
          </a:ln>
        </p:spPr>
        <p:txBody>
          <a:bodyPr>
            <a:spAutoFit/>
          </a:bodyPr>
          <a:lstStyle/>
          <a:p>
            <a:r>
              <a:rPr lang="en-US" altLang="en-US" b="1" dirty="0">
                <a:solidFill>
                  <a:srgbClr val="1F497D"/>
                </a:solidFill>
                <a:latin typeface="Calibri" charset="0"/>
              </a:rPr>
              <a:t>    Funzioni perse  </a:t>
            </a:r>
            <a:r>
              <a:rPr lang="en-US" altLang="en-US" sz="2400" b="1" dirty="0">
                <a:solidFill>
                  <a:srgbClr val="1F497D"/>
                </a:solidFill>
                <a:latin typeface="Calibri" charset="0"/>
              </a:rPr>
              <a:t>6/8</a:t>
            </a:r>
          </a:p>
        </p:txBody>
      </p:sp>
      <p:sp>
        <p:nvSpPr>
          <p:cNvPr id="7241" name="Ovale 7240"/>
          <p:cNvSpPr>
            <a:spLocks/>
          </p:cNvSpPr>
          <p:nvPr/>
        </p:nvSpPr>
        <p:spPr>
          <a:xfrm>
            <a:off x="8604250" y="981075"/>
            <a:ext cx="395288" cy="287338"/>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7242" name="Ovale 7241"/>
          <p:cNvSpPr>
            <a:spLocks/>
          </p:cNvSpPr>
          <p:nvPr/>
        </p:nvSpPr>
        <p:spPr>
          <a:xfrm>
            <a:off x="8604250" y="2060575"/>
            <a:ext cx="395288" cy="287338"/>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7243" name="Ovale 7242"/>
          <p:cNvSpPr>
            <a:spLocks/>
          </p:cNvSpPr>
          <p:nvPr/>
        </p:nvSpPr>
        <p:spPr>
          <a:xfrm>
            <a:off x="8604250" y="3357563"/>
            <a:ext cx="395288" cy="288925"/>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
        <p:nvSpPr>
          <p:cNvPr id="7244" name="Ovale 7243"/>
          <p:cNvSpPr>
            <a:spLocks/>
          </p:cNvSpPr>
          <p:nvPr/>
        </p:nvSpPr>
        <p:spPr>
          <a:xfrm>
            <a:off x="8604250" y="5300663"/>
            <a:ext cx="395288" cy="287337"/>
          </a:xfrm>
          <a:prstGeom prst="ellipse">
            <a:avLst/>
          </a:prstGeom>
          <a:noFill/>
          <a:ln w="25400">
            <a:solidFill>
              <a:srgbClr val="C0504D"/>
            </a:solidFill>
          </a:ln>
        </p:spPr>
        <p:txBody>
          <a:bodyPr anchor="ctr"/>
          <a:lstStyle/>
          <a:p>
            <a:pPr algn="ctr"/>
            <a:endParaRPr lang="en-US" altLang="en-US" dirty="0">
              <a:solidFill>
                <a:srgbClr val="000000"/>
              </a:solidFill>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41"/>
                                        </p:tgtEl>
                                        <p:attrNameLst>
                                          <p:attrName>style.visibility</p:attrName>
                                        </p:attrNameLst>
                                      </p:cBhvr>
                                      <p:to>
                                        <p:strVal val="visible"/>
                                      </p:to>
                                    </p:set>
                                    <p:anim calcmode="lin" valueType="num">
                                      <p:cBhvr additive="base">
                                        <p:cTn id="7" dur="500" fill="hold"/>
                                        <p:tgtEl>
                                          <p:spTgt spid="7241"/>
                                        </p:tgtEl>
                                        <p:attrNameLst>
                                          <p:attrName>ppt_x</p:attrName>
                                        </p:attrNameLst>
                                      </p:cBhvr>
                                      <p:tavLst>
                                        <p:tav tm="0">
                                          <p:val>
                                            <p:strVal val="#ppt_x"/>
                                          </p:val>
                                        </p:tav>
                                        <p:tav tm="100000">
                                          <p:val>
                                            <p:strVal val="#ppt_x"/>
                                          </p:val>
                                        </p:tav>
                                      </p:tavLst>
                                    </p:anim>
                                    <p:anim calcmode="lin" valueType="num">
                                      <p:cBhvr additive="base">
                                        <p:cTn id="8" dur="500" fill="hold"/>
                                        <p:tgtEl>
                                          <p:spTgt spid="72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242"/>
                                        </p:tgtEl>
                                        <p:attrNameLst>
                                          <p:attrName>style.visibility</p:attrName>
                                        </p:attrNameLst>
                                      </p:cBhvr>
                                      <p:to>
                                        <p:strVal val="visible"/>
                                      </p:to>
                                    </p:set>
                                    <p:anim calcmode="lin" valueType="num">
                                      <p:cBhvr additive="base">
                                        <p:cTn id="11" dur="500" fill="hold"/>
                                        <p:tgtEl>
                                          <p:spTgt spid="7242"/>
                                        </p:tgtEl>
                                        <p:attrNameLst>
                                          <p:attrName>ppt_x</p:attrName>
                                        </p:attrNameLst>
                                      </p:cBhvr>
                                      <p:tavLst>
                                        <p:tav tm="0">
                                          <p:val>
                                            <p:strVal val="#ppt_x"/>
                                          </p:val>
                                        </p:tav>
                                        <p:tav tm="100000">
                                          <p:val>
                                            <p:strVal val="#ppt_x"/>
                                          </p:val>
                                        </p:tav>
                                      </p:tavLst>
                                    </p:anim>
                                    <p:anim calcmode="lin" valueType="num">
                                      <p:cBhvr additive="base">
                                        <p:cTn id="12" dur="500" fill="hold"/>
                                        <p:tgtEl>
                                          <p:spTgt spid="72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243"/>
                                        </p:tgtEl>
                                        <p:attrNameLst>
                                          <p:attrName>style.visibility</p:attrName>
                                        </p:attrNameLst>
                                      </p:cBhvr>
                                      <p:to>
                                        <p:strVal val="visible"/>
                                      </p:to>
                                    </p:set>
                                    <p:anim calcmode="lin" valueType="num">
                                      <p:cBhvr additive="base">
                                        <p:cTn id="15" dur="500" fill="hold"/>
                                        <p:tgtEl>
                                          <p:spTgt spid="7243"/>
                                        </p:tgtEl>
                                        <p:attrNameLst>
                                          <p:attrName>ppt_x</p:attrName>
                                        </p:attrNameLst>
                                      </p:cBhvr>
                                      <p:tavLst>
                                        <p:tav tm="0">
                                          <p:val>
                                            <p:strVal val="#ppt_x"/>
                                          </p:val>
                                        </p:tav>
                                        <p:tav tm="100000">
                                          <p:val>
                                            <p:strVal val="#ppt_x"/>
                                          </p:val>
                                        </p:tav>
                                      </p:tavLst>
                                    </p:anim>
                                    <p:anim calcmode="lin" valueType="num">
                                      <p:cBhvr additive="base">
                                        <p:cTn id="16" dur="500" fill="hold"/>
                                        <p:tgtEl>
                                          <p:spTgt spid="724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44"/>
                                        </p:tgtEl>
                                        <p:attrNameLst>
                                          <p:attrName>style.visibility</p:attrName>
                                        </p:attrNameLst>
                                      </p:cBhvr>
                                      <p:to>
                                        <p:strVal val="visible"/>
                                      </p:to>
                                    </p:set>
                                    <p:anim calcmode="lin" valueType="num">
                                      <p:cBhvr additive="base">
                                        <p:cTn id="19" dur="500" fill="hold"/>
                                        <p:tgtEl>
                                          <p:spTgt spid="7244"/>
                                        </p:tgtEl>
                                        <p:attrNameLst>
                                          <p:attrName>ppt_x</p:attrName>
                                        </p:attrNameLst>
                                      </p:cBhvr>
                                      <p:tavLst>
                                        <p:tav tm="0">
                                          <p:val>
                                            <p:strVal val="#ppt_x"/>
                                          </p:val>
                                        </p:tav>
                                        <p:tav tm="100000">
                                          <p:val>
                                            <p:strVal val="#ppt_x"/>
                                          </p:val>
                                        </p:tav>
                                      </p:tavLst>
                                    </p:anim>
                                    <p:anim calcmode="lin" valueType="num">
                                      <p:cBhvr additive="base">
                                        <p:cTn id="20" dur="500" fill="hold"/>
                                        <p:tgtEl>
                                          <p:spTgt spid="7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1" grpId="0" animBg="1"/>
      <p:bldP spid="7242" grpId="0" animBg="1"/>
      <p:bldP spid="7243" grpId="0" animBg="1"/>
      <p:bldP spid="724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ttangolo 8193"/>
          <p:cNvSpPr>
            <a:spLocks noGrp="1"/>
          </p:cNvSpPr>
          <p:nvPr/>
        </p:nvSpPr>
        <p:spPr>
          <a:xfrm>
            <a:off x="6553200" y="6356350"/>
            <a:ext cx="2133600" cy="365125"/>
          </a:xfrm>
          <a:prstGeom prst="rect">
            <a:avLst/>
          </a:prstGeom>
          <a:noFill/>
          <a:ln>
            <a:noFill/>
          </a:ln>
        </p:spPr>
        <p:txBody>
          <a:bodyPr anchor="ctr"/>
          <a:lstStyle/>
          <a:p>
            <a:pPr algn="r"/>
            <a:fld id="{12FF1C42-D199-1002-1265-587298610EC3}" type="slidenum">
              <a:rPr lang="en-US" altLang="en-US" sz="1200" dirty="0">
                <a:solidFill>
                  <a:srgbClr val="898989"/>
                </a:solidFill>
                <a:latin typeface="Calibri" charset="0"/>
              </a:rPr>
              <a:pPr algn="r"/>
              <a:t>162</a:t>
            </a:fld>
            <a:endParaRPr lang="en-US" altLang="en-US" sz="1200" dirty="0">
              <a:solidFill>
                <a:srgbClr val="898989"/>
              </a:solidFill>
              <a:latin typeface="Calibri" charset="0"/>
            </a:endParaRPr>
          </a:p>
        </p:txBody>
      </p:sp>
      <p:sp>
        <p:nvSpPr>
          <p:cNvPr id="8195" name="Titolo 8194"/>
          <p:cNvSpPr>
            <a:spLocks noGrp="1"/>
          </p:cNvSpPr>
          <p:nvPr>
            <p:ph type="title" idx="4294967295"/>
          </p:nvPr>
        </p:nvSpPr>
        <p:spPr>
          <a:xfrm>
            <a:off x="0" y="0"/>
            <a:ext cx="9144000" cy="777875"/>
          </a:xfrm>
          <a:solidFill>
            <a:srgbClr val="00CCFF">
              <a:alpha val="50979"/>
            </a:srgbClr>
          </a:solidFill>
          <a:ln/>
        </p:spPr>
        <p:txBody>
          <a:bodyPr wrap="square" lIns="91440" tIns="45720" rIns="91440" bIns="45720" anchor="ctr"/>
          <a:lstStyle/>
          <a:p>
            <a:r>
              <a:rPr lang="en-US" altLang="en-US" b="1" dirty="0">
                <a:latin typeface="Arial Narrow" charset="0"/>
              </a:rPr>
              <a:t>Giovanna 79 aa</a:t>
            </a:r>
          </a:p>
        </p:txBody>
      </p:sp>
      <p:sp>
        <p:nvSpPr>
          <p:cNvPr id="8196" name="Segnaposto testo 8195"/>
          <p:cNvSpPr>
            <a:spLocks noGrp="1"/>
          </p:cNvSpPr>
          <p:nvPr>
            <p:ph type="body" sz="half" idx="4294967295"/>
          </p:nvPr>
        </p:nvSpPr>
        <p:spPr>
          <a:xfrm>
            <a:off x="179388" y="1628775"/>
            <a:ext cx="2376487" cy="4525963"/>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endParaRPr/>
          </a:p>
          <a:p>
            <a:endParaRPr/>
          </a:p>
          <a:p>
            <a:r>
              <a:rPr lang="en-US" altLang="en-US" b="1" dirty="0"/>
              <a:t>Attività strumentali della vita quotidiana</a:t>
            </a:r>
          </a:p>
        </p:txBody>
      </p:sp>
      <p:sp>
        <p:nvSpPr>
          <p:cNvPr id="8197" name="Segnaposto testo 8196"/>
          <p:cNvSpPr>
            <a:spLocks noGrp="1"/>
          </p:cNvSpPr>
          <p:nvPr>
            <p:ph type="body" sz="half" idx="4294967295"/>
          </p:nvPr>
        </p:nvSpPr>
        <p:spPr>
          <a:xfrm>
            <a:off x="2484438" y="1844675"/>
            <a:ext cx="3311525" cy="4525963"/>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pPr algn="ctr">
              <a:buNone/>
            </a:pPr>
            <a:r>
              <a:rPr lang="en-US" altLang="en-US" b="1" dirty="0">
                <a:solidFill>
                  <a:srgbClr val="1F497D"/>
                </a:solidFill>
              </a:rPr>
              <a:t>Autonoma</a:t>
            </a:r>
          </a:p>
          <a:p>
            <a:pPr>
              <a:buNone/>
            </a:pPr>
            <a:r>
              <a:rPr lang="en-US" altLang="en-US" dirty="0"/>
              <a:t> </a:t>
            </a:r>
            <a:r>
              <a:rPr lang="en-US" altLang="en-US" dirty="0">
                <a:solidFill>
                  <a:srgbClr val="00B050"/>
                </a:solidFill>
              </a:rPr>
              <a:t>Governare la casa</a:t>
            </a:r>
          </a:p>
          <a:p>
            <a:pPr>
              <a:buNone/>
            </a:pPr>
            <a:r>
              <a:rPr lang="en-US" altLang="en-US" dirty="0">
                <a:solidFill>
                  <a:srgbClr val="00B050"/>
                </a:solidFill>
              </a:rPr>
              <a:t> Fare il bucato</a:t>
            </a:r>
          </a:p>
        </p:txBody>
      </p:sp>
      <p:sp>
        <p:nvSpPr>
          <p:cNvPr id="8198" name="Rettangolo 8197"/>
          <p:cNvSpPr>
            <a:spLocks/>
          </p:cNvSpPr>
          <p:nvPr/>
        </p:nvSpPr>
        <p:spPr>
          <a:xfrm>
            <a:off x="684213" y="969963"/>
            <a:ext cx="7872413" cy="641350"/>
          </a:xfrm>
          <a:prstGeom prst="rect">
            <a:avLst/>
          </a:prstGeom>
          <a:solidFill>
            <a:srgbClr val="D9D9D9"/>
          </a:solidFill>
          <a:ln>
            <a:noFill/>
          </a:ln>
        </p:spPr>
        <p:txBody>
          <a:bodyPr anchor="ctr" anchorCtr="1">
            <a:spAutoFit/>
          </a:bodyPr>
          <a:lstStyle/>
          <a:p>
            <a:pPr algn="ctr"/>
            <a:r>
              <a:rPr lang="en-US" altLang="en-US" sz="3600" b="1" dirty="0">
                <a:solidFill>
                  <a:srgbClr val="1F497D"/>
                </a:solidFill>
                <a:latin typeface="Arial Narrow" charset="0"/>
              </a:rPr>
              <a:t>Valutazione funzionale</a:t>
            </a:r>
          </a:p>
        </p:txBody>
      </p:sp>
      <p:sp>
        <p:nvSpPr>
          <p:cNvPr id="8199" name="Rettangolo 8198"/>
          <p:cNvSpPr>
            <a:spLocks/>
          </p:cNvSpPr>
          <p:nvPr/>
        </p:nvSpPr>
        <p:spPr>
          <a:xfrm>
            <a:off x="5364163" y="1989138"/>
            <a:ext cx="2087562" cy="366712"/>
          </a:xfrm>
          <a:prstGeom prst="rect">
            <a:avLst/>
          </a:prstGeom>
          <a:noFill/>
          <a:ln>
            <a:noFill/>
          </a:ln>
        </p:spPr>
        <p:txBody>
          <a:bodyPr>
            <a:spAutoFit/>
          </a:bodyPr>
          <a:lstStyle/>
          <a:p>
            <a:pPr>
              <a:spcBef>
                <a:spcPct val="50000"/>
              </a:spcBef>
            </a:pPr>
            <a:endParaRPr lang="en-US" altLang="en-US" dirty="0">
              <a:latin typeface="Calibri" charset="0"/>
            </a:endParaRPr>
          </a:p>
        </p:txBody>
      </p:sp>
      <p:sp>
        <p:nvSpPr>
          <p:cNvPr id="8200" name="Rettangolo 8199"/>
          <p:cNvSpPr>
            <a:spLocks/>
          </p:cNvSpPr>
          <p:nvPr/>
        </p:nvSpPr>
        <p:spPr>
          <a:xfrm>
            <a:off x="5364088" y="1844675"/>
            <a:ext cx="3600401" cy="4025717"/>
          </a:xfrm>
          <a:prstGeom prst="rect">
            <a:avLst/>
          </a:prstGeom>
          <a:noFill/>
          <a:ln>
            <a:noFill/>
          </a:ln>
        </p:spPr>
        <p:txBody>
          <a:bodyPr wrap="square">
            <a:spAutoFit/>
          </a:bodyPr>
          <a:lstStyle/>
          <a:p>
            <a:r>
              <a:rPr lang="en-US" altLang="en-US" sz="2800" b="1" dirty="0">
                <a:solidFill>
                  <a:srgbClr val="FF0000"/>
                </a:solidFill>
                <a:latin typeface="Calibri" charset="0"/>
              </a:rPr>
              <a:t>Richiede aiuto</a:t>
            </a:r>
          </a:p>
          <a:p>
            <a:r>
              <a:rPr lang="en-US" altLang="en-US" sz="2800" dirty="0">
                <a:solidFill>
                  <a:srgbClr val="FF0000"/>
                </a:solidFill>
                <a:latin typeface="Calibri" charset="0"/>
              </a:rPr>
              <a:t>Fare la spesa</a:t>
            </a:r>
          </a:p>
          <a:p>
            <a:r>
              <a:rPr lang="en-US" altLang="en-US" sz="2800" dirty="0">
                <a:solidFill>
                  <a:srgbClr val="FF0000"/>
                </a:solidFill>
                <a:latin typeface="Calibri" charset="0"/>
              </a:rPr>
              <a:t>Gestione dei farmaci</a:t>
            </a:r>
          </a:p>
          <a:p>
            <a:r>
              <a:rPr lang="en-US" altLang="en-US" sz="2800" dirty="0">
                <a:solidFill>
                  <a:srgbClr val="FF0000"/>
                </a:solidFill>
                <a:latin typeface="Calibri" charset="0"/>
              </a:rPr>
              <a:t>Uscire di casa </a:t>
            </a:r>
          </a:p>
          <a:p>
            <a:pPr>
              <a:spcBef>
                <a:spcPct val="20000"/>
              </a:spcBef>
              <a:buNone/>
            </a:pPr>
            <a:r>
              <a:rPr lang="en-US" altLang="en-US" sz="2800" dirty="0">
                <a:solidFill>
                  <a:srgbClr val="FF0000"/>
                </a:solidFill>
                <a:latin typeface="Calibri" charset="0"/>
              </a:rPr>
              <a:t>Gestione del denaro</a:t>
            </a:r>
          </a:p>
          <a:p>
            <a:endParaRPr dirty="0"/>
          </a:p>
          <a:p>
            <a:r>
              <a:rPr lang="en-US" altLang="en-US" sz="2800" dirty="0" smtClean="0">
                <a:solidFill>
                  <a:srgbClr val="FF6600"/>
                </a:solidFill>
                <a:latin typeface="Calibri" charset="0"/>
              </a:rPr>
              <a:t>Fare </a:t>
            </a:r>
            <a:r>
              <a:rPr lang="en-US" altLang="en-US" sz="2800" dirty="0">
                <a:solidFill>
                  <a:srgbClr val="FF6600"/>
                </a:solidFill>
                <a:latin typeface="Calibri" charset="0"/>
              </a:rPr>
              <a:t>telefonate</a:t>
            </a:r>
          </a:p>
          <a:p>
            <a:r>
              <a:rPr lang="en-US" altLang="en-US" sz="2800" dirty="0">
                <a:solidFill>
                  <a:srgbClr val="FF6600"/>
                </a:solidFill>
                <a:latin typeface="Calibri" charset="0"/>
              </a:rPr>
              <a:t>Preparare i pasti</a:t>
            </a:r>
            <a:endParaRPr dirty="0">
              <a:solidFill>
                <a:srgbClr val="FF6600"/>
              </a:solidFill>
            </a:endParaRPr>
          </a:p>
          <a:p>
            <a:endParaRPr dirty="0"/>
          </a:p>
          <a:p>
            <a:endParaRPr dirty="0"/>
          </a:p>
        </p:txBody>
      </p:sp>
      <p:sp>
        <p:nvSpPr>
          <p:cNvPr id="8201" name="Rettangolo 8200"/>
          <p:cNvSpPr>
            <a:spLocks/>
          </p:cNvSpPr>
          <p:nvPr/>
        </p:nvSpPr>
        <p:spPr>
          <a:xfrm>
            <a:off x="107950" y="5732463"/>
            <a:ext cx="9036050" cy="923925"/>
          </a:xfrm>
          <a:prstGeom prst="rect">
            <a:avLst/>
          </a:prstGeom>
          <a:noFill/>
          <a:ln>
            <a:noFill/>
          </a:ln>
        </p:spPr>
        <p:txBody>
          <a:bodyPr>
            <a:spAutoFit/>
          </a:bodyPr>
          <a:lstStyle/>
          <a:p>
            <a:endParaRPr/>
          </a:p>
          <a:p>
            <a:r>
              <a:rPr lang="en-US" altLang="en-US" dirty="0">
                <a:latin typeface="Calibri" charset="0"/>
              </a:rPr>
              <a:t> Lawton, M.P., &amp; Brody, E.M. (1969). Assessment of older people: Self-maintaining and </a:t>
            </a:r>
            <a:r>
              <a:rPr lang="en-US" altLang="en-US" b="1" dirty="0">
                <a:latin typeface="Calibri" charset="0"/>
              </a:rPr>
              <a:t>instrumental activities of daily living</a:t>
            </a:r>
            <a:r>
              <a:rPr lang="en-US" altLang="en-US" dirty="0">
                <a:latin typeface="Calibri" charset="0"/>
              </a:rPr>
              <a:t>. The Gerontologist, 9(3), 179-186. </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Tabella 9217"/>
          <p:cNvGraphicFramePr>
            <a:graphicFrameLocks/>
          </p:cNvGraphicFramePr>
          <p:nvPr/>
        </p:nvGraphicFramePr>
        <p:xfrm>
          <a:off x="34925" y="260350"/>
          <a:ext cx="8858251" cy="6440172"/>
        </p:xfrm>
        <a:graphic>
          <a:graphicData uri="http://schemas.openxmlformats.org/drawingml/2006/table">
            <a:tbl>
              <a:tblPr/>
              <a:tblGrid>
                <a:gridCol w="2592388"/>
                <a:gridCol w="6265863"/>
              </a:tblGrid>
              <a:tr h="1341438">
                <a:tc>
                  <a:txBody>
                    <a:bodyPr/>
                    <a:lstStyle/>
                    <a:p>
                      <a:pPr>
                        <a:spcBef>
                          <a:spcPct val="20000"/>
                        </a:spcBef>
                      </a:pPr>
                      <a:r>
                        <a:rPr lang="en-US" altLang="en-US" sz="2400" dirty="0">
                          <a:solidFill>
                            <a:srgbClr val="0070C0"/>
                          </a:solidFill>
                          <a:latin typeface="Calibri" charset="0"/>
                          <a:ea typeface="Arial Unicode MS" charset="-128"/>
                        </a:rPr>
                        <a:t>CDR</a:t>
                      </a:r>
                    </a:p>
                    <a:p>
                      <a:pPr>
                        <a:spcBef>
                          <a:spcPct val="20000"/>
                        </a:spcBef>
                      </a:pPr>
                      <a:r>
                        <a:rPr lang="en-US" altLang="en-US" sz="2400" dirty="0">
                          <a:solidFill>
                            <a:srgbClr val="0070C0"/>
                          </a:solidFill>
                          <a:latin typeface="Calibri" charset="0"/>
                          <a:ea typeface="Arial Unicode MS" charset="-128"/>
                        </a:rPr>
                        <a:t>Clinical dementia rating scale</a:t>
                      </a:r>
                    </a:p>
                  </a:txBody>
                  <a:tcPr>
                    <a:lnL w="28575">
                      <a:solidFill>
                        <a:srgbClr val="000000"/>
                      </a:solidFill>
                    </a:lnL>
                    <a:lnR w="12700">
                      <a:solidFill>
                        <a:srgbClr val="000000"/>
                      </a:solidFill>
                    </a:lnR>
                    <a:lnT w="28575">
                      <a:solidFill>
                        <a:srgbClr val="000000"/>
                      </a:solidFill>
                    </a:lnT>
                    <a:lnB w="12700">
                      <a:solidFill>
                        <a:srgbClr val="000000"/>
                      </a:solidFill>
                    </a:lnB>
                    <a:solidFill>
                      <a:srgbClr val="FFFFFF"/>
                    </a:solidFill>
                  </a:tcPr>
                </a:tc>
                <a:tc>
                  <a:txBody>
                    <a:bodyPr/>
                    <a:lstStyle/>
                    <a:p>
                      <a:pPr algn="ctr"/>
                      <a:r>
                        <a:rPr lang="en-US" altLang="en-US" sz="2400" b="1" dirty="0">
                          <a:solidFill>
                            <a:srgbClr val="0070C0"/>
                          </a:solidFill>
                          <a:latin typeface="Calibri" charset="0"/>
                          <a:ea typeface="Arial Unicode MS" charset="-128"/>
                        </a:rPr>
                        <a:t>DEMENZA LIEVE</a:t>
                      </a:r>
                    </a:p>
                    <a:p>
                      <a:pPr algn="ctr"/>
                      <a:r>
                        <a:rPr lang="en-US" altLang="en-US" sz="2400" b="1" dirty="0">
                          <a:solidFill>
                            <a:srgbClr val="0070C0"/>
                          </a:solidFill>
                          <a:latin typeface="Calibri" charset="0"/>
                          <a:ea typeface="Arial Unicode MS" charset="-128"/>
                        </a:rPr>
                        <a:t>CDR 1</a:t>
                      </a:r>
                    </a:p>
                  </a:txBody>
                  <a:tcPr>
                    <a:lnL w="12700">
                      <a:solidFill>
                        <a:srgbClr val="000000"/>
                      </a:solidFill>
                    </a:lnL>
                    <a:lnR w="28575">
                      <a:solidFill>
                        <a:srgbClr val="000000"/>
                      </a:solidFill>
                    </a:lnR>
                    <a:lnT w="28575">
                      <a:solidFill>
                        <a:srgbClr val="000000"/>
                      </a:solidFill>
                    </a:lnT>
                    <a:lnB w="12700">
                      <a:solidFill>
                        <a:srgbClr val="000000"/>
                      </a:solidFill>
                    </a:lnB>
                    <a:noFill/>
                  </a:tcPr>
                </a:tc>
              </a:tr>
              <a:tr h="941388">
                <a:tc>
                  <a:txBody>
                    <a:bodyPr/>
                    <a:lstStyle/>
                    <a:p>
                      <a:r>
                        <a:rPr lang="en-US" altLang="en-US" sz="2000" b="1" dirty="0">
                          <a:solidFill>
                            <a:srgbClr val="006600"/>
                          </a:solidFill>
                          <a:latin typeface="Calibri" charset="0"/>
                          <a:ea typeface="Arial Unicode MS" charset="-128"/>
                        </a:rPr>
                        <a:t>MEMORIA</a:t>
                      </a:r>
                    </a:p>
                  </a:txBody>
                  <a:tcPr>
                    <a:lnL w="28575">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just"/>
                      <a:r>
                        <a:rPr lang="en-US" altLang="en-US" sz="2400" dirty="0">
                          <a:solidFill>
                            <a:srgbClr val="333399"/>
                          </a:solidFill>
                          <a:latin typeface="Calibri" charset="0"/>
                          <a:ea typeface="Arial Unicode MS" charset="-128"/>
                        </a:rPr>
                        <a:t>Perdita memoria modesta per eventi recenti; interferenza attività quotidiane</a:t>
                      </a:r>
                    </a:p>
                  </a:txBody>
                  <a:tcPr>
                    <a:lnL w="12700">
                      <a:solidFill>
                        <a:srgbClr val="000000"/>
                      </a:solidFill>
                    </a:lnL>
                    <a:lnR w="28575">
                      <a:solidFill>
                        <a:srgbClr val="000000"/>
                      </a:solidFill>
                    </a:lnR>
                    <a:lnT w="12700">
                      <a:solidFill>
                        <a:srgbClr val="000000"/>
                      </a:solidFill>
                    </a:lnT>
                    <a:lnB w="12700">
                      <a:solidFill>
                        <a:srgbClr val="000000"/>
                      </a:solidFill>
                    </a:lnB>
                    <a:solidFill>
                      <a:srgbClr val="FFFFFF"/>
                    </a:solidFill>
                  </a:tcPr>
                </a:tc>
              </a:tr>
              <a:tr h="822325">
                <a:tc>
                  <a:txBody>
                    <a:bodyPr/>
                    <a:lstStyle/>
                    <a:p>
                      <a:r>
                        <a:rPr lang="en-US" altLang="en-US" sz="2000" b="1" dirty="0">
                          <a:solidFill>
                            <a:srgbClr val="006600"/>
                          </a:solidFill>
                          <a:latin typeface="Calibri" charset="0"/>
                          <a:ea typeface="Arial Unicode MS" charset="-128"/>
                        </a:rPr>
                        <a:t>ORIENTAMENTO</a:t>
                      </a:r>
                    </a:p>
                  </a:txBody>
                  <a:tcPr>
                    <a:lnL w="28575">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just"/>
                      <a:r>
                        <a:rPr lang="en-US" altLang="en-US" sz="2400" dirty="0">
                          <a:solidFill>
                            <a:srgbClr val="333399"/>
                          </a:solidFill>
                          <a:latin typeface="Calibri" charset="0"/>
                          <a:ea typeface="Arial Unicode MS" charset="-128"/>
                        </a:rPr>
                        <a:t>Alcune difficoltà nel tempo; possibile disorientamento topografico</a:t>
                      </a:r>
                    </a:p>
                  </a:txBody>
                  <a:tcPr>
                    <a:lnL w="12700">
                      <a:solidFill>
                        <a:srgbClr val="000000"/>
                      </a:solidFill>
                    </a:lnL>
                    <a:lnR w="28575">
                      <a:solidFill>
                        <a:srgbClr val="000000"/>
                      </a:solidFill>
                    </a:lnR>
                    <a:lnT w="12700">
                      <a:solidFill>
                        <a:srgbClr val="000000"/>
                      </a:solidFill>
                    </a:lnT>
                    <a:lnB w="12700">
                      <a:solidFill>
                        <a:srgbClr val="000000"/>
                      </a:solidFill>
                    </a:lnB>
                    <a:solidFill>
                      <a:srgbClr val="FFFFFF"/>
                    </a:solidFill>
                  </a:tcPr>
                </a:tc>
              </a:tr>
              <a:tr h="823913">
                <a:tc>
                  <a:txBody>
                    <a:bodyPr/>
                    <a:lstStyle/>
                    <a:p>
                      <a:r>
                        <a:rPr lang="en-US" altLang="en-US" sz="2000" b="1" dirty="0">
                          <a:solidFill>
                            <a:srgbClr val="006600"/>
                          </a:solidFill>
                          <a:latin typeface="Calibri" charset="0"/>
                          <a:ea typeface="Arial Unicode MS" charset="-128"/>
                        </a:rPr>
                        <a:t>GIUDIZIO SOLUZIONE PROBLEMI</a:t>
                      </a:r>
                    </a:p>
                  </a:txBody>
                  <a:tcPr>
                    <a:lnL w="28575">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just"/>
                      <a:r>
                        <a:rPr lang="en-US" altLang="en-US" sz="2400" dirty="0">
                          <a:solidFill>
                            <a:srgbClr val="333399"/>
                          </a:solidFill>
                          <a:latin typeface="Calibri" charset="0"/>
                          <a:ea typeface="Arial Unicode MS" charset="-128"/>
                        </a:rPr>
                        <a:t>Difficoltà moderata; esecuzione di problemi complessi; giudizio sociale adeguato</a:t>
                      </a:r>
                    </a:p>
                  </a:txBody>
                  <a:tcPr>
                    <a:lnL w="12700">
                      <a:solidFill>
                        <a:srgbClr val="000000"/>
                      </a:solidFill>
                    </a:lnL>
                    <a:lnR w="28575">
                      <a:solidFill>
                        <a:srgbClr val="000000"/>
                      </a:solidFill>
                    </a:lnR>
                    <a:lnT w="12700">
                      <a:solidFill>
                        <a:srgbClr val="000000"/>
                      </a:solidFill>
                    </a:lnT>
                    <a:lnB w="12700">
                      <a:solidFill>
                        <a:srgbClr val="000000"/>
                      </a:solidFill>
                    </a:lnB>
                    <a:solidFill>
                      <a:srgbClr val="FFFFFF"/>
                    </a:solidFill>
                  </a:tcPr>
                </a:tc>
              </a:tr>
              <a:tr h="823913">
                <a:tc>
                  <a:txBody>
                    <a:bodyPr/>
                    <a:lstStyle/>
                    <a:p>
                      <a:r>
                        <a:rPr lang="en-US" altLang="en-US" sz="2000" b="1" dirty="0">
                          <a:solidFill>
                            <a:srgbClr val="006600"/>
                          </a:solidFill>
                          <a:latin typeface="Calibri" charset="0"/>
                          <a:ea typeface="Arial Unicode MS" charset="-128"/>
                        </a:rPr>
                        <a:t>ATTIVITÀ SOCIALI</a:t>
                      </a:r>
                    </a:p>
                  </a:txBody>
                  <a:tcPr>
                    <a:lnL w="28575">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just"/>
                      <a:r>
                        <a:rPr lang="en-US" altLang="en-US" sz="2400" dirty="0">
                          <a:solidFill>
                            <a:srgbClr val="333399"/>
                          </a:solidFill>
                          <a:latin typeface="Calibri" charset="0"/>
                          <a:ea typeface="Arial Unicode MS" charset="-128"/>
                        </a:rPr>
                        <a:t>Incapace di compiere indipendentemente le attività, ad esclusione di attività facili</a:t>
                      </a:r>
                    </a:p>
                  </a:txBody>
                  <a:tcPr>
                    <a:lnL w="12700">
                      <a:solidFill>
                        <a:srgbClr val="000000"/>
                      </a:solidFill>
                    </a:lnL>
                    <a:lnR w="28575">
                      <a:solidFill>
                        <a:srgbClr val="000000"/>
                      </a:solidFill>
                    </a:lnR>
                    <a:lnT w="12700">
                      <a:solidFill>
                        <a:srgbClr val="000000"/>
                      </a:solidFill>
                    </a:lnT>
                    <a:lnB w="12700">
                      <a:solidFill>
                        <a:srgbClr val="000000"/>
                      </a:solidFill>
                    </a:lnB>
                    <a:solidFill>
                      <a:srgbClr val="FFFFFF"/>
                    </a:solidFill>
                  </a:tcPr>
                </a:tc>
              </a:tr>
              <a:tr h="863600">
                <a:tc>
                  <a:txBody>
                    <a:bodyPr/>
                    <a:lstStyle/>
                    <a:p>
                      <a:r>
                        <a:rPr lang="en-US" altLang="en-US" sz="2000" b="1" dirty="0">
                          <a:solidFill>
                            <a:srgbClr val="006600"/>
                          </a:solidFill>
                          <a:latin typeface="Calibri" charset="0"/>
                          <a:ea typeface="Arial Unicode MS" charset="-128"/>
                        </a:rPr>
                        <a:t>CASA E HOBBIES</a:t>
                      </a:r>
                    </a:p>
                  </a:txBody>
                  <a:tcPr>
                    <a:lnL w="28575">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just"/>
                      <a:r>
                        <a:rPr lang="en-US" altLang="en-US" sz="2400" dirty="0">
                          <a:solidFill>
                            <a:srgbClr val="333399"/>
                          </a:solidFill>
                          <a:latin typeface="Calibri" charset="0"/>
                          <a:ea typeface="Arial Unicode MS" charset="-128"/>
                        </a:rPr>
                        <a:t>Lieve ma sensibile compromissione della vita domestica; abbandono hobbies ed interessi</a:t>
                      </a:r>
                    </a:p>
                  </a:txBody>
                  <a:tcPr>
                    <a:lnL w="12700">
                      <a:solidFill>
                        <a:srgbClr val="000000"/>
                      </a:solidFill>
                    </a:lnL>
                    <a:lnR w="28575">
                      <a:solidFill>
                        <a:srgbClr val="000000"/>
                      </a:solidFill>
                    </a:lnR>
                    <a:lnT w="12700">
                      <a:solidFill>
                        <a:srgbClr val="000000"/>
                      </a:solidFill>
                    </a:lnT>
                    <a:lnB w="12700">
                      <a:solidFill>
                        <a:srgbClr val="000000"/>
                      </a:solidFill>
                    </a:lnB>
                    <a:solidFill>
                      <a:srgbClr val="FFFFFF"/>
                    </a:solidFill>
                  </a:tcPr>
                </a:tc>
              </a:tr>
              <a:tr h="822325">
                <a:tc>
                  <a:txBody>
                    <a:bodyPr/>
                    <a:lstStyle/>
                    <a:p>
                      <a:r>
                        <a:rPr lang="en-US" altLang="en-US" sz="2000" b="1" dirty="0">
                          <a:solidFill>
                            <a:srgbClr val="006600"/>
                          </a:solidFill>
                          <a:latin typeface="Calibri" charset="0"/>
                          <a:ea typeface="Arial Unicode MS" charset="-128"/>
                        </a:rPr>
                        <a:t>CURA PERSONALE</a:t>
                      </a:r>
                    </a:p>
                  </a:txBody>
                  <a:tcPr>
                    <a:lnL w="28575">
                      <a:solidFill>
                        <a:srgbClr val="000000"/>
                      </a:solidFill>
                    </a:lnL>
                    <a:lnR w="12700">
                      <a:solidFill>
                        <a:srgbClr val="000000"/>
                      </a:solidFill>
                    </a:lnR>
                    <a:lnT w="12700">
                      <a:solidFill>
                        <a:srgbClr val="000000"/>
                      </a:solidFill>
                    </a:lnT>
                    <a:lnB w="28575">
                      <a:solidFill>
                        <a:srgbClr val="000000"/>
                      </a:solidFill>
                    </a:lnB>
                    <a:solidFill>
                      <a:srgbClr val="FFFFFF"/>
                    </a:solidFill>
                  </a:tcPr>
                </a:tc>
                <a:tc>
                  <a:txBody>
                    <a:bodyPr/>
                    <a:lstStyle/>
                    <a:p>
                      <a:pPr algn="just"/>
                      <a:r>
                        <a:rPr lang="en-US" altLang="en-US" sz="2400" dirty="0">
                          <a:solidFill>
                            <a:srgbClr val="333399"/>
                          </a:solidFill>
                          <a:latin typeface="Calibri" charset="0"/>
                          <a:ea typeface="Arial Unicode MS" charset="-128"/>
                        </a:rPr>
                        <a:t>Interamente capace di curarsi della propria persona </a:t>
                      </a:r>
                    </a:p>
                  </a:txBody>
                  <a:tcPr>
                    <a:lnL w="12700">
                      <a:solidFill>
                        <a:srgbClr val="000000"/>
                      </a:solidFill>
                    </a:lnL>
                    <a:lnR w="28575">
                      <a:solidFill>
                        <a:srgbClr val="000000"/>
                      </a:solidFill>
                    </a:lnR>
                    <a:lnT w="12700">
                      <a:solidFill>
                        <a:srgbClr val="000000"/>
                      </a:solidFill>
                    </a:lnT>
                    <a:lnB w="28575">
                      <a:solidFill>
                        <a:srgbClr val="000000"/>
                      </a:solidFill>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ttangolo 10241"/>
          <p:cNvSpPr>
            <a:spLocks noGrp="1"/>
          </p:cNvSpPr>
          <p:nvPr/>
        </p:nvSpPr>
        <p:spPr>
          <a:xfrm>
            <a:off x="6553200" y="6356350"/>
            <a:ext cx="2133600" cy="365125"/>
          </a:xfrm>
          <a:prstGeom prst="rect">
            <a:avLst/>
          </a:prstGeom>
          <a:noFill/>
          <a:ln>
            <a:noFill/>
          </a:ln>
        </p:spPr>
        <p:txBody>
          <a:bodyPr anchor="ctr"/>
          <a:lstStyle/>
          <a:p>
            <a:pPr algn="r"/>
            <a:fld id="{12FF1C42-D199-3050-1266-587298610EC3}" type="slidenum">
              <a:rPr lang="en-US" altLang="en-US" sz="1200" dirty="0">
                <a:solidFill>
                  <a:srgbClr val="898989"/>
                </a:solidFill>
              </a:rPr>
              <a:pPr algn="r"/>
              <a:t>164</a:t>
            </a:fld>
            <a:endParaRPr lang="en-US" altLang="en-US" sz="1200" dirty="0">
              <a:solidFill>
                <a:srgbClr val="898989"/>
              </a:solidFill>
            </a:endParaRPr>
          </a:p>
        </p:txBody>
      </p:sp>
      <p:sp>
        <p:nvSpPr>
          <p:cNvPr id="10243" name="Titolo 10242"/>
          <p:cNvSpPr>
            <a:spLocks noGrp="1"/>
          </p:cNvSpPr>
          <p:nvPr>
            <p:ph type="title" idx="4294967295"/>
          </p:nvPr>
        </p:nvSpPr>
        <p:spPr>
          <a:xfrm>
            <a:off x="0" y="0"/>
            <a:ext cx="9144000" cy="777875"/>
          </a:xfrm>
          <a:solidFill>
            <a:srgbClr val="00CCFF">
              <a:alpha val="50979"/>
            </a:srgbClr>
          </a:solidFill>
          <a:ln/>
        </p:spPr>
        <p:txBody>
          <a:bodyPr wrap="square" lIns="91440" tIns="45720" rIns="91440" bIns="45720" anchor="ctr"/>
          <a:lstStyle/>
          <a:p>
            <a:r>
              <a:rPr lang="en-US" altLang="en-US" b="1" dirty="0">
                <a:latin typeface="Arial Narrow" charset="0"/>
              </a:rPr>
              <a:t>Giovanna 79 aa</a:t>
            </a:r>
          </a:p>
        </p:txBody>
      </p:sp>
      <p:sp>
        <p:nvSpPr>
          <p:cNvPr id="10244" name="Segnaposto testo 10243"/>
          <p:cNvSpPr>
            <a:spLocks noGrp="1"/>
          </p:cNvSpPr>
          <p:nvPr>
            <p:ph type="body" sz="half" idx="4294967295"/>
          </p:nvPr>
        </p:nvSpPr>
        <p:spPr>
          <a:xfrm>
            <a:off x="250825" y="1773238"/>
            <a:ext cx="8497887" cy="4525962"/>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pPr algn="just"/>
            <a:r>
              <a:rPr lang="en-US" altLang="en-US" dirty="0">
                <a:solidFill>
                  <a:srgbClr val="0070C0"/>
                </a:solidFill>
              </a:rPr>
              <a:t>Vive sola</a:t>
            </a:r>
            <a:r>
              <a:rPr lang="en-US" altLang="en-US" dirty="0"/>
              <a:t>, in una vecchia casa di campagna alla periferia del paese.</a:t>
            </a:r>
          </a:p>
          <a:p>
            <a:pPr algn="just"/>
            <a:r>
              <a:rPr lang="en-US" altLang="en-US" dirty="0"/>
              <a:t>Casa di proprietà, termoautonoma, bagno con vasca.</a:t>
            </a:r>
          </a:p>
          <a:p>
            <a:pPr algn="just"/>
            <a:r>
              <a:rPr lang="en-US" altLang="en-US" dirty="0"/>
              <a:t>Raramente esce di casa, riceve 3 vlt a settimana la visita della figlia che risiede a 10 Km</a:t>
            </a:r>
          </a:p>
          <a:p>
            <a:pPr algn="just"/>
            <a:r>
              <a:rPr lang="en-US" altLang="en-US" dirty="0"/>
              <a:t>Pensione sociale e di reversibilità, casa di proprietà.</a:t>
            </a:r>
          </a:p>
          <a:p>
            <a:pPr algn="just"/>
            <a:r>
              <a:rPr lang="en-US" altLang="en-US" dirty="0"/>
              <a:t>Servizi attivi: nessuno.</a:t>
            </a:r>
          </a:p>
        </p:txBody>
      </p:sp>
      <p:sp>
        <p:nvSpPr>
          <p:cNvPr id="10245" name="Rettangolo 10244"/>
          <p:cNvSpPr>
            <a:spLocks/>
          </p:cNvSpPr>
          <p:nvPr/>
        </p:nvSpPr>
        <p:spPr>
          <a:xfrm>
            <a:off x="684213" y="969963"/>
            <a:ext cx="7872413" cy="641350"/>
          </a:xfrm>
          <a:prstGeom prst="rect">
            <a:avLst/>
          </a:prstGeom>
          <a:solidFill>
            <a:srgbClr val="D9D9D9"/>
          </a:solidFill>
          <a:ln>
            <a:noFill/>
          </a:ln>
        </p:spPr>
        <p:txBody>
          <a:bodyPr anchor="ctr" anchorCtr="1">
            <a:spAutoFit/>
          </a:bodyPr>
          <a:lstStyle/>
          <a:p>
            <a:pPr algn="ctr"/>
            <a:r>
              <a:rPr lang="en-US" altLang="en-US" sz="3600" b="1" dirty="0">
                <a:solidFill>
                  <a:srgbClr val="1F497D"/>
                </a:solidFill>
                <a:latin typeface="Arial Narrow" charset="0"/>
              </a:rPr>
              <a:t>Valutazione sociale</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Segnaposto contenuto 8"/>
          <p:cNvGraphicFramePr>
            <a:graphicFrameLocks noGrp="1"/>
          </p:cNvGraphicFramePr>
          <p:nvPr>
            <p:ph idx="1"/>
            <p:extLst>
              <p:ext uri="{D42A27DB-BD31-4B8C-83A1-F6EECF244321}">
                <p14:modId xmlns:p14="http://schemas.microsoft.com/office/powerpoint/2010/main" val="87563770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llaDiTesto 3"/>
          <p:cNvSpPr txBox="1"/>
          <p:nvPr/>
        </p:nvSpPr>
        <p:spPr>
          <a:xfrm>
            <a:off x="0" y="6093296"/>
            <a:ext cx="9144000" cy="523220"/>
          </a:xfrm>
          <a:prstGeom prst="rect">
            <a:avLst/>
          </a:prstGeom>
          <a:noFill/>
        </p:spPr>
        <p:txBody>
          <a:bodyPr wrap="square" rtlCol="0">
            <a:spAutoFit/>
          </a:bodyPr>
          <a:lstStyle/>
          <a:p>
            <a:pPr algn="ctr"/>
            <a:r>
              <a:rPr lang="it-IT" sz="2800" b="1" dirty="0" smtClean="0">
                <a:solidFill>
                  <a:schemeClr val="accent3"/>
                </a:solidFill>
              </a:rPr>
              <a:t>IMPORTANZA DELLE SCHEDE </a:t>
            </a:r>
            <a:r>
              <a:rPr lang="it-IT" sz="2800" b="1" dirty="0" err="1" smtClean="0">
                <a:solidFill>
                  <a:schemeClr val="accent3"/>
                </a:solidFill>
              </a:rPr>
              <a:t>DI</a:t>
            </a:r>
            <a:r>
              <a:rPr lang="it-IT" sz="2800" b="1" dirty="0" smtClean="0">
                <a:solidFill>
                  <a:schemeClr val="accent3"/>
                </a:solidFill>
              </a:rPr>
              <a:t> VALUTAZIONE FUNZIONALE</a:t>
            </a:r>
            <a:endParaRPr lang="it-IT" sz="2800" b="1"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7" dur="500"/>
                                        <p:tgtEl>
                                          <p:spTgt spid="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chart seriesIdx="0" categoryIdx="0" bldStep="ptInCategory"/>
                                            </p:graphicEl>
                                          </p:spTgt>
                                        </p:tgtEl>
                                        <p:attrNameLst>
                                          <p:attrName>style.visibility</p:attrName>
                                        </p:attrNameLst>
                                      </p:cBhvr>
                                      <p:to>
                                        <p:strVal val="visible"/>
                                      </p:to>
                                    </p:set>
                                    <p:animEffect transition="in" filter="wipe(down)">
                                      <p:cBhvr>
                                        <p:cTn id="12" dur="500"/>
                                        <p:tgtEl>
                                          <p:spTgt spid="9">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chart seriesIdx="1" categoryIdx="0" bldStep="ptInCategory"/>
                                            </p:graphicEl>
                                          </p:spTgt>
                                        </p:tgtEl>
                                        <p:attrNameLst>
                                          <p:attrName>style.visibility</p:attrName>
                                        </p:attrNameLst>
                                      </p:cBhvr>
                                      <p:to>
                                        <p:strVal val="visible"/>
                                      </p:to>
                                    </p:set>
                                    <p:animEffect transition="in" filter="wipe(down)">
                                      <p:cBhvr>
                                        <p:cTn id="17" dur="500"/>
                                        <p:tgtEl>
                                          <p:spTgt spid="9">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chart seriesIdx="2" categoryIdx="0" bldStep="ptInCategory"/>
                                            </p:graphicEl>
                                          </p:spTgt>
                                        </p:tgtEl>
                                        <p:attrNameLst>
                                          <p:attrName>style.visibility</p:attrName>
                                        </p:attrNameLst>
                                      </p:cBhvr>
                                      <p:to>
                                        <p:strVal val="visible"/>
                                      </p:to>
                                    </p:set>
                                    <p:animEffect transition="in" filter="wipe(down)">
                                      <p:cBhvr>
                                        <p:cTn id="22" dur="500"/>
                                        <p:tgtEl>
                                          <p:spTgt spid="9">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chart seriesIdx="0" categoryIdx="1" bldStep="ptInCategory"/>
                                            </p:graphicEl>
                                          </p:spTgt>
                                        </p:tgtEl>
                                        <p:attrNameLst>
                                          <p:attrName>style.visibility</p:attrName>
                                        </p:attrNameLst>
                                      </p:cBhvr>
                                      <p:to>
                                        <p:strVal val="visible"/>
                                      </p:to>
                                    </p:set>
                                    <p:animEffect transition="in" filter="wipe(down)">
                                      <p:cBhvr>
                                        <p:cTn id="27" dur="500"/>
                                        <p:tgtEl>
                                          <p:spTgt spid="9">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chart seriesIdx="1" categoryIdx="1" bldStep="ptInCategory"/>
                                            </p:graphicEl>
                                          </p:spTgt>
                                        </p:tgtEl>
                                        <p:attrNameLst>
                                          <p:attrName>style.visibility</p:attrName>
                                        </p:attrNameLst>
                                      </p:cBhvr>
                                      <p:to>
                                        <p:strVal val="visible"/>
                                      </p:to>
                                    </p:set>
                                    <p:animEffect transition="in" filter="wipe(down)">
                                      <p:cBhvr>
                                        <p:cTn id="32" dur="500"/>
                                        <p:tgtEl>
                                          <p:spTgt spid="9">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chart seriesIdx="2" categoryIdx="1" bldStep="ptInCategory"/>
                                            </p:graphicEl>
                                          </p:spTgt>
                                        </p:tgtEl>
                                        <p:attrNameLst>
                                          <p:attrName>style.visibility</p:attrName>
                                        </p:attrNameLst>
                                      </p:cBhvr>
                                      <p:to>
                                        <p:strVal val="visible"/>
                                      </p:to>
                                    </p:set>
                                    <p:animEffect transition="in" filter="wipe(down)">
                                      <p:cBhvr>
                                        <p:cTn id="37" dur="500"/>
                                        <p:tgtEl>
                                          <p:spTgt spid="9">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graphicEl>
                                              <a:chart seriesIdx="0" categoryIdx="2" bldStep="ptInCategory"/>
                                            </p:graphicEl>
                                          </p:spTgt>
                                        </p:tgtEl>
                                        <p:attrNameLst>
                                          <p:attrName>style.visibility</p:attrName>
                                        </p:attrNameLst>
                                      </p:cBhvr>
                                      <p:to>
                                        <p:strVal val="visible"/>
                                      </p:to>
                                    </p:set>
                                    <p:animEffect transition="in" filter="wipe(down)">
                                      <p:cBhvr>
                                        <p:cTn id="42" dur="500"/>
                                        <p:tgtEl>
                                          <p:spTgt spid="9">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graphicEl>
                                              <a:chart seriesIdx="1" categoryIdx="2" bldStep="ptInCategory"/>
                                            </p:graphicEl>
                                          </p:spTgt>
                                        </p:tgtEl>
                                        <p:attrNameLst>
                                          <p:attrName>style.visibility</p:attrName>
                                        </p:attrNameLst>
                                      </p:cBhvr>
                                      <p:to>
                                        <p:strVal val="visible"/>
                                      </p:to>
                                    </p:set>
                                    <p:animEffect transition="in" filter="wipe(down)">
                                      <p:cBhvr>
                                        <p:cTn id="47" dur="500"/>
                                        <p:tgtEl>
                                          <p:spTgt spid="9">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graphicEl>
                                              <a:chart seriesIdx="2" categoryIdx="2" bldStep="ptInCategory"/>
                                            </p:graphicEl>
                                          </p:spTgt>
                                        </p:tgtEl>
                                        <p:attrNameLst>
                                          <p:attrName>style.visibility</p:attrName>
                                        </p:attrNameLst>
                                      </p:cBhvr>
                                      <p:to>
                                        <p:strVal val="visible"/>
                                      </p:to>
                                    </p:set>
                                    <p:animEffect transition="in" filter="wipe(down)">
                                      <p:cBhvr>
                                        <p:cTn id="52" dur="500"/>
                                        <p:tgtEl>
                                          <p:spTgt spid="9">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graphicEl>
                                              <a:chart seriesIdx="0" categoryIdx="3" bldStep="ptInCategory"/>
                                            </p:graphicEl>
                                          </p:spTgt>
                                        </p:tgtEl>
                                        <p:attrNameLst>
                                          <p:attrName>style.visibility</p:attrName>
                                        </p:attrNameLst>
                                      </p:cBhvr>
                                      <p:to>
                                        <p:strVal val="visible"/>
                                      </p:to>
                                    </p:set>
                                    <p:animEffect transition="in" filter="wipe(down)">
                                      <p:cBhvr>
                                        <p:cTn id="57" dur="500"/>
                                        <p:tgtEl>
                                          <p:spTgt spid="9">
                                            <p:graphicEl>
                                              <a:chart seriesIdx="0" categoryIdx="3" bldStep="ptIn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graphicEl>
                                              <a:chart seriesIdx="1" categoryIdx="3" bldStep="ptInCategory"/>
                                            </p:graphicEl>
                                          </p:spTgt>
                                        </p:tgtEl>
                                        <p:attrNameLst>
                                          <p:attrName>style.visibility</p:attrName>
                                        </p:attrNameLst>
                                      </p:cBhvr>
                                      <p:to>
                                        <p:strVal val="visible"/>
                                      </p:to>
                                    </p:set>
                                    <p:animEffect transition="in" filter="wipe(down)">
                                      <p:cBhvr>
                                        <p:cTn id="62" dur="500"/>
                                        <p:tgtEl>
                                          <p:spTgt spid="9">
                                            <p:graphicEl>
                                              <a:chart seriesIdx="1" categoryIdx="3" bldStep="ptInCategory"/>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
                                            <p:graphicEl>
                                              <a:chart seriesIdx="2" categoryIdx="3" bldStep="ptInCategory"/>
                                            </p:graphicEl>
                                          </p:spTgt>
                                        </p:tgtEl>
                                        <p:attrNameLst>
                                          <p:attrName>style.visibility</p:attrName>
                                        </p:attrNameLst>
                                      </p:cBhvr>
                                      <p:to>
                                        <p:strVal val="visible"/>
                                      </p:to>
                                    </p:set>
                                    <p:animEffect transition="in" filter="wipe(down)">
                                      <p:cBhvr>
                                        <p:cTn id="67" dur="500"/>
                                        <p:tgtEl>
                                          <p:spTgt spid="9">
                                            <p:graphicEl>
                                              <a:chart seriesIdx="2" categoryIdx="3" bldStep="ptInCategory"/>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9">
                                            <p:graphicEl>
                                              <a:chart seriesIdx="0" categoryIdx="4" bldStep="ptInCategory"/>
                                            </p:graphicEl>
                                          </p:spTgt>
                                        </p:tgtEl>
                                        <p:attrNameLst>
                                          <p:attrName>style.visibility</p:attrName>
                                        </p:attrNameLst>
                                      </p:cBhvr>
                                      <p:to>
                                        <p:strVal val="visible"/>
                                      </p:to>
                                    </p:set>
                                    <p:animEffect transition="in" filter="wipe(down)">
                                      <p:cBhvr>
                                        <p:cTn id="72" dur="500"/>
                                        <p:tgtEl>
                                          <p:spTgt spid="9">
                                            <p:graphicEl>
                                              <a:chart seriesIdx="0" categoryIdx="4" bldStep="ptInCategory"/>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9">
                                            <p:graphicEl>
                                              <a:chart seriesIdx="1" categoryIdx="4" bldStep="ptInCategory"/>
                                            </p:graphicEl>
                                          </p:spTgt>
                                        </p:tgtEl>
                                        <p:attrNameLst>
                                          <p:attrName>style.visibility</p:attrName>
                                        </p:attrNameLst>
                                      </p:cBhvr>
                                      <p:to>
                                        <p:strVal val="visible"/>
                                      </p:to>
                                    </p:set>
                                    <p:animEffect transition="in" filter="wipe(down)">
                                      <p:cBhvr>
                                        <p:cTn id="77" dur="500"/>
                                        <p:tgtEl>
                                          <p:spTgt spid="9">
                                            <p:graphicEl>
                                              <a:chart seriesIdx="1" categoryIdx="4" bldStep="ptInCategory"/>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9">
                                            <p:graphicEl>
                                              <a:chart seriesIdx="2" categoryIdx="4" bldStep="ptInCategory"/>
                                            </p:graphicEl>
                                          </p:spTgt>
                                        </p:tgtEl>
                                        <p:attrNameLst>
                                          <p:attrName>style.visibility</p:attrName>
                                        </p:attrNameLst>
                                      </p:cBhvr>
                                      <p:to>
                                        <p:strVal val="visible"/>
                                      </p:to>
                                    </p:set>
                                    <p:animEffect transition="in" filter="wipe(down)">
                                      <p:cBhvr>
                                        <p:cTn id="82" dur="500"/>
                                        <p:tgtEl>
                                          <p:spTgt spid="9">
                                            <p:graphicEl>
                                              <a:chart seriesIdx="2"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El"/>
        </p:bldSub>
      </p:bldGraphic>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1265"/>
          <p:cNvSpPr>
            <a:spLocks noGrp="1"/>
          </p:cNvSpPr>
          <p:nvPr>
            <p:ph type="title" idx="4294967295"/>
          </p:nvPr>
        </p:nvSpPr>
        <p:spPr>
          <a:xfrm>
            <a:off x="457200" y="274638"/>
            <a:ext cx="8229600" cy="1143000"/>
          </a:xfrm>
          <a:ln/>
        </p:spPr>
        <p:txBody>
          <a:bodyPr wrap="square" lIns="91440" tIns="45720" rIns="91440" bIns="45720" anchor="ctr"/>
          <a:lstStyle/>
          <a:p>
            <a:r>
              <a:rPr lang="en-US" altLang="en-US" dirty="0"/>
              <a:t>Obiettivi</a:t>
            </a:r>
          </a:p>
        </p:txBody>
      </p:sp>
      <p:sp>
        <p:nvSpPr>
          <p:cNvPr id="11267" name="Segnaposto testo 11266"/>
          <p:cNvSpPr>
            <a:spLocks noGrp="1"/>
          </p:cNvSpPr>
          <p:nvPr>
            <p:ph type="body" sz="half" idx="4294967295"/>
          </p:nvPr>
        </p:nvSpPr>
        <p:spPr>
          <a:xfrm>
            <a:off x="250825" y="1600200"/>
            <a:ext cx="8497887" cy="4525963"/>
          </a:xfrm>
          <a:ln/>
        </p:spPr>
        <p:txBody>
          <a:bodyPr wrap="square" lIns="91440" tIns="45720" rIns="91440" bIns="45720" anchor="t" anchorCtr="0"/>
          <a:lstStyle>
            <a:lvl1pPr>
              <a:defRPr sz="2800"/>
            </a:lvl1pPr>
            <a:lvl2pPr>
              <a:defRPr sz="2400"/>
            </a:lvl2pPr>
            <a:lvl3pPr>
              <a:defRPr sz="2000"/>
            </a:lvl3pPr>
            <a:lvl4pPr>
              <a:defRPr sz="1800"/>
            </a:lvl4pPr>
            <a:lvl5pPr>
              <a:defRPr sz="1800"/>
            </a:lvl5pPr>
          </a:lstStyle>
          <a:p>
            <a:pPr algn="ctr">
              <a:buNone/>
            </a:pPr>
            <a:r>
              <a:rPr lang="en-US" altLang="en-US" sz="3600" b="1" dirty="0" err="1" smtClean="0">
                <a:solidFill>
                  <a:srgbClr val="333399"/>
                </a:solidFill>
              </a:rPr>
              <a:t>Sostegno</a:t>
            </a:r>
            <a:r>
              <a:rPr lang="en-US" altLang="en-US" sz="3600" b="1" dirty="0" smtClean="0">
                <a:solidFill>
                  <a:srgbClr val="333399"/>
                </a:solidFill>
              </a:rPr>
              <a:t> al </a:t>
            </a:r>
            <a:r>
              <a:rPr lang="en-US" altLang="en-US" sz="3600" b="1" dirty="0" err="1" smtClean="0">
                <a:solidFill>
                  <a:srgbClr val="333399"/>
                </a:solidFill>
              </a:rPr>
              <a:t>cargiver</a:t>
            </a:r>
            <a:endParaRPr lang="en-US" altLang="en-US" sz="3600" b="1" dirty="0" smtClean="0">
              <a:solidFill>
                <a:srgbClr val="333399"/>
              </a:solidFill>
            </a:endParaRPr>
          </a:p>
          <a:p>
            <a:pPr algn="ctr">
              <a:buNone/>
            </a:pPr>
            <a:endParaRPr lang="en-US" altLang="en-US" sz="3600" b="1" dirty="0" smtClean="0">
              <a:solidFill>
                <a:srgbClr val="333399"/>
              </a:solidFill>
            </a:endParaRPr>
          </a:p>
          <a:p>
            <a:pPr algn="ctr">
              <a:buNone/>
            </a:pPr>
            <a:r>
              <a:rPr lang="en-US" altLang="en-US" sz="3600" b="1" dirty="0" err="1" smtClean="0">
                <a:solidFill>
                  <a:srgbClr val="333399"/>
                </a:solidFill>
              </a:rPr>
              <a:t>Sicurezza</a:t>
            </a:r>
            <a:endParaRPr lang="en-US" altLang="en-US" sz="3600" b="1" dirty="0">
              <a:solidFill>
                <a:srgbClr val="333399"/>
              </a:solidFill>
            </a:endParaRPr>
          </a:p>
          <a:p>
            <a:pPr algn="ctr"/>
            <a:endParaRPr dirty="0"/>
          </a:p>
          <a:p>
            <a:pPr algn="ctr">
              <a:buNone/>
            </a:pPr>
            <a:r>
              <a:rPr lang="en-US" altLang="en-US" sz="3600" b="1" dirty="0">
                <a:solidFill>
                  <a:srgbClr val="333399"/>
                </a:solidFill>
              </a:rPr>
              <a:t>Collocazione nella  rete dei servizi</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3313"/>
          <p:cNvSpPr>
            <a:spLocks noGrp="1"/>
          </p:cNvSpPr>
          <p:nvPr>
            <p:ph type="title" idx="4294967295"/>
          </p:nvPr>
        </p:nvSpPr>
        <p:spPr>
          <a:xfrm>
            <a:off x="457200" y="274638"/>
            <a:ext cx="8229600" cy="1143000"/>
          </a:xfrm>
          <a:ln/>
        </p:spPr>
        <p:txBody>
          <a:bodyPr wrap="square" lIns="91440" tIns="45720" rIns="91440" bIns="45720" anchor="ctr"/>
          <a:lstStyle/>
          <a:p>
            <a:r>
              <a:rPr lang="en-US" altLang="en-US" b="1" dirty="0">
                <a:solidFill>
                  <a:srgbClr val="333399"/>
                </a:solidFill>
              </a:rPr>
              <a:t>Sostegno al cargiver</a:t>
            </a:r>
          </a:p>
        </p:txBody>
      </p:sp>
      <p:sp>
        <p:nvSpPr>
          <p:cNvPr id="13315" name="Segnaposto testo 13314"/>
          <p:cNvSpPr>
            <a:spLocks noGrp="1"/>
          </p:cNvSpPr>
          <p:nvPr>
            <p:ph type="body" sz="half" idx="4294967295"/>
          </p:nvPr>
        </p:nvSpPr>
        <p:spPr>
          <a:xfrm>
            <a:off x="179388" y="1484313"/>
            <a:ext cx="8785224" cy="4897437"/>
          </a:xfrm>
          <a:ln/>
        </p:spPr>
        <p:txBody>
          <a:bodyPr wrap="square" lIns="91440" tIns="45720" rIns="91440" bIns="45720" anchor="t" anchorCtr="0">
            <a:normAutofit lnSpcReduction="10000"/>
          </a:bodyPr>
          <a:lstStyle>
            <a:lvl1pPr>
              <a:defRPr sz="2800"/>
            </a:lvl1pPr>
            <a:lvl2pPr>
              <a:defRPr sz="2400"/>
            </a:lvl2pPr>
            <a:lvl3pPr>
              <a:defRPr sz="2000"/>
            </a:lvl3pPr>
            <a:lvl4pPr>
              <a:defRPr sz="1800"/>
            </a:lvl4pPr>
            <a:lvl5pPr>
              <a:defRPr sz="1800"/>
            </a:lvl5pPr>
          </a:lstStyle>
          <a:p>
            <a:pPr algn="just">
              <a:lnSpc>
                <a:spcPct val="90000"/>
              </a:lnSpc>
              <a:buNone/>
            </a:pPr>
            <a:r>
              <a:rPr lang="en-US" altLang="en-US" sz="3300" dirty="0" smtClean="0">
                <a:solidFill>
                  <a:srgbClr val="00B0F0"/>
                </a:solidFill>
              </a:rPr>
              <a:t>	</a:t>
            </a:r>
            <a:r>
              <a:rPr lang="en-US" altLang="en-US" sz="3300" dirty="0" err="1" smtClean="0">
                <a:solidFill>
                  <a:srgbClr val="00B0F0"/>
                </a:solidFill>
              </a:rPr>
              <a:t>Evidenze</a:t>
            </a:r>
            <a:r>
              <a:rPr lang="en-US" altLang="en-US" sz="3300" dirty="0"/>
              <a:t>: </a:t>
            </a:r>
            <a:r>
              <a:rPr lang="en-US" altLang="en-US" sz="2600" dirty="0"/>
              <a:t>il sostegno fornito da un infermiere esperto ai familiari di una persona affetta da demenza allontanano la richiesta di istituzionalizzazione. </a:t>
            </a:r>
          </a:p>
          <a:p>
            <a:pPr algn="just">
              <a:lnSpc>
                <a:spcPct val="90000"/>
              </a:lnSpc>
              <a:buNone/>
            </a:pPr>
            <a:r>
              <a:rPr lang="en-US" altLang="en-US" sz="2600" dirty="0"/>
              <a:t> </a:t>
            </a:r>
            <a:r>
              <a:rPr lang="en-US" altLang="en-US" sz="2600" dirty="0" smtClean="0"/>
              <a:t>	</a:t>
            </a:r>
          </a:p>
          <a:p>
            <a:pPr algn="just">
              <a:lnSpc>
                <a:spcPct val="90000"/>
              </a:lnSpc>
              <a:buNone/>
            </a:pPr>
            <a:r>
              <a:rPr lang="en-US" altLang="en-US" sz="2600" dirty="0" smtClean="0"/>
              <a:t>	Il </a:t>
            </a:r>
            <a:r>
              <a:rPr lang="en-US" altLang="en-US" sz="2600" dirty="0"/>
              <a:t>supporto fornito si sostanzia in accompagnamento, attivazione dei servizi via via necessari, consulenza telefonica per problemi urgenti o nuovi.</a:t>
            </a:r>
          </a:p>
          <a:p>
            <a:pPr>
              <a:lnSpc>
                <a:spcPct val="80000"/>
              </a:lnSpc>
              <a:buNone/>
            </a:pPr>
            <a:endParaRPr dirty="0"/>
          </a:p>
          <a:p>
            <a:pPr>
              <a:lnSpc>
                <a:spcPct val="80000"/>
              </a:lnSpc>
              <a:buNone/>
            </a:pPr>
            <a:endParaRPr dirty="0"/>
          </a:p>
          <a:p>
            <a:pPr algn="just">
              <a:lnSpc>
                <a:spcPct val="80000"/>
              </a:lnSpc>
              <a:buNone/>
            </a:pPr>
            <a:r>
              <a:rPr lang="en-US" altLang="en-US" sz="2000" b="1" i="1" dirty="0" smtClean="0"/>
              <a:t>	</a:t>
            </a:r>
            <a:r>
              <a:rPr lang="en-US" altLang="en-US" sz="1800" i="1" dirty="0" err="1" smtClean="0"/>
              <a:t>Eloniemi-Sulkava</a:t>
            </a:r>
            <a:r>
              <a:rPr lang="en-US" altLang="en-US" sz="1800" i="1" dirty="0" smtClean="0"/>
              <a:t> </a:t>
            </a:r>
            <a:r>
              <a:rPr lang="en-US" altLang="en-US" sz="1800" i="1" dirty="0"/>
              <a:t>U, Notkola IL, Hentinen M, et al. </a:t>
            </a:r>
            <a:r>
              <a:rPr lang="en-US" altLang="en-US" sz="1800" dirty="0">
                <a:solidFill>
                  <a:srgbClr val="0070C0"/>
                </a:solidFill>
              </a:rPr>
              <a:t>Effects of supporting community-living demented patients and their caregivers: a randomized trial</a:t>
            </a:r>
            <a:r>
              <a:rPr lang="en-US" altLang="en-US" sz="1800" dirty="0"/>
              <a:t>. J Am Geriatr Soc 2001 Oct;49:1282</a:t>
            </a:r>
          </a:p>
          <a:p>
            <a:pPr algn="just">
              <a:lnSpc>
                <a:spcPct val="80000"/>
              </a:lnSpc>
              <a:buNone/>
            </a:pPr>
            <a:r>
              <a:rPr lang="en-US" altLang="en-US" sz="1800" dirty="0"/>
              <a:t> </a:t>
            </a:r>
            <a:r>
              <a:rPr dirty="0"/>
              <a:t/>
            </a:r>
            <a:br>
              <a:rPr dirty="0"/>
            </a:br>
            <a:r>
              <a:rPr lang="en-US" altLang="en-US" sz="3400" dirty="0"/>
              <a:t>  </a:t>
            </a:r>
            <a:r>
              <a:rPr lang="en-US" altLang="en-US" sz="3400" b="1" dirty="0">
                <a:solidFill>
                  <a:srgbClr val="7575D1"/>
                </a:solidFill>
              </a:rPr>
              <a:t> </a:t>
            </a:r>
            <a:r>
              <a:rPr lang="en-US" altLang="en-US" sz="3300" dirty="0">
                <a:solidFill>
                  <a:srgbClr val="7575D1"/>
                </a:solidFill>
              </a:rPr>
              <a:t>                                  </a:t>
            </a:r>
          </a:p>
          <a:p>
            <a:pPr algn="just">
              <a:lnSpc>
                <a:spcPct val="90000"/>
              </a:lnSpc>
              <a:buNone/>
            </a:pPr>
            <a:endParaRPr dirty="0"/>
          </a:p>
          <a:p>
            <a:pPr algn="just">
              <a:lnSpc>
                <a:spcPct val="90000"/>
              </a:lnSpc>
              <a:buNone/>
            </a:pPr>
            <a:endParaRPr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2289"/>
          <p:cNvSpPr>
            <a:spLocks noGrp="1"/>
          </p:cNvSpPr>
          <p:nvPr>
            <p:ph type="title" idx="4294967295"/>
          </p:nvPr>
        </p:nvSpPr>
        <p:spPr>
          <a:xfrm>
            <a:off x="395536" y="0"/>
            <a:ext cx="8229600" cy="1143000"/>
          </a:xfrm>
          <a:ln/>
        </p:spPr>
        <p:txBody>
          <a:bodyPr wrap="square" lIns="91440" tIns="45720" rIns="91440" bIns="45720" anchor="ctr"/>
          <a:lstStyle/>
          <a:p>
            <a:r>
              <a:rPr lang="en-US" altLang="en-US" b="1" dirty="0">
                <a:solidFill>
                  <a:srgbClr val="333399"/>
                </a:solidFill>
              </a:rPr>
              <a:t>Sicurezza</a:t>
            </a:r>
          </a:p>
        </p:txBody>
      </p:sp>
      <p:sp>
        <p:nvSpPr>
          <p:cNvPr id="12291" name="Segnaposto testo 12290"/>
          <p:cNvSpPr>
            <a:spLocks noGrp="1"/>
          </p:cNvSpPr>
          <p:nvPr>
            <p:ph type="body" sz="half" idx="4294967295"/>
          </p:nvPr>
        </p:nvSpPr>
        <p:spPr>
          <a:xfrm>
            <a:off x="179512" y="908720"/>
            <a:ext cx="8641904" cy="5256213"/>
          </a:xfrm>
          <a:ln/>
        </p:spPr>
        <p:txBody>
          <a:bodyPr wrap="square" lIns="91440" tIns="45720" rIns="91440" bIns="45720" anchor="t" anchorCtr="0">
            <a:normAutofit lnSpcReduction="10000"/>
          </a:bodyPr>
          <a:lstStyle>
            <a:lvl1pPr>
              <a:defRPr sz="2800"/>
            </a:lvl1pPr>
            <a:lvl2pPr>
              <a:defRPr sz="2400"/>
            </a:lvl2pPr>
            <a:lvl3pPr>
              <a:defRPr sz="2000"/>
            </a:lvl3pPr>
            <a:lvl4pPr>
              <a:defRPr sz="1800"/>
            </a:lvl4pPr>
            <a:lvl5pPr>
              <a:defRPr sz="1800"/>
            </a:lvl5pPr>
          </a:lstStyle>
          <a:p>
            <a:pPr algn="just">
              <a:lnSpc>
                <a:spcPct val="80000"/>
              </a:lnSpc>
              <a:buNone/>
            </a:pPr>
            <a:r>
              <a:rPr lang="en-US" altLang="en-US" sz="2000" b="1" dirty="0" err="1" smtClean="0">
                <a:solidFill>
                  <a:srgbClr val="00B0F0"/>
                </a:solidFill>
              </a:rPr>
              <a:t>Evidenze</a:t>
            </a:r>
            <a:r>
              <a:rPr lang="en-US" altLang="en-US" sz="2000" dirty="0" smtClean="0"/>
              <a:t>: </a:t>
            </a:r>
            <a:r>
              <a:rPr lang="en-US" altLang="en-US" sz="2000" dirty="0"/>
              <a:t>quello che più frequentemente si verifica nei carers è la nascita di un bisogno di stretto controllo nei </a:t>
            </a:r>
            <a:r>
              <a:rPr lang="en-US" altLang="en-US" sz="2000" dirty="0" err="1"/>
              <a:t>confronti</a:t>
            </a:r>
            <a:r>
              <a:rPr lang="en-US" altLang="en-US" sz="2000" dirty="0"/>
              <a:t> </a:t>
            </a:r>
            <a:r>
              <a:rPr lang="en-US" altLang="en-US" sz="2000" dirty="0" err="1" smtClean="0"/>
              <a:t>della</a:t>
            </a:r>
            <a:r>
              <a:rPr lang="en-US" altLang="en-US" sz="2000" dirty="0" smtClean="0"/>
              <a:t> persona </a:t>
            </a:r>
            <a:r>
              <a:rPr lang="en-US" altLang="en-US" sz="2000" dirty="0" err="1" smtClean="0"/>
              <a:t>affetta</a:t>
            </a:r>
            <a:r>
              <a:rPr lang="en-US" altLang="en-US" sz="2000" dirty="0" smtClean="0"/>
              <a:t> </a:t>
            </a:r>
            <a:r>
              <a:rPr lang="en-US" altLang="en-US" sz="2000" dirty="0" err="1" smtClean="0"/>
              <a:t>da</a:t>
            </a:r>
            <a:r>
              <a:rPr lang="en-US" altLang="en-US" sz="2000" dirty="0" smtClean="0"/>
              <a:t> </a:t>
            </a:r>
            <a:r>
              <a:rPr lang="en-US" altLang="en-US" sz="2000" dirty="0" err="1" smtClean="0"/>
              <a:t>demnza</a:t>
            </a:r>
            <a:r>
              <a:rPr lang="en-US" altLang="en-US" sz="2000" dirty="0" smtClean="0"/>
              <a:t> </a:t>
            </a:r>
            <a:r>
              <a:rPr lang="en-US" altLang="en-US" sz="2000" dirty="0" err="1" smtClean="0"/>
              <a:t>che</a:t>
            </a:r>
            <a:r>
              <a:rPr lang="en-US" altLang="en-US" sz="2000" dirty="0" smtClean="0"/>
              <a:t> </a:t>
            </a:r>
            <a:r>
              <a:rPr lang="en-US" altLang="en-US" sz="2000" dirty="0"/>
              <a:t>entra in conflitto con il </a:t>
            </a:r>
            <a:r>
              <a:rPr lang="en-US" altLang="en-US" sz="2000" dirty="0" err="1"/>
              <a:t>rispetto</a:t>
            </a:r>
            <a:r>
              <a:rPr lang="en-US" altLang="en-US" sz="2000" dirty="0"/>
              <a:t> </a:t>
            </a:r>
            <a:r>
              <a:rPr lang="en-US" altLang="en-US" sz="2000" dirty="0" err="1" smtClean="0"/>
              <a:t>della</a:t>
            </a:r>
            <a:r>
              <a:rPr lang="en-US" altLang="en-US" sz="2000" dirty="0" smtClean="0"/>
              <a:t> </a:t>
            </a:r>
            <a:r>
              <a:rPr lang="en-US" altLang="en-US" sz="2000" dirty="0" err="1" smtClean="0"/>
              <a:t>sua</a:t>
            </a:r>
            <a:r>
              <a:rPr lang="en-US" altLang="en-US" sz="2000" dirty="0" smtClean="0"/>
              <a:t> </a:t>
            </a:r>
            <a:r>
              <a:rPr lang="en-US" altLang="en-US" sz="2000" dirty="0" err="1" smtClean="0"/>
              <a:t>autonomia</a:t>
            </a:r>
            <a:r>
              <a:rPr lang="en-US" altLang="en-US" sz="2000" dirty="0" smtClean="0"/>
              <a:t> </a:t>
            </a:r>
            <a:r>
              <a:rPr lang="en-US" altLang="en-US" sz="2000" dirty="0" err="1"/>
              <a:t>ed</a:t>
            </a:r>
            <a:r>
              <a:rPr lang="en-US" altLang="en-US" sz="2000" dirty="0"/>
              <a:t> </a:t>
            </a:r>
            <a:r>
              <a:rPr lang="en-US" altLang="en-US" sz="2000" dirty="0" err="1" smtClean="0"/>
              <a:t>autodeterminazione</a:t>
            </a:r>
            <a:r>
              <a:rPr lang="en-US" altLang="en-US" sz="2000" dirty="0" smtClean="0"/>
              <a:t>. </a:t>
            </a:r>
            <a:r>
              <a:rPr lang="en-US" altLang="en-US" sz="2000" dirty="0"/>
              <a:t>Tale conflitto diventa spesso per i caregiver fonte di stress</a:t>
            </a:r>
            <a:r>
              <a:rPr lang="en-US" altLang="en-US" sz="2000" dirty="0" smtClean="0"/>
              <a:t>. </a:t>
            </a:r>
            <a:r>
              <a:rPr lang="en-US" altLang="en-US" sz="2000" dirty="0" err="1" smtClean="0"/>
              <a:t>Garantire</a:t>
            </a:r>
            <a:r>
              <a:rPr lang="en-US" altLang="en-US" sz="2000" dirty="0" smtClean="0"/>
              <a:t> </a:t>
            </a:r>
            <a:r>
              <a:rPr lang="en-US" altLang="en-US" sz="2000" dirty="0" err="1" smtClean="0"/>
              <a:t>sicurezza</a:t>
            </a:r>
            <a:r>
              <a:rPr lang="en-US" altLang="en-US" sz="2000" dirty="0" smtClean="0"/>
              <a:t> e </a:t>
            </a:r>
            <a:r>
              <a:rPr lang="en-US" altLang="en-US" sz="2000" dirty="0" err="1" smtClean="0"/>
              <a:t>libertà</a:t>
            </a:r>
            <a:r>
              <a:rPr lang="en-US" altLang="en-US" sz="2000" dirty="0" smtClean="0"/>
              <a:t> </a:t>
            </a:r>
            <a:r>
              <a:rPr lang="en-US" altLang="en-US" sz="2000" dirty="0" err="1" smtClean="0"/>
              <a:t>richiede</a:t>
            </a:r>
            <a:r>
              <a:rPr lang="en-US" altLang="en-US" sz="2000" dirty="0" smtClean="0"/>
              <a:t> </a:t>
            </a:r>
            <a:r>
              <a:rPr lang="en-US" altLang="en-US" sz="2000" dirty="0" err="1" smtClean="0"/>
              <a:t>scelte</a:t>
            </a:r>
            <a:r>
              <a:rPr lang="en-US" altLang="en-US" sz="2000" dirty="0" smtClean="0"/>
              <a:t>.</a:t>
            </a:r>
            <a:endParaRPr lang="en-US" altLang="en-US" sz="2000" dirty="0"/>
          </a:p>
          <a:p>
            <a:pPr algn="just">
              <a:lnSpc>
                <a:spcPct val="80000"/>
              </a:lnSpc>
              <a:buNone/>
            </a:pPr>
            <a:endParaRPr sz="1200" dirty="0"/>
          </a:p>
          <a:p>
            <a:pPr algn="just">
              <a:lnSpc>
                <a:spcPct val="80000"/>
              </a:lnSpc>
              <a:buNone/>
            </a:pPr>
            <a:r>
              <a:rPr lang="en-US" altLang="en-US" sz="2000" b="1" dirty="0">
                <a:solidFill>
                  <a:srgbClr val="3C8C93"/>
                </a:solidFill>
              </a:rPr>
              <a:t>Obiettivi:</a:t>
            </a:r>
            <a:r>
              <a:rPr lang="en-US" altLang="en-US" sz="2000" dirty="0">
                <a:solidFill>
                  <a:srgbClr val="00B0F0"/>
                </a:solidFill>
              </a:rPr>
              <a:t> </a:t>
            </a:r>
          </a:p>
          <a:p>
            <a:pPr algn="just">
              <a:lnSpc>
                <a:spcPct val="80000"/>
              </a:lnSpc>
              <a:buFont typeface="Arial" charset="0"/>
              <a:buChar char="•"/>
            </a:pPr>
            <a:r>
              <a:rPr lang="en-US" altLang="en-US" sz="2000" dirty="0" err="1" smtClean="0">
                <a:solidFill>
                  <a:srgbClr val="0070C0"/>
                </a:solidFill>
              </a:rPr>
              <a:t>Prevenire</a:t>
            </a:r>
            <a:r>
              <a:rPr lang="en-US" altLang="en-US" sz="2000" dirty="0" smtClean="0">
                <a:solidFill>
                  <a:srgbClr val="0070C0"/>
                </a:solidFill>
              </a:rPr>
              <a:t> le </a:t>
            </a:r>
            <a:r>
              <a:rPr lang="en-US" altLang="en-US" sz="2000" dirty="0" err="1" smtClean="0">
                <a:solidFill>
                  <a:srgbClr val="0070C0"/>
                </a:solidFill>
              </a:rPr>
              <a:t>possibili</a:t>
            </a:r>
            <a:r>
              <a:rPr lang="en-US" altLang="en-US" sz="2000" dirty="0" smtClean="0">
                <a:solidFill>
                  <a:srgbClr val="0070C0"/>
                </a:solidFill>
              </a:rPr>
              <a:t> </a:t>
            </a:r>
            <a:r>
              <a:rPr lang="en-US" altLang="en-US" sz="2000" dirty="0" err="1" smtClean="0">
                <a:solidFill>
                  <a:srgbClr val="0070C0"/>
                </a:solidFill>
              </a:rPr>
              <a:t>situazioni</a:t>
            </a:r>
            <a:r>
              <a:rPr lang="en-US" altLang="en-US" sz="2000" dirty="0" smtClean="0">
                <a:solidFill>
                  <a:srgbClr val="0070C0"/>
                </a:solidFill>
              </a:rPr>
              <a:t> </a:t>
            </a:r>
            <a:r>
              <a:rPr lang="en-US" altLang="en-US" sz="2000" dirty="0" err="1" smtClean="0">
                <a:solidFill>
                  <a:srgbClr val="0070C0"/>
                </a:solidFill>
              </a:rPr>
              <a:t>di</a:t>
            </a:r>
            <a:r>
              <a:rPr lang="en-US" altLang="en-US" sz="2000" dirty="0" smtClean="0">
                <a:solidFill>
                  <a:srgbClr val="0070C0"/>
                </a:solidFill>
              </a:rPr>
              <a:t> </a:t>
            </a:r>
            <a:r>
              <a:rPr lang="en-US" altLang="en-US" sz="2000" dirty="0" err="1" smtClean="0">
                <a:solidFill>
                  <a:srgbClr val="0070C0"/>
                </a:solidFill>
              </a:rPr>
              <a:t>rischio</a:t>
            </a:r>
            <a:endParaRPr lang="en-US" altLang="en-US" sz="2000" dirty="0">
              <a:solidFill>
                <a:srgbClr val="0070C0"/>
              </a:solidFill>
            </a:endParaRPr>
          </a:p>
          <a:p>
            <a:pPr algn="just">
              <a:lnSpc>
                <a:spcPct val="80000"/>
              </a:lnSpc>
              <a:buFont typeface="Arial" charset="0"/>
              <a:buChar char="•"/>
            </a:pPr>
            <a:r>
              <a:rPr lang="en-US" altLang="en-US" sz="2000" dirty="0" err="1" smtClean="0">
                <a:solidFill>
                  <a:srgbClr val="00B050"/>
                </a:solidFill>
              </a:rPr>
              <a:t>Preservare</a:t>
            </a:r>
            <a:r>
              <a:rPr lang="en-US" altLang="en-US" sz="2000" dirty="0" smtClean="0">
                <a:solidFill>
                  <a:srgbClr val="00B050"/>
                </a:solidFill>
              </a:rPr>
              <a:t> </a:t>
            </a:r>
            <a:r>
              <a:rPr lang="en-US" altLang="en-US" sz="2000" dirty="0">
                <a:solidFill>
                  <a:srgbClr val="00B050"/>
                </a:solidFill>
              </a:rPr>
              <a:t>il patrimonio</a:t>
            </a:r>
          </a:p>
          <a:p>
            <a:pPr algn="just">
              <a:lnSpc>
                <a:spcPct val="80000"/>
              </a:lnSpc>
              <a:buNone/>
            </a:pPr>
            <a:endParaRPr sz="1200" dirty="0"/>
          </a:p>
          <a:p>
            <a:pPr algn="just">
              <a:lnSpc>
                <a:spcPct val="80000"/>
              </a:lnSpc>
              <a:buNone/>
            </a:pPr>
            <a:r>
              <a:rPr lang="en-US" altLang="en-US" sz="2000" b="1" dirty="0">
                <a:solidFill>
                  <a:srgbClr val="7575D1"/>
                </a:solidFill>
              </a:rPr>
              <a:t>Interventi:  </a:t>
            </a:r>
          </a:p>
          <a:p>
            <a:pPr marL="457200" indent="-457200" algn="just">
              <a:lnSpc>
                <a:spcPct val="80000"/>
              </a:lnSpc>
              <a:buFont typeface="+mj-lt"/>
              <a:buAutoNum type="arabicPeriod"/>
            </a:pPr>
            <a:r>
              <a:rPr lang="en-US" altLang="en-US" sz="2000" dirty="0" err="1" smtClean="0">
                <a:solidFill>
                  <a:srgbClr val="0070C0"/>
                </a:solidFill>
              </a:rPr>
              <a:t>Suggerire</a:t>
            </a:r>
            <a:r>
              <a:rPr lang="en-US" altLang="en-US" sz="2000" dirty="0" smtClean="0">
                <a:solidFill>
                  <a:srgbClr val="0070C0"/>
                </a:solidFill>
              </a:rPr>
              <a:t> </a:t>
            </a:r>
            <a:r>
              <a:rPr lang="en-US" altLang="en-US" sz="2000" dirty="0" err="1" smtClean="0">
                <a:solidFill>
                  <a:srgbClr val="0070C0"/>
                </a:solidFill>
              </a:rPr>
              <a:t>l’adozione</a:t>
            </a:r>
            <a:r>
              <a:rPr lang="en-US" altLang="en-US" sz="2000" dirty="0" smtClean="0">
                <a:solidFill>
                  <a:srgbClr val="0070C0"/>
                </a:solidFill>
              </a:rPr>
              <a:t> </a:t>
            </a:r>
            <a:r>
              <a:rPr lang="en-US" altLang="en-US" sz="2000" dirty="0" err="1" smtClean="0">
                <a:solidFill>
                  <a:srgbClr val="0070C0"/>
                </a:solidFill>
              </a:rPr>
              <a:t>di</a:t>
            </a:r>
            <a:r>
              <a:rPr lang="en-US" altLang="en-US" sz="2000" dirty="0" smtClean="0">
                <a:solidFill>
                  <a:srgbClr val="0070C0"/>
                </a:solidFill>
              </a:rPr>
              <a:t> </a:t>
            </a:r>
            <a:r>
              <a:rPr lang="en-US" altLang="en-US" sz="2000" dirty="0" err="1" smtClean="0">
                <a:solidFill>
                  <a:srgbClr val="0070C0"/>
                </a:solidFill>
              </a:rPr>
              <a:t>dispositivi</a:t>
            </a:r>
            <a:r>
              <a:rPr lang="en-US" altLang="en-US" sz="2000" dirty="0" smtClean="0">
                <a:solidFill>
                  <a:srgbClr val="0070C0"/>
                </a:solidFill>
              </a:rPr>
              <a:t> </a:t>
            </a:r>
            <a:r>
              <a:rPr lang="en-US" altLang="en-US" sz="2000" dirty="0">
                <a:solidFill>
                  <a:srgbClr val="0070C0"/>
                </a:solidFill>
              </a:rPr>
              <a:t>di sicurezza che in caso di spegnimento della fiamma interrompano l’afflusso del gas;  </a:t>
            </a:r>
            <a:endParaRPr lang="en-US" altLang="en-US" sz="2000" dirty="0" smtClean="0">
              <a:solidFill>
                <a:srgbClr val="0070C0"/>
              </a:solidFill>
            </a:endParaRPr>
          </a:p>
          <a:p>
            <a:pPr marL="457200" indent="-457200" algn="just">
              <a:lnSpc>
                <a:spcPct val="80000"/>
              </a:lnSpc>
              <a:buFont typeface="+mj-lt"/>
              <a:buAutoNum type="arabicPeriod"/>
            </a:pPr>
            <a:r>
              <a:rPr lang="en-US" altLang="en-US" sz="2000" dirty="0" err="1" smtClean="0">
                <a:solidFill>
                  <a:srgbClr val="0070C0"/>
                </a:solidFill>
              </a:rPr>
              <a:t>Consigliare</a:t>
            </a:r>
            <a:r>
              <a:rPr lang="en-US" altLang="en-US" sz="2000" dirty="0" smtClean="0">
                <a:solidFill>
                  <a:srgbClr val="0070C0"/>
                </a:solidFill>
              </a:rPr>
              <a:t> </a:t>
            </a:r>
            <a:r>
              <a:rPr lang="en-US" altLang="en-US" sz="2000" dirty="0" err="1" smtClean="0">
                <a:solidFill>
                  <a:srgbClr val="0070C0"/>
                </a:solidFill>
              </a:rPr>
              <a:t>di</a:t>
            </a:r>
            <a:r>
              <a:rPr lang="en-US" altLang="en-US" sz="2000" dirty="0" smtClean="0">
                <a:solidFill>
                  <a:srgbClr val="0070C0"/>
                </a:solidFill>
              </a:rPr>
              <a:t> </a:t>
            </a:r>
            <a:r>
              <a:rPr lang="en-US" altLang="en-US" sz="2000" dirty="0" err="1" smtClean="0">
                <a:solidFill>
                  <a:srgbClr val="0070C0"/>
                </a:solidFill>
              </a:rPr>
              <a:t>avere</a:t>
            </a:r>
            <a:r>
              <a:rPr lang="en-US" altLang="en-US" sz="2000" dirty="0" smtClean="0">
                <a:solidFill>
                  <a:srgbClr val="0070C0"/>
                </a:solidFill>
              </a:rPr>
              <a:t> </a:t>
            </a:r>
            <a:r>
              <a:rPr lang="en-US" altLang="en-US" sz="2000" dirty="0">
                <a:solidFill>
                  <a:srgbClr val="0070C0"/>
                </a:solidFill>
              </a:rPr>
              <a:t>copia delle chiavi e la possibilità di aprire la porta d’ingresso anche con chiavi inserite dall’interno; </a:t>
            </a:r>
            <a:endParaRPr lang="en-US" altLang="en-US" sz="2000" dirty="0" smtClean="0">
              <a:solidFill>
                <a:srgbClr val="0070C0"/>
              </a:solidFill>
            </a:endParaRPr>
          </a:p>
          <a:p>
            <a:pPr marL="457200" indent="-457200">
              <a:lnSpc>
                <a:spcPct val="80000"/>
              </a:lnSpc>
              <a:buFont typeface="+mj-lt"/>
              <a:buAutoNum type="arabicPeriod"/>
            </a:pPr>
            <a:r>
              <a:rPr lang="en-US" altLang="en-US" sz="2000" dirty="0" err="1" smtClean="0">
                <a:solidFill>
                  <a:srgbClr val="0070C0"/>
                </a:solidFill>
              </a:rPr>
              <a:t>Valutare</a:t>
            </a:r>
            <a:r>
              <a:rPr lang="en-US" altLang="en-US" sz="2000" dirty="0" smtClean="0">
                <a:solidFill>
                  <a:srgbClr val="0070C0"/>
                </a:solidFill>
              </a:rPr>
              <a:t> con la </a:t>
            </a:r>
            <a:r>
              <a:rPr lang="en-US" altLang="en-US" sz="2000" dirty="0" err="1" smtClean="0">
                <a:solidFill>
                  <a:srgbClr val="0070C0"/>
                </a:solidFill>
              </a:rPr>
              <a:t>figlia</a:t>
            </a:r>
            <a:r>
              <a:rPr lang="en-US" altLang="en-US" sz="2000" dirty="0" smtClean="0">
                <a:solidFill>
                  <a:srgbClr val="0070C0"/>
                </a:solidFill>
              </a:rPr>
              <a:t> come </a:t>
            </a:r>
            <a:r>
              <a:rPr lang="en-US" altLang="en-US" sz="2000" dirty="0" err="1" smtClean="0">
                <a:solidFill>
                  <a:srgbClr val="0070C0"/>
                </a:solidFill>
              </a:rPr>
              <a:t>aumentare</a:t>
            </a:r>
            <a:r>
              <a:rPr lang="en-US" altLang="en-US" sz="2000" dirty="0" smtClean="0">
                <a:solidFill>
                  <a:srgbClr val="0070C0"/>
                </a:solidFill>
              </a:rPr>
              <a:t> la </a:t>
            </a:r>
            <a:r>
              <a:rPr lang="en-US" altLang="en-US" sz="2000" dirty="0" err="1" smtClean="0">
                <a:solidFill>
                  <a:srgbClr val="0070C0"/>
                </a:solidFill>
              </a:rPr>
              <a:t>sorveglianza</a:t>
            </a:r>
            <a:r>
              <a:rPr lang="en-US" altLang="en-US" sz="2000" dirty="0" smtClean="0">
                <a:solidFill>
                  <a:srgbClr val="0070C0"/>
                </a:solidFill>
              </a:rPr>
              <a:t>;</a:t>
            </a:r>
          </a:p>
          <a:p>
            <a:pPr marL="457200" indent="-457200">
              <a:lnSpc>
                <a:spcPct val="80000"/>
              </a:lnSpc>
              <a:buNone/>
            </a:pPr>
            <a:endParaRPr lang="en-US" altLang="en-US" sz="2000" dirty="0" smtClean="0">
              <a:solidFill>
                <a:srgbClr val="0070C0"/>
              </a:solidFill>
            </a:endParaRPr>
          </a:p>
          <a:p>
            <a:pPr>
              <a:lnSpc>
                <a:spcPct val="80000"/>
              </a:lnSpc>
              <a:buNone/>
            </a:pPr>
            <a:r>
              <a:rPr lang="en-US" altLang="en-US" sz="2000" dirty="0" smtClean="0">
                <a:solidFill>
                  <a:srgbClr val="00B050"/>
                </a:solidFill>
              </a:rPr>
              <a:t>1.   </a:t>
            </a:r>
            <a:r>
              <a:rPr lang="en-US" altLang="en-US" sz="2000" dirty="0" err="1" smtClean="0">
                <a:solidFill>
                  <a:srgbClr val="00B050"/>
                </a:solidFill>
              </a:rPr>
              <a:t>Proporre</a:t>
            </a:r>
            <a:r>
              <a:rPr lang="en-US" altLang="en-US" sz="2000" dirty="0" smtClean="0">
                <a:solidFill>
                  <a:srgbClr val="00B050"/>
                </a:solidFill>
              </a:rPr>
              <a:t> </a:t>
            </a:r>
            <a:r>
              <a:rPr lang="en-US" altLang="en-US" sz="2000" dirty="0" err="1" smtClean="0">
                <a:solidFill>
                  <a:srgbClr val="00B050"/>
                </a:solidFill>
              </a:rPr>
              <a:t>alla</a:t>
            </a:r>
            <a:r>
              <a:rPr lang="en-US" altLang="en-US" sz="2000" dirty="0" smtClean="0">
                <a:solidFill>
                  <a:srgbClr val="00B050"/>
                </a:solidFill>
              </a:rPr>
              <a:t> </a:t>
            </a:r>
            <a:r>
              <a:rPr lang="en-US" altLang="en-US" sz="2000" dirty="0" err="1" smtClean="0">
                <a:solidFill>
                  <a:srgbClr val="00B050"/>
                </a:solidFill>
              </a:rPr>
              <a:t>figlia</a:t>
            </a:r>
            <a:r>
              <a:rPr lang="en-US" altLang="en-US" sz="2000" dirty="0" smtClean="0">
                <a:solidFill>
                  <a:srgbClr val="00B050"/>
                </a:solidFill>
              </a:rPr>
              <a:t> </a:t>
            </a:r>
            <a:r>
              <a:rPr lang="en-US" altLang="en-US" sz="2000" dirty="0" err="1" smtClean="0">
                <a:solidFill>
                  <a:srgbClr val="00B050"/>
                </a:solidFill>
              </a:rPr>
              <a:t>di</a:t>
            </a:r>
            <a:r>
              <a:rPr lang="en-US" altLang="en-US" sz="2000" dirty="0" smtClean="0">
                <a:solidFill>
                  <a:srgbClr val="00B050"/>
                </a:solidFill>
              </a:rPr>
              <a:t> </a:t>
            </a:r>
            <a:r>
              <a:rPr lang="en-US" altLang="en-US" sz="2000" dirty="0" err="1" smtClean="0">
                <a:solidFill>
                  <a:srgbClr val="00B050"/>
                </a:solidFill>
              </a:rPr>
              <a:t>ottenere</a:t>
            </a:r>
            <a:r>
              <a:rPr lang="en-US" altLang="en-US" sz="2000" dirty="0" smtClean="0">
                <a:solidFill>
                  <a:srgbClr val="00B050"/>
                </a:solidFill>
              </a:rPr>
              <a:t>  la </a:t>
            </a:r>
            <a:r>
              <a:rPr lang="en-US" altLang="en-US" sz="2000" dirty="0" err="1" smtClean="0">
                <a:solidFill>
                  <a:srgbClr val="00B050"/>
                </a:solidFill>
              </a:rPr>
              <a:t>nomina</a:t>
            </a:r>
            <a:r>
              <a:rPr lang="en-US" altLang="en-US" sz="2000" dirty="0" smtClean="0">
                <a:solidFill>
                  <a:srgbClr val="00B050"/>
                </a:solidFill>
              </a:rPr>
              <a:t> </a:t>
            </a:r>
            <a:r>
              <a:rPr lang="en-US" altLang="en-US" sz="2000" dirty="0" err="1" smtClean="0">
                <a:solidFill>
                  <a:srgbClr val="00B050"/>
                </a:solidFill>
              </a:rPr>
              <a:t>di</a:t>
            </a:r>
            <a:r>
              <a:rPr lang="en-US" altLang="en-US" sz="2000" dirty="0" smtClean="0">
                <a:solidFill>
                  <a:srgbClr val="00B050"/>
                </a:solidFill>
              </a:rPr>
              <a:t> </a:t>
            </a:r>
            <a:r>
              <a:rPr lang="en-US" altLang="en-US" sz="2000" dirty="0" err="1" smtClean="0">
                <a:solidFill>
                  <a:srgbClr val="00B050"/>
                </a:solidFill>
              </a:rPr>
              <a:t>amministratore</a:t>
            </a:r>
            <a:r>
              <a:rPr lang="en-US" altLang="en-US" sz="2000" dirty="0" smtClean="0">
                <a:solidFill>
                  <a:srgbClr val="00B050"/>
                </a:solidFill>
              </a:rPr>
              <a:t> </a:t>
            </a:r>
            <a:r>
              <a:rPr lang="en-US" altLang="en-US" sz="2000" dirty="0" err="1">
                <a:solidFill>
                  <a:srgbClr val="00B050"/>
                </a:solidFill>
              </a:rPr>
              <a:t>di</a:t>
            </a:r>
            <a:r>
              <a:rPr lang="en-US" altLang="en-US" sz="2000" dirty="0">
                <a:solidFill>
                  <a:srgbClr val="00B050"/>
                </a:solidFill>
              </a:rPr>
              <a:t> </a:t>
            </a:r>
            <a:r>
              <a:rPr lang="en-US" altLang="en-US" sz="2000" dirty="0" err="1" smtClean="0">
                <a:solidFill>
                  <a:srgbClr val="00B050"/>
                </a:solidFill>
              </a:rPr>
              <a:t>sostegno</a:t>
            </a:r>
            <a:r>
              <a:rPr lang="en-US" altLang="en-US" sz="2000" dirty="0" smtClean="0">
                <a:solidFill>
                  <a:srgbClr val="00B050"/>
                </a:solidFill>
              </a:rPr>
              <a:t>.</a:t>
            </a:r>
          </a:p>
          <a:p>
            <a:pPr>
              <a:lnSpc>
                <a:spcPct val="80000"/>
              </a:lnSpc>
              <a:buFont typeface="Arial" charset="0"/>
              <a:buChar char="•"/>
            </a:pPr>
            <a:endParaRPr lang="en-US" altLang="en-US" sz="2000" dirty="0" smtClean="0"/>
          </a:p>
          <a:p>
            <a:pPr>
              <a:lnSpc>
                <a:spcPct val="80000"/>
              </a:lnSpc>
              <a:buNone/>
            </a:pPr>
            <a:r>
              <a:rPr dirty="0"/>
              <a:t/>
            </a:r>
            <a:br>
              <a:rPr dirty="0"/>
            </a:br>
            <a:r>
              <a:rPr lang="en-US" altLang="en-US" sz="2000" dirty="0"/>
              <a:t>  </a:t>
            </a:r>
            <a:r>
              <a:rPr lang="en-US" altLang="en-US" sz="2000" b="1" dirty="0">
                <a:solidFill>
                  <a:srgbClr val="7575D1"/>
                </a:solidFill>
              </a:rPr>
              <a:t> </a:t>
            </a:r>
            <a:r>
              <a:rPr lang="en-US" altLang="en-US" sz="2000" dirty="0">
                <a:solidFill>
                  <a:srgbClr val="7575D1"/>
                </a:solidFill>
              </a:rPr>
              <a:t>                                  </a:t>
            </a:r>
          </a:p>
          <a:p>
            <a:pPr algn="just">
              <a:lnSpc>
                <a:spcPct val="80000"/>
              </a:lnSpc>
              <a:buNone/>
            </a:pPr>
            <a:endParaRPr dirty="0"/>
          </a:p>
          <a:p>
            <a:pPr algn="just">
              <a:lnSpc>
                <a:spcPct val="80000"/>
              </a:lnSpc>
              <a:buNone/>
            </a:pPr>
            <a:endParaRPr dirty="0"/>
          </a:p>
        </p:txBody>
      </p:sp>
      <p:sp>
        <p:nvSpPr>
          <p:cNvPr id="4" name="CasellaDiTesto 3"/>
          <p:cNvSpPr txBox="1"/>
          <p:nvPr/>
        </p:nvSpPr>
        <p:spPr>
          <a:xfrm>
            <a:off x="287016" y="5934670"/>
            <a:ext cx="8856984" cy="830997"/>
          </a:xfrm>
          <a:prstGeom prst="rect">
            <a:avLst/>
          </a:prstGeom>
          <a:noFill/>
        </p:spPr>
        <p:txBody>
          <a:bodyPr wrap="square" rtlCol="0">
            <a:spAutoFit/>
          </a:bodyPr>
          <a:lstStyle/>
          <a:p>
            <a:pPr algn="just"/>
            <a:r>
              <a:rPr lang="it-IT" sz="1600" dirty="0" smtClean="0"/>
              <a:t>Jones M, Guaita A, Vitali SF, Cippo </a:t>
            </a:r>
            <a:r>
              <a:rPr lang="it-IT" sz="1600" dirty="0" err="1" smtClean="0"/>
              <a:t>Perelli</a:t>
            </a:r>
            <a:r>
              <a:rPr lang="it-IT" sz="1600" dirty="0" smtClean="0"/>
              <a:t> R, </a:t>
            </a:r>
            <a:r>
              <a:rPr lang="it-IT" sz="1600" dirty="0" err="1" smtClean="0"/>
              <a:t>Bagarolo</a:t>
            </a:r>
            <a:r>
              <a:rPr lang="it-IT" sz="1600" dirty="0" smtClean="0"/>
              <a:t> R. </a:t>
            </a:r>
            <a:r>
              <a:rPr lang="en-US" sz="1600" i="1" dirty="0" smtClean="0">
                <a:solidFill>
                  <a:srgbClr val="0070C0"/>
                </a:solidFill>
              </a:rPr>
              <a:t>Gentle Care, a new prosthetic approach to the care of demented elderly people</a:t>
            </a:r>
            <a:r>
              <a:rPr lang="en-US" sz="1600" i="1" dirty="0" smtClean="0"/>
              <a:t>. The Lancet Conference: The </a:t>
            </a:r>
            <a:r>
              <a:rPr lang="en-US" sz="1600" i="1" dirty="0" err="1" smtClean="0"/>
              <a:t>Challange</a:t>
            </a:r>
            <a:r>
              <a:rPr lang="it-IT" sz="1600" i="1" dirty="0" err="1" smtClean="0"/>
              <a:t>of</a:t>
            </a:r>
            <a:r>
              <a:rPr lang="it-IT" sz="1600" i="1" dirty="0" smtClean="0"/>
              <a:t> </a:t>
            </a:r>
            <a:r>
              <a:rPr lang="it-IT" sz="1600" i="1" dirty="0" err="1" smtClean="0"/>
              <a:t>dementias</a:t>
            </a:r>
            <a:r>
              <a:rPr lang="it-IT" sz="1600" i="1" dirty="0" smtClean="0"/>
              <a:t>. </a:t>
            </a:r>
            <a:r>
              <a:rPr lang="it-IT" sz="1600" i="1" dirty="0" err="1" smtClean="0"/>
              <a:t>Edinbourgh</a:t>
            </a:r>
            <a:r>
              <a:rPr lang="it-IT" sz="1600" i="1" dirty="0" smtClean="0"/>
              <a:t>, UK, 1996</a:t>
            </a:r>
            <a:endParaRPr lang="it-IT" sz="1600"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TEhUUExQWFhUXFxkaFxgYGBwcIBsaHh8eHR4dGRogICggGCAlGxoYITEhJysrLi4uIB8zODMsNygtLisBCgoKDg0OGxAQGywlICQsLCwsLCwsLCwsLCwsLCwsLCwsLCwsLCwsLCwsLCwsLCwsLCwsLCwsLCwsLCwsLCwsLP/AABEIAMIBAwMBIgACEQEDEQH/xAAbAAABBQEBAAAAAAAAAAAAAAAFAQIDBAYAB//EAEMQAAIBAgQEBAMFBQYFBAMAAAECEQMhABIxQQQFUWETInGBBjKRQqGxwfAjUmLR4QcUcoKS8TNTorLCQ2Nz4hUWJP/EABoBAAMBAQEBAAAAAAAAAAAAAAECAwAEBQb/xAApEQACAgEEAgIDAAEFAAAAAAAAAQIRIQMSMUEEUSJhEzJx0RShscHw/9oADAMBAAIRAxEAPwDS/wB7VmsVygEyd/ToL64QcQCYUEkRv/PGeq8WsiFIVYH6th54iAGAWQLG50J1ja57/l16fnRfZ5jgw/mzCZI9dsRy8mAhGxLEH3AU74pUHzQXlpEgAd9xp01wSLKik6ADpt6Y9HT1d6sg1RR4ksatNTTDWZvmsLBZaRYebvN7WxBX4AiA0ssWKzKReIjzDXvBiI0JcHTN6jDKzxI/dUfKpPaST3Jx3iEtmAOUSNLz1joNOuuNKNq2OpVhDODrqyF5nMzabkGAPXKBpi0y4pUcoqkqwKuswLhSCZM/ZDTpuQx64vILdP5em2HhJ1TEmldg3nl6D9WAVeuZyEA9SWjFqjwwCquoUADtAi3fvivzEftKSzbM1Q/5AT9M5Q+2LtJSPKf8vcfzwia3tv8AgzXwSQ2rUCglrAanbAbmNV3ANKAMykkyCTIKKpg6gKx75OhGJuf1cqksQUWTlKghnuFUkQTeWIGytOMytV/DWlmyqwkmPmYyCQxCkAydZtOuOLy/Jq4ev+ejo0NFv5Iv8LzM+GpSGRFykE7oSFYuDAUgKxXW0GJOK1IVuLqxS8771DZUG/hg2AHU3Priry+jnarTdmpUxlcDw2bMXnLeIYBr3a+cx29B+HGUUlKDwzo0Ag5hZg1yQQZGuxt18qfkzn8ZPB6ENKMJcZIOSfDPD0PM7+OzDzeQEX7n8emJ+O+GeEqgHwWUkXKHKB7EQPpi/VqiLtH+XQbGTGFSnBEk6HX8vu64lvZelRlH+EXWf7vxJAB+RrL/AKbqfcYF8VyPilF+HSoJsyrc+nhFbdyMei01AM+8E/fAH0wgramL9Tckdt9Ytg7qBtPLF4vL5f8A+hBayutQWM/IwQC4Bgk6YsNzB3UIeIpMP3aqFCZ1DHL4Z92OPTK5Vr1ACB+8J06giO+mB1T4b4arfwwpbpmWI6KBAnqVjDqWRawYeg1SmkU0rI//ADKNQVUjp4YmmABGhB1uJwE4Rs6VxVrMtVoWkhaplpdGpwchEiLgRI033PE/AgJmmxU7HyyOosQfu+mBvNPg3iXkM/ijy+ZmGZYMqc9QCCCLQTuNCcMpWBr6CXJaqigFRi7KvmvmOYC59CZOJed8UEpFrTDkT2ViJ6XjGW4yhV4cHx+FdAojxlzBT3f5lU7x5RMXw7iuLqCkT4wZMpIWo9N5U65BmY7bhdNsdsfOlGO2jkl4acrsbVJqVD4YkMQWGhB2F9rnG04Y+QbkAzHbbHllXnqhmFSk2sqVIWCSs+XLBEBiADqRsIxr/hTn1B1KmoAYM5zlJ0knb7UC/wBlumKeJrxUnfZHX0JJGglvFyk2K5pHYwRG2q/f1xajEdO5Q7lD+K4lqGPe33E/lj1UzhaKzV4mVaAYkDN9w830BxQAo8WrQc6Ql7gghmMXupkCxGH88qtTVGUD5hJJIiAY0BJLE5Yi5IwIrcy4jxmqUac0wf2yGJJACwpB87ECY1gL0IxHU1UsSyikINq0aWlw6r8qgaTG8CBPW1sPjFjhUDgEEwRItscXW4VI0v1xR6kY4BHTlLIJjHYsvRE7/THYbehdjPNwZA8wPXeV6HviSizAkdNCe83B+7phj0oYyNdliBpNzED6xiJGZT5f9QIIjqdhp0OPjVGvo9CjQ8NVVKYOYppmNrH90SPmOsX+/C06r1XXKzkhiQpi0WzOBABgyPrciw+lSLgGlJYAlyT8s2MWjMbWi9iZ30PIayrTCtCMAJBtM7jr3PWce148tzUeFRKeFaLdCmzWqTaLKTHu1ib7WHbfF5adugxXpczpEwHUnX19DocXlabj7senCaaw7OR/ZS47yoTaxmSYg9fXAn/9kpo7JVDIZOWRYjpIkDGiZAQQRIOoOMb8VcOVnIi1AojKy3AiBlexBAlddhvjn8mc4fKLK6cVNbWMTnS166ohYHw3NMsNSTcMN4CNHoMW+N4tmhmLUyjN4qmcuUEDNmgHLabfM0C+Mry3lzNWmSMgZc0wAVXKxkxZWzSemuuNJwfw+3EQCWFANMsTmrNpmymLRYSdDMEk48//AFUtrvk7o+Mm0DanGVOLqZaSZ/RZRSYBZjHmbQFjCiIvE41vJfhalTGaufFqMCCxkgTaxIk6zP0G+C3K+S0uHGVEI0N9djBvqDi1VEwLwQTafpPp3BOOKU7Z2qKSozfDctqrwypxBDGFpkSYZGVUylo1FQC+334PrQAFyA0C+5sBJjUnSb4fW4fMrBh5WUqfQiCI9DGGUauYA/aiDlEjMLMJnYqR7YmFRHVFn5QRFzrf8vzw1bmQNhf9XE4kZ56iIN/1OGCkXAJAEbkkyTY20tJ29sa7GqhCSZgiTYR10n1/XbDKjsPlWSAJOZY77Xte0YlWoDO5UxERe9su0fo45jMOp6+vp094/HAsNCeLIBMTF509DOuvpiWk8ggwDrKwfTTUT1GIKZJMQsRMkdfv0nTcaYldDAlpvt07fzwb9AomqKALST1iL6aCJ/XTCCsFOUeVwLkTp11PfEdFQYILGZIIv9LW+mGlogElVB0YAhj2NjqMBM1FTnXDmrTNJ2YK8eaI0IMHY3GkAjGR+IvgtaNFqlJnkRMsGBO8KQL63EHudMbF+Y3ZSQVAsADe5m03AtcTcEa4ocyh+FlRkWEJzHYxGRV26iRv3xWIp5TWEiHXK0gHTKffRTMWMb3JxUHLwHBZSIIJC/1xf+IJpP5MoLSWkAz0IDEgj+nXEPJQ5UqQMo0DeospHyjXYjS2Gce0Cx1LnHF8O5C1C6AsMp6GBFxIsq3+mpnVcr/tCp1PJXQ0zHzaiepFj3i/TGd4jhg0wDmicrWa3TZgLfKTG8YrVuBDd5E3G3riun5Gpp8MlPQ05m55zxXj0c1O6I1M2IFxLMWJ0UCLmN+2LXwdythXqCqQwZ2akyqB9plYR9myBj7XJN/OEVqQGVygkTMFRDCGv0G+3XG4+GfiFsx/Y04Z2L1ASDkAJapEX+Xb5oF7Ri68nfJN4Zyz0VBHpb0FAsdMDqzQcCxXDVcqgZcmaRIMk2+owzjXEEeKARsWEzsJkG8gXnbHfpx7uyEtRPCRcY9hjsA6nHAGGeop6IhZexU9CLxtMbY7FfyQ9kqkY6u5cVIUDKQpXyzO8Kp6HXD+D4bKBIuReLlSBaxjUTefa+KPCwisqgvIkG1r2Fzr/TFrhePyvlyZmaBfS53Aaxi/rrG3zycW7o6qZa4TigiFF0cxaRsZ++J/LTEmeowzTmRhoDJG3qDaenrgcyCS1pzBovftpss2/HF7l1bIVglpBP1uSNI2B3wNPUlx0aSQW4LhUp1ApuXEkaxvY9Sb9pjfGj4Cp5b2gkHtG89IwIqMjeH5fKwvFrzF7jQ+m2IOO5HxC01bhq3yyR5jpoVMtlIjc3tj0NOcotuKtfRFxTwy1zPm1OlcOzpmKuuZXFx+9mzIbWBPW2+APA81pVK9PwXYM7BClRs0An7BgizQQZ2+jeONel/x6vDVTltTzydLrl1Y6QZi0RpEfD85qV6lJWpIqeIpbIpiSd/MbTAuPTTC6uq5ftj6r/uymnCmqC3w5wLVSACgp0q4psSpLOUAqEOSYIiTG5ONnzLmqUwA1RafmiWIUT6EzP8AI4ynwNWCtVUCctV21GmVUAFv3ifvwM/tIqMtZEzHKaQMXiczD3tAntjill0z09NNo9E4eqGQmxtM33/H3wiqRqBFpJ/LHm/wHWLcWMzTFNvmvpB9tMekZ5J1I7jTsb3xOWOClUSsxNgR9JjTa36jA/8AvHh580kA5hALEhpMDckvnAA2G8HFqvwzssBmVb3mw+hEHvO2M5xaGm/ny1mUBbE2UyQzIJIbMFg9J0jE2+hW6NBw9fOocAZWk6gx6wde1xP3y5hofm6C/wBf5DFbkFdnpSSCt8rZWUm5swO/cE++uCCyIIJIMx+EYZcBWSGnckffp9THbEfE0GB8tpFibjrpeOkhZ/DE605MsCSduh/wwLevTDmVo0Ea364IQUOKqZsoQeUTJkT3BAIP0EYfSpVbgLljQBlO24M7YJU6SkE2nQTYjt1A9sQ1aRkDMQIjyEk37nTXGsxRZKmgeFPmnWN4Ayj6aYXjeFd1gudACVXL7RO4tra8Ri2zwZGY7Ekz7SLT3i2Hq5VfKpMAaL+QvGN9gI+DoBZVRTC2kRHubmfxwN5kD/c1aVH7Onohgi0X95/pgzSqkqCbSdLn67YF1yP7ko/9qnckfw/TBizUeV/FiGabZhm88QAZ+WZifpeb26s+GwCtSFIJKgjabiBuJvY4t/GTrkpSPKS4sAYmDK63/wBrTin8OM2V1JFiuRhoR5oiZgW6DfF0/iSfJPxfEK9NkqKbAm41INiGF5gbEanUYrc0phKeYHOqmBcqyz0cfNpoQT3MYMFbmbz1v9AbD2wL5vC0CGE5SogHKY2IsbH9aYCy8hBnAcYuRfEDQHVpfLlsQYz2BOljGD/LuKXMHdmbysJsZzLBtqfMwOlvbASjVP8AdSySoVhYGSx8sy21jsBEDFity+m4Z1hKhFmXyw4vJvDXF+vrGNKSjX9IaqT5NjyzmMOSASl/KDAiZJbpFxGnfBHjeOgGIgOpEWhA0CRFoidZIPTGA5ZzEqWBaGKS2WYcT8wJAnY/7Rgw0+Hb5SVEAa+3SbE9Wxl5OpBOP9OZ6eROPP7R4RYzGJcC2xjKfrvrjsAeY1arVWIteIOoixHsRE/jjsJaef8AJTaifh1dmOoJIFrgdItGnfDuJ4QjwmBF7xYaQWifrbQzpoeq1nZgVAFjEA675YuCZ6A6emC/C10cMtRgCAIOtza3rMf6bYGnD5UJZRTiM2QHLPSNWPzX9I+698HRy7MgAymbqYaLGbkDy+WLnv7hKVMq2SCPMRmJ0KkEktJHSJ0k49ATIaAqEA+GC1hEZZMRjt0YKTf0JJ4IOVcADREmTeCRoDtE6TP9cEeFcUlcCWC+YCQLHzWJIFr/AEwvAuGoqYIUrN9u0dsN8GQvlVrfa0kTGxjU46qUWtvoU835nSAD1StVS2bw2Jp08qC5zIoBadLdtdMVfhyux4vhwhVRKqY0ZQLZlMZmm8/7Y1vxTzZ1B8XlwfNAz+R9L65DbTXGT+C6ebilNdTmzHwgAQFY3MwIMCRBtextB4tRU8P/AGovA2n9n4PicQwJOVyIMQAdxaRafv1xR/tRpjxqBG9Nhr0b/wC2DnwAgVayqpRmJLSwJJzOuYAxA8mmBf8AaZQdn4byloRxYEkXGuOaX7HfpcIFf2bEf35CdPDqfhj06tVLGwy9u/T9d8eZ/wBn1F6fG0i6MqkOpZgVAlSRJI6gD1Ix6dVYJmJiBqxiOxJ+7CyKPkSmpFo1At98T64GcVTQKzQZZ6OgJFqgibWEM2ttZwU4ekCoKmdbi/54k4issrOVTGUbZvSdbYRqwEMgABVIAtbp6aD6YkR2vmkey9/SNsKlGNmmLCCLeuGqgz3RsxG8xGm4HTpg0/RsCCsRuOhLQP8AY2wmckwuUfvXEjaNSNsLxNINrB9SoEnT8sIIBGXwze/mSZ7dTjUwWhoMG5EiItMHa/rN++Ia76jxCBbbQ+th9NNcXalUhb+H3bMpgfifujEXCOAZzLA/ekmI100O50wdprIaNCFClpmY1iOxkTeb2xweGjIYIu1wAPoR2tfFquc5Zy6gDs3ePu9dcV4UrmDkqNTlaCf9Jm9rX0wNrNZHSkNBmJESREW10P0A9MU+JoKODTMUkUUsTrCjSSOl8WE5jTzhPEIcmI8NrW9jEXn+uH8by2aLJnBKpBYwqA9Scxyxe0YKi0azyn42OZKURYtpHQdzO/44FfChP7RZMDKf+76bfQY13FFKtMEsWUGBlmIBKk5wYcSI98UqVBFkgfMBJ3toDGuK3ihHQlUE9LXt1/XfAr4hdTQa8MCtuonp9+CuY+hjt+cYg4vhvFQo1gYPexn2xk6ZmjO8HxAHC5ARmNQECx0ya9J0/nfF6lEhHVcwYKQYgCDfQiYEfhphOL5ctPh2K65/azAexsb98dxABJJ8r2LSNSTAIBt2B9cLqO8ENRD+L4VDcHIwByQNAQDBnXUW/QThuOBBRlPirqcxuDus7dhriYUgcvlLDMNNcu5Np1gYTmXDqwlTlZM2QxBt+8PtaGfTEFPFMld4H+CDpSU/6vyMYTFWlzoIoSorK4EMIBv2JGh1HbHYb8f9NtZLy+1VUNSFUh5mANyCxGsYOcZSpMhqUoYBlZpgghjm8xmARl0ixjGY4Y6kWYRfv1H0P3Yu1eY1MuUtCWFp0gxsdQ2OjS1Eo0ybRoaNBlrpmMA3EwfmGVWIBsIGs7xjYcPTCqU3cHTqLNfXffrjz+vzESjDVRBeNQIiSZsZOn+xng+OcwXVQv2WJvm3EXj3x1aWtCNmcGbHgBFNR0EYlqtpB3xl+WCqx/aeVSTkZjl62A1f2GDnCcMDsx7mVH0kn8PTFJeVpqPI0PG1JPgF884moSaZopXBJhYqIdJnNBBPoRGAfIOSVvFNap4SCSRSzF2NiJzSVT5hpJOhjXG8pL4akCfRbT7lgT6k4j45hSoO5BkKWM2kDzaFjN7TOOLU1nOWDrh4ygm2UfhjgBToK6KqlkWWYgmPMxhSQB52qHuDgpVWiL1FpHYBxT3G0+l46e2KXJKrmhRKUyP2amSeomDDQbHfEv7TMCqAHQmBt0IYm/Qf0xKUsnRGGCwYHmCLTAg5/DAEf4oMR1sPrhSy1UGYhxcg+fQEEZYubqDaZ6b4g418zKCBKx5smaBoL5maZ3It2xKaGawLGdYVjf1J8v4YFtjUiu1OnT83h5yTrTS4B6DWOwMiPbDOV0yWZqdFQotTYqUKi0jL4QgEiddQJmBirzjh6gphaVO/71QDLF4hcxkliAARvi/RGVFGS4UZsqiZAicxYxYdzhVzkFO8BJGiCQxbrkiDoYtE7ydfTFF6YzzkM7Elo9eo10F+kaYGVXqM7LkYRcwuYmY0C3Nt/wAMEqXDhbNTEwLsgMemvexk3w3IaSyK/MRnFNSZmDkDEDXUg/frv3xN4maysSYIjKx6atmgad/bEbcMh+ysnWKMmQNSRMffhiOUORKK6XYJ5V6kwWOmgPXGSFbwWuG4VoLPJ0ixt/1ebTa/riPiCNTIkiACoJjWPNLbfzG0dHiJJBUtrJNFoYiIKj5YEC7HQdsR1axJyiQCIMUz5x6axHcD10w1CtjOPpUXBAkeabBAS15IaDfuRPcbVaPDgU/KCATaWXzHsBN/u74lbiFWVLwAvmLKD/rMAHsLa+mMfzz49MNT4UgmPPXcCw0gE2idNvXBStgbwHucc+TgwM7EuQYRWEnT5rWjoLYwfNOeV+LeKrHKIHhKYWf4437bdpuIXM7TmYndyTmPpPyjvr6YWrSCkZbFQ2WPT8Z3wdyToVo33JeVtVpjwVRgAqtlYWO5I1Fxi1W+FK4UkLMTN1uB0v0BxlPhr4mXhM6VXqIhJbMqB1J2DqRJgW6312G15f8AGHDt4Z8STUbLBChW1AZCVBPmkbXJtvib3XgZJcMzNSmUJDAqw1BEH3B0w1qgH2vYfq+PTOZ8ClUANSFtDMf6WH4YyfNvhd0ukuupEeYdbfaHpjKaYzg0ZDnI/YN6j73GI+LKgKGXMxJmNlYgDLGp8xmwFt8O5lxKMjKrBirIGAOnnFj9DilWqWyEwxMkkwIvaLW+nqcbUTaOXVWS5TJzhiLgWB0G2p+YxsNMMoUQGbMM0hoQKCc1xrAF8vTTNocVuG4rI2UED+IDQEQDckgfZ6fUTFxRQOXJnTYi5HY2HU9tTOIU06JKIeoccMolFnQyFkxab3x2BVLnQUZXALAkE+/ocdiilINAylWEjSSTvgnw9BmpskG/lUmACYt5iQo21MDDOL4Naf2TldIDZNLgEnb5rWF5+rOP4hjBIZRMiJX+E2tgxWRdns0nC/DlO/icRSCywVUcTAuPMRFhGk67Y03KKVOkYphIj5mKMdYmS0jUCwx4uKtWm5HilE+ySuq31MRoxGu8Yv1ahcErVLGDDTudbz2GnfFtqOiMoR6PbGepVEKpZbEXQA7WGpw6p5R5sxa1gE17iT9/r3x4OOccQseYKREAXiDI3I/pbDKnxFVUqST9mywolZgkQZJBIJ3t0wNifZZax77RoGZcQuwKkzGt1gdv1ehx3GUauakknUnyFdBME6n5Yv3x43wvxdXgjMSApUCbAE5tBax7Xi84L/D3P6zmookZadR/LEAEopGUyN/baMFQpglq2nZ6ZyYO9ClACKESCyawsSB32JiRi+rfZDA2hsykmJ/dY2g7QSMeP0fjmuq5FqOAtMINfmBsYk2jpHqBAEx+P6i2NRgC+aIiRaRJY99t8BwGWqqPVzwoykJVphQQYyyR/mkkTrmAH54hdwgANTM8WnNGU9pAA9QQceYcF8fVUy/tTCh7AkXJMbX21tbvglw39otfKikh4UzlW5a8GwXNNhYAROsyA4MK1I9m5rVx5GFPNmZVZ2OYAg5rJMwI0CmNu5GhkFLxGCwJzmrKaWmWCxEdCdL489rfHFRlQOoEZS2ZDcqcwkkCRmCja2a+mG8N/aGWUCp4Iv5gwBlZ2hreXa5FhJ1xlBgep6ZteV88o1KhpIUVh9lKnz2BlXIh99TNtMGaokgNSlhBP7Q/cLFv80D8/NeG+Osq1TTSjLNKDy5riYk/N5rSRuegBbxHxYGqHMt6YOWQQTpE2KzciIsN7kAVJcgUlR6ZxHEgFVio0yAEeZ/xE/XyjbXEVfiQoAhjExDRlPTU/wDUTc+mPOqfxZnKfsqQgzJmYkjyyf2ZiGkTr1JiY/EtQ5ytKiH2lVHlImJnznVc3XsZxmwbkbamajGwfWcoOh6+nra2mBnP/iWnwoPivmY/+mra/Q/yHXrjJ8w+NKwVqdEBXIhiGJGlz7bTYd9DjHeSXZszn7Rvf+EHX10H0wY01YN3oMc459xHGHK0rT+zSTf1/mbdsUqnB+GQH6AgDQa/f319MW+Go1RRVqSgOSc2YTbvP4nAvnFZw4FUy0AnKBcXjsMM1aBZdWqoHvhlPiBnBK+XckWj6dMDWr7qpvsSfwEYMck4bxEY1BPQRbf9Xwqgkw3YG55xL02kZcp0PffFfllOowdVKrOoix9ot64ufF6Qif4jp6YTl1JrwYmBO4G8d/1tg8RG5Z6b8E/FisqcNVqMlVRly1G8rkWilWHqPI15taMaTmXOuEpWqP5lzWkkgqRIOwNxvp2x5RR4daoFEKPBU+buR9lfQ/MfbrDRSADAf81/vCYlKikGzWc95nwnFS1OmRUIA8VQPN0DDRxAJB2/HKV6Kms4uYlQC32hCg9tCYO+XpgmICyTHm79GxmG4etxHF1qdBM5l3KmB5bA5jsPlHqffAhf5HH0ga6X4k+2PqcXkYuCJYKAYkZSROlgIkflhjccKhVjJ+WwUXuLZrWJUEzOn0fxHKqwJLhEYCMuQlVBBMLby27+vTC0+EsCVQOAROt51i2UbWxXBx4RwPSmSNjmT81P4nHYuJ8OCLVGjWykfnjsLcQbkGm4mozAXZiWX5TcqQQVv5lkTm0semIubu1WghKtIjKxBvmYjfQD6/nX5Z8TlaykBSqM2UEeUZpgaZiBA398G6HOqyUznQgM7lSwYACdgRELESNPUYDY2+FUZGpwtVAPK2SBLGwkwY6b4BcbwztUhaZM6Mq/mMb3mvGZ1+Yg/MDnNhEGBm3gGT3xka1Jy6tmUqGzMA8iNR5Z1Fv64eM0TdJ4KCcDUDhbwZPn8sxFxmN/acM5rwUBczotyJzZtp+xmOCXFUFFWkVBElhcRJiZ72y/TFfnvDkpYEww2Pf+eKLpjplTlnDJ5v2mbScqExa3zZZ/WuNN8MMEXi2TNnWkoDEgQGJmFgwbC+Y6bYznw9ROZwQRYRI9dPrjU0qbJwld1IAZ6aNbWAxsdvmBxmvkMB1VclRhTTyldZOubUEwT7RawGBPGV3vDBARBKgIDvBygZt7XwTrVyoKLHnFxbQXk9IPT03OBXGcK7RAJsfT06D0/PGSp5MVqFcIDADX1cSPYbet8FuGN/2haoGnwwGIBUDddFEbDrAiJwGThiAc/kv9rX/Tr90YLcGAzpAMgBEVtu5A6zOu/pgz4MhOKRVBYLHb+uO5bT8USAD2JE/TBL+7Hqb/AOEj2tIxYSjC31JsMokRvMSOkb67CZYoICFHKL7TvPr7YShzZgDTqA1KemXMVKx+44kqP4SCv8M3wSrUisAR7qv5jAPi+KOdg1OmYY3y5T9VjFI5N0EKnHWhGZ0E2cCQJtOU2idQdzpMYkp10aA1SpAjQEgdsuYN7j6XwHavTN1VkO0NmE+8EfU4n4bijJLKGswLLZoaxMaPYnUe4wXD0A0PGIpJCsFYgZlExaLnrcx0EDSRitQ4c5r3OCVXhSooPmLM/D03BYQwu0E3Ous6+18dRZYJKwRa2loB0vNiel9sRpp1yaw7yi1MT1NvfAP4oohq0/wDr364N8rrDIADMfnfXfbArnomqfQYryHoDcNT8wGNPyry0202/PGe4Vf2wHRScaKgnlI/ip6/4saqQY5aQD+KuGIRGZWChp+UiTERPXEfBUWYkKYkgE3sL/L30HbDvi6tnVGm2cAf6Z/PBDlVGzmdCLT+WJqTcLLzilNpBDhUChQvlCxEdAZj3xV4v5jLFvOdRGuW0SdNMWi4UEkwN8BuG40VMxGgcCetxibWL+xovL/hoa1OKdKd7/8AVUH5YB8nTLxHEVcpk1GUMLgCb/UgfQY0PFZvDolYByACROj1rwfXAFKDA1CXpwWZ9TPpl622/libT3zr6B5Cb0I0W+a8exEEqQ3bYdYH6MYBcZxXlJGxBN+h232GCj8kauobh3z3JKm5+a/yiwAKkkxE/WpX+G6xjyrYwQjZiw9Bcg4pCKebOBacmNocVKj5R2Iv7xjsVj8I8aP/AEmwuH/GvYfxyKjvmzESYN/9vzwlDmDlgakkQYJbUXFvfFmlyhkBy77sCLemuKh5OwuTB6Bfy1wqcconga/ErexOwJM/hriI1hNv1+GDlH4azR847kKo+8g9MT0vhO5zMI2g/kP54ZSQ6i3wgJy6mzlSAWKusAATJD2AHWJ9saGnwlRGyVaLo8ZoZSpK380QIFsEuV8iNKpSKZmPiU50AswvGv2jf1we+JarU+MXiqR8rqpRiSdLFb/LDAgr3I3w6ky6j8cmYXhtGykyYUCBPWSdBp9Riz8R1gaKo5Hmdi5A+ZohQAYvIygaXAmBjbtUp8bTMUyrqAWkSZabgi7XVQNDBNoxjefcAp4xeHhVSlLMSbmoVJRW6GFFhrmQi5jAzdk2mmZXm/J2oCmSS3iLmcjQNcgKeii17khtL4Eca9heCJkjb2+16bY1PN6RLLRWWZjlQBwcpUZXMXnyD6tabTm+ZUAE00k+8az64MG3yMsoqcvqoWA+2WHnJN/vjp92LXL6ipxFNAQ8tJebSQRIUWmLb/yHmnTSnmDOzmVnKAo00m5+0J+7Evw1RLcRSjZpPoAZM/dh67MbeknzA5Zi3lWxkdhtOIhw8C2L5SSdTEX6nv1thTSwiMwLx1HTGT5nwjoxYjysTlP5dsbzmNGw9cBuI4ZTKsrRIM2gteAO8T7HBjhh6MkHjbDVpudAeth03nBLmnLGFZlVYURJ0VRa5OiiT+GJOKQqlPwjHl+dmCEifsSRAPXX0uMVAGeTU6jJ5wylMoh5Mr+8CZPzZja1x1nBKiqGZJkdrg97i2m1+mBPwxnmsGabqBDBv3tYJjbBurwgcA6MPlYbdiNwdxhWrYOCzw/DEAmifMfsnR+xJsD0Ye+AXN+bqXtLmANIuCQQQYIM7Rgjw1QsyoQFIIzIgu0zDTrlzTpHQnbEPxBTVq0EKrhA2bc6iIGpGWQNwIF4lcjJWC+X8QGrRH71+vp9Mazl6yGA/hP0nbGP5NRIqqbFYa40xt+UpIb2199Ppg8oMf2Mv8V0YWn08T6ki+D3KuHPgs38ZGv7oU/+WB/xygCU4/5o/A40vIWQ8LknzZ3YgakEIB2vlb6Ym1gpeQPxNOVIiZGnXGc4Oytt+1b6Bhtg9zDjVpkgm42m/vjPcHxZplyVBDMxsToT1Fx669CMM4/GhVLJouH+IKNRqdMSCqqCTofM56/xxp1wV5HykhvErqCoYlVVhmImRmG3p+GM5yTi+EpvnyIxWCAoUMb7GLHvjZct5gOKbLw6HNuGJhB1YxH59AcTcNsnJdlIzcoqL6NOnNqIYQGUAE/LAHufyJwW4V1qKHWCrCQcDOXfDqLDVW8VhtEIPRftHufYDBwDAsvpxaWSvlHbC4sDHYNj0eL0uAprcSe5P32gf7Ye9OLL5ekQP98NHEAzZRpfqY9JOg+/FvhxvnyhTEF4NrwBrEkenfHFk8b+EdOo4sYiN79vXBXl/Nqa/NSBOx3+vTW2BlQRdTbr+tMNWGjUen69cMtSS7GU5Ls13Dc4pZ/EIIlAsBASDqYadPltG3fFqoeH4hAiuk6gOgaDcTkYRMe+MiyqkGSfodNcwPckYYVuDaBf0m0G2KLWaKflfZpeVcvq8MWZeNXIoGeUBLKgMAzOg3m2MfzQP4yVGP7SuBWeR8rGSBBsSiMig6eXfFjnKsKWRZAqMFN9QT58y/4Aw98LzjmrLlqAA1Fp1VXMt5ZYQx/iZIO9u82hqWPvTrBHw1X9pVrLTBqA+Gh8x8Nh9mmbT5mKmCbhRYgkh+D+GavGFgyGkC5C5lKCRJAEgkTECRFjvGPQOT81pUqSUmpsgp01UNmzE5Rcx3JM2xZ4HnVGrmGZlB1LkTA94kmdoj6YbcumPcGqMHR/s6qVFGTJkQsIknMQSDB0OmtvyFvg/h/iaVbhwaLJSSvTkA5wAWCllabDKdDpYyRpuqXMeHosq542/hUXgs02EiJO/fBmzDyujT32+mNu95NtR3E/DVCCTTRt9IMb+ZYnrJn1vijxPwZwxML4iH/FP/cDP1wTp8TURdnHpcerTcd/riROY/ZZTmWJ9Os7afccCxtjZg/i74VHD0lqLULAvlgrBEgmbHtjz2vVqZKy04ziqFU9AyqZP349q+Jwa9IU0IkODBgACDeSL698Ybmf9n9Zsxp1qIzENlhgZAj5oMnvbbph4yV5ElFmB47har5cpBhQMzDVtGaL38oA3F9DijxfJ6rFTrCgEk3Jkmfvxt+I+GePpfYDiLEeb7gf/EYE8VS4hQM6FDJmUI/EDFk0SpkHwlwTI1bMpvlP/d/PB+pTI0Fu/wCWGcl4wUqNUsoq1XyJTz6K3mnJAG0amxy63Bj4J6zIzvSlGYHOcwyG4GcxC6zEDUe0ZaqTo1C1+CZ1BUgVEJKE9/stH2W0P8xgDzbjc7KyoR5VkEGVYE2nYqfQdsb/AJtypaDKoLEMoaTrMCRHTbb7sZDnKhasgfMBm0BB2M+gA9hg4Y/AH4IBaoJkBgWHS5gg/wCbT1743vw/Bps+okfcJ99RgNw3JzVQhwQhAIJgEGQQwHsDtMDXQmPhkKKCSJYMc4JMCqvlYET5gCthAEdcaUqDCNsXmPw+3FrTiIVj94trAJ6kkDptiXl/DcXw+VGoK9NSSMpEkmLu6k7DTBkVpjNBGw2HoJ9PphvE8USYUz9Y+/ElIvt9EHGckoVEl1CMRopDR2UhAPpOAHF/C1BRIqODMAmDfpAEk9hjV8v4CpW0BUf8wmQf8K/a/Dvg9y3k1OjcAs+7vc+2yDsI98Nuoy02zAck/s6d2BrMUp9Ih29pIX8e2PRuW8tp0EFOkgVR037k6se5xZjriQYDbZaEFHgRcOjCZh1GG4wwsfqDjsMP6tjsYx4+t9RbYnUna32betxh1ZMkAAmPQX9NNe/YjE7UIM5iBIJy3yja98LVpLGU3vc5jEdo/P8A24jx6sgoVLSR/pgi9jf1ItH0xPVgm0my9zt30P54VuHCk5dN4jcxYgAfTETGZyrAkEDW/rrqPvxmjUx9OAcpBkTaI6WO+2m18WaiSVJMtEEaxeIMfLtr1GIXqOYDEggC0bbEDQC5+p74s1a7BYIzTEWMDKfTpYjuMaqQyRBzPjvDfhlC5jFSoGY2JIFIEDtLw2uYdAZhahRamAKhzEZiIeKjK2ZEYkQIZSQAb5e04g4qjSc0Zs7of+Gw16OzBrQ1l03nElPi0AaitdlWkVfLVYDM4BBGTLmNoGhBLGeoZZyht6ukPNLzS8HUZRN7HbcbR+M4scEAy+txbTecJTVcoJBGabBonY22EXy66e8j076ajUgKNDaZkjUW9tgcYQUouGvM2MnXX1t+oxa4fmfEKvkqkKP3gCO+uI6I/wBVwRERpN+94jQYmrawSLCIAtqbaX/e03Ptk67Cmgjy34qtFQDecgue0G2J6/xFTZcy1IIFg+YwsjUCdLWNyJPXAFKAglgIA0MyJva3STbuZwxlUZRAJIGo0DCfaZ37dcPvdDLUaNdwfFpUMGpTLCM14+lumCSAKDbPO4m2PPEIBkA2NiotNh1tAgb3xbp87dZy3IPTTSwO/pO2KLVXaGWr7Nya8keWOsj+RtiRlVlnMPSR+eMdw/xaxsVuNwxv7XHvi9T+J6bAZzlP8QP5YZakGMpRYf5RRFIOqmQzFrDY9Y1iMYT455k1LiSKZIkKMgJAI1YFRqDefXBnjOaUqiwyh1Gl4v7EHfAfKgfOtPKxEEguTGokliPfYE95bDMlfAQ+I/2tUZSpGRf2gHltNgftff7YA1+Uh9mZiMviRZTEqVF9DeT9MGOFrQbqpB1sPutM4vcVwZanNLJf+HXprOA5UU2AXgHNWkswphlqKLQykq4js4I+nXFGgPDrEEwKihpkD9osqwHTy5PcHElQtSqmlTWXqTVkNlWRCtrMfYMAHXA3nDVl/ajIBSYMQAx2hoYkTCk/ZExjcit4+zX8LwdVh+yUvNpvsNzoIEXwa5byNVvVOc/u/ZX2+3vrbtjI8t456YOVzlmbXva5JBtr918FX59WWAlSZuAQD/K2uF3KshjKs0bMD9H+uHA/r6b4zfAfED3D5DJOlo+kfzxaHxJSmGgf5hf2v9cMq9lVrIOx+v1phjKdv1+ugwKqfEFBROYx0AvHa/pfEdD4loMwUOQTOoiI698YZakPYWYfqRr/ADw4Hp7R/P8APDaZzAMDIOhFx9RrhC3pjDppj4x2G5u2OwQnlfhbwSCM3fU3O53v3HSMNSqbmSNRMk2Gg9o1/lhtAHLrGbabSN9Ym0ThvifxBtxZgTe5kgfTHHtPI2khmQuUXGgXbQQMPoMcvyg+YRZTMDQ7tsI2k9cRBoMlQZ0mwynQm+4jTri7WqBi2ZSCwkEwYAGYDaQQM3Um/qyRijWyKSfMAW8u5iek3j16aThXrUz5QQogs0yCpUyCQbFSFsNZnWILKtPMtR0HnZRlIzeUfKAANIkXN/KdjjPcR5HIRCziZJkhgAPKw+VrjNJtYk/KRg7LA/RZ5nz+p4VHw6ZNNcqiu2jO2YkCdSRJ9u+IuYc1PjMxSpACn91iWBDEASVE6TewneY+ZUHbwfHQvT+Z7qsNIkJE5bZRBF5OuuH/AP5DxBUQMEOSpnOYE3YZVAbWTAhYJE3Aw6jHlICSXAY5PwbPT8WpVylSCFUKA8ypJjKBanrBm+pODFOlcMhhjLAjMYggi4ET+Ha2KnArWrU6buirKrmCm7KLCoEACoDmsJ2JFpIsrQLeX5QFnudhbf757ziSzyUwOD5TcEm24A9e59x+WG+O0kKSCBlmQfv0F5xzLsqyInzC+lzrpbDaoOYi8liILA6dT/XpjGImUm7E+wmd73kWnD+GzExYC4mCdtIuTYfXXCcTUYGLqkEDoZ2t2N5J1M64VqeXUHpt1j28wOBQEcHRgARfeNZv6Wv2wtMhSFX5zaSPTWbHQa2g9pxAuZBYmSTqbT6+4wtVmJLGTmmTb8YuY+vvg2ZjOG4cA6TOhAvt7YSsxJC+UiTNxeBI7xb9TiNlUMfMNIsQZImY0yjf6ey1Kbk5WBzKfKDIM2BEbSN4mAMZLIpKtIXAJzbgjW+x79cP/vBBCgeYx8pi5tYEenTUdMEn5gCC2dASKZfLHn0+VmupECRvOmuAfEccCxysQC8ySLKLj13NzqPTDOKQwQXmMEZ5LdJE9xBxZGYkZdNRnBE22m3ubYCtT+2qzaJAkgEQTqYn9RizwfGVFkEFBAa4ET1I6+u8YZNx5GU2sEHxDxDKUcz+yYMdAMhlXtvYz/lGJixazDMGtG0aEfjhOKoyIcFplSTBMdxtrH6OK/J+NK0lUjMy/szMRK+U+xs3ecBu1ditu+R/JwfBAIYtSLU2PXIYUxtK3nuPcoagIGZT6wNSATMAmOmA9Gpk4giLVEDRezJAYgW1UofY98GKzqWEmQYkkXuehOtremx0Enm/Y1/ZGzpMZgem09Y/2GuJAwcXJgRF4A6d8Q+UiBYScvy69TH4T6YkWpLaOoE3UzlERJtJ+yD/AFsAbmRPw1yQpAtafv8ArOI9Acuon6f16Yt1a8WDZS2vYgmIMCIn78VSpM3JEbn64V10bHRY4TmdRFygx6D6b2/pi3W55VaMzGQBEHW9t9Da2BqcUwhYkTIgmxk9TEXJ/RxIlaRMeb7UGZEn79PoMOpvizKVBUc44r94f6U/ljsC6nGXM5AZM3br/DbHYe37Y25+2ZoNVnXyhpJkRHYEgrqL7+swvjuqnMQIPykQx1kROgMgmxxQ4jmUSsjM0ldRrJMQAoEdLg5QDAxV4DiSbsPIoF4ABbOLE74fZghlcGgXiTU8pUBhBIuoWxJmQSRER1mcSGo4DgRUEyzCwkH3BuNI+kHA2vXDAWXTLaPMNdQJJIg+wvhEqhIYFnJAOVR85vMXjeT2I957XWDW6C3E8aBFJZLZTBBiTe5Oo1XU2IInFTjcz0UZqKIQ7B2gAqoWTcwhk2OpJ9BinQqgVqZZlJCNKxPmkyPTIobL3udIsVuGzO4aoRSc5VvAXLkBcCwqCSbdibbq8Az2CufccaYKLVqocsopIZWDBgRInzQYkSNflicP+FnzPxAWj4s5ioiZJYhT/CQSDcgQDqYi7xXCA0vDE+I6QEUAq4EeG7TJVpZgLliWzTDAAb8NNWR65pwRSEskfMoY22/ea2pvGK2npuivQd4LiPEUs7FWYMWEERmsYQiDIi4uFC6SRgxw1RlCKS2+XzaC2kmxtpp6aAfQ5x4kpVUIlOWQ3BXzAGUAaLmToAKZ0JnC0eduxGQBjEaiF/rvOJRi3eBopBeoxaYLZdIPUkHQW1AMaYbUWyi8gTYaTJj1knFZeODp5xEHqQJFv1GG8I4qTHmnZrAxMZbi0AD1xvxhcUXUUMIZSU1ImL7kgWJ99N725it4cyQNL7izGLi09j7zJTGUXB09I7d9NcMqOIJAjU2IOmtheZOM0HaRqspJ+YiBJ1mx+vTFc1QC4BYETAy6RoSP1f0xdPFimJIM7QIPQXGkQB0wLpMRLNBJIGUGSI2/hH3YyQGi7xdcLDFZBUkaHqJAK+UTJ0IG3XA9nDWSBE7+kX0NwfUdbYsLw2YQwyKSJAudbT2/U4WnwaiwMen8tMCTQrixh4ArBPiwseysIjQQDcR3g44upJ8oJ2sZ9AcP8ADyiY3HmuNb36wYxDQQIxKqTeReII6X6nScDcaqL7FhqrrP7i9InXUgT92IqvFEgg3i2aCPx29RiweJfLoM2tiZ6mdd5G2gPrBxnEE1BqMolptt0JmMM6a5NjoiWhu8jcKpAgQYBH2ZtfaNDNqXDnw+IdRADoHjuIVr2H7pt+U4JBxDPlzG020voAthIB1trilzQ5fBqMJFNwIj7FSx9pYN7HpgRzgFEfOqkKtUAfsnVrfu/K3XL5ZOkSBpGCdauXu3T5t+nza7HQ4qVqOYFSIUyPXrtGh+8Yi5JUZqQUiTTLIx6lLX2uBONzEIQWkz3F4v8sACwuLCBb89cSKxXRyrbwYBGkRaN+1x0u2qDB228usm8HYxb6C2+IXoKDcg5Sb/AI+3rbCo1ImeuToSb6k6+h6YQ1SbA6/7SdT74ZmFshBiCZG2vph7ssayxjSwAvruDp/M4NDUITl1IYbzsDadRBvI3FsRShJCgztJnvb2xEAGOxME3IjvcwOthrh44qBlYGCIkSComSFEw2aTMzr74LiK0d4v8M3PXHYbWqKST4jA75iZncm+pN8dhciUYKmonT7P4IcWaqgeIItne3+dsdjsdzMuReWnyv8A/Go/6XxYZQKlIAWmffI2Ox2FfYR3JRNThwdDxEkdSbEnra2NWHOeuJMeKq6/Zy1benbC47HN5H6f+9mfAC4pyafDMSS2akM28axOsTf1xV5WcvHVXXysocqwsVOakJUi4sSLbE47HYbT4f8AGaPIG8Q+JxDSc3im83uzE37nGoS3DyLHK1xY/Md/YYXHYsx9Pkv8b8p9vxOLTIBxOUABc5EAWidI6YTHYlP/AANPkk4dzkqCTH/2xS41znIkwWgidRJwuOwswy6B/PjFVwNBMfTFvgaYCpAAnW3YY7HY0+Ca5LzHzNiFlGdbbrjsdiXQzGTr2Fv+rF/mSBaVAqACyOWItJhdeupwuOxSHDMiijHy32/8ThOCvTJOvl+8nCY7E2Iy/wAToh3MkncmCZJ6yBfFbjBPDV52o8QR2IpvEekCPTHY7Dx/Zf0JHxLnMRJ+z/2z+OKnCVW8birn/iLv/wC2v8h9Bhcdh1wx0WKjmBc6HEfBGYm/r6Y7HYj2I+R1ZiSSTJy733xbakuRTAnxiNNsin8ScdjsWGZJwomJvf8AM4bWQZXsLadrrp0x2Owj4FYA4moQxgnbftjsdjsA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Titolo 14337"/>
          <p:cNvSpPr>
            <a:spLocks noGrp="1"/>
          </p:cNvSpPr>
          <p:nvPr>
            <p:ph type="title" idx="4294967295"/>
          </p:nvPr>
        </p:nvSpPr>
        <p:spPr>
          <a:xfrm>
            <a:off x="457200" y="274638"/>
            <a:ext cx="8229600" cy="1143000"/>
          </a:xfrm>
          <a:ln/>
        </p:spPr>
        <p:txBody>
          <a:bodyPr wrap="square" lIns="91440" tIns="45720" rIns="91440" bIns="45720" anchor="ctr"/>
          <a:lstStyle/>
          <a:p>
            <a:pPr>
              <a:spcBef>
                <a:spcPct val="20000"/>
              </a:spcBef>
            </a:pPr>
            <a:r>
              <a:rPr lang="en-US" altLang="en-US" sz="3600" b="1" dirty="0">
                <a:solidFill>
                  <a:srgbClr val="333399"/>
                </a:solidFill>
              </a:rPr>
              <a:t>Collocazione nella  rete dei servizi</a:t>
            </a:r>
          </a:p>
        </p:txBody>
      </p:sp>
      <p:pic>
        <p:nvPicPr>
          <p:cNvPr id="6" name="Immagine 5" descr="http://news.immobiliare.it/wp-content/uploads/2010/04/casa_campagna.jpg"/>
          <p:cNvPicPr/>
          <p:nvPr/>
        </p:nvPicPr>
        <p:blipFill>
          <a:blip r:embed="rId2" cstate="print"/>
          <a:srcRect/>
          <a:stretch>
            <a:fillRect/>
          </a:stretch>
        </p:blipFill>
        <p:spPr bwMode="auto">
          <a:xfrm>
            <a:off x="755576" y="1772816"/>
            <a:ext cx="2160240" cy="1656184"/>
          </a:xfrm>
          <a:prstGeom prst="rect">
            <a:avLst/>
          </a:prstGeom>
          <a:noFill/>
          <a:ln w="9525">
            <a:noFill/>
            <a:miter lim="800000"/>
            <a:headEnd/>
            <a:tailEnd/>
          </a:ln>
        </p:spPr>
      </p:pic>
      <p:sp>
        <p:nvSpPr>
          <p:cNvPr id="1028" name="AutoShape 4" descr="http://www.villaggio.org/online/wp-content/uploads/2011/09/Centro-Diurno-Anziani-attivit%C3%A0-gioco.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2123728" y="3212976"/>
            <a:ext cx="2448272"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dirty="0" smtClean="0"/>
              <a:t>Casa</a:t>
            </a:r>
          </a:p>
          <a:p>
            <a:r>
              <a:rPr lang="it-IT" dirty="0" smtClean="0"/>
              <a:t>Con l’assistenza di una badante h/24</a:t>
            </a:r>
          </a:p>
          <a:p>
            <a:r>
              <a:rPr lang="it-IT" dirty="0" smtClean="0"/>
              <a:t>Attivazione ADI</a:t>
            </a:r>
            <a:endParaRPr lang="it-IT" dirty="0"/>
          </a:p>
        </p:txBody>
      </p:sp>
      <p:sp>
        <p:nvSpPr>
          <p:cNvPr id="9" name="CasellaDiTesto 8"/>
          <p:cNvSpPr txBox="1"/>
          <p:nvPr/>
        </p:nvSpPr>
        <p:spPr>
          <a:xfrm>
            <a:off x="6551712" y="3068960"/>
            <a:ext cx="259228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dirty="0" smtClean="0"/>
              <a:t>Centro Diurno Integrato</a:t>
            </a:r>
          </a:p>
        </p:txBody>
      </p:sp>
      <p:sp>
        <p:nvSpPr>
          <p:cNvPr id="1030" name="AutoShape 6" descr="data:image/jpeg;base64,/9j/4AAQSkZJRgABAQAAAQABAAD/2wCEAAkGBxQSEhUUExQVFhQWFhgXFxgYGB0YFxcYGBYbGBgYGBgYHCggHRwnHxUdITEhJSkrLi4uFx8zODMsNygtLiwBCgoKDg0OGxAQGywkHyQsLCwsLC8sLCwsLSwvLCwsLCwsLCwsLCwsLCwsLCwsLCwsLCwsLCwsLCwsLCwsLCwsLP/AABEIAMIBAwMBIgACEQEDEQH/xAAcAAABBQEBAQAAAAAAAAAAAAADAAIEBQYBBwj/xABIEAABAgQDBAgCCAQEBAYDAAABAhEAAxIhBDFBBSJRYQYTMnGBkaGxQvAHFCNSYnLB0TOSsuGCosLxQ2Oz0jRTc3SDwxUkRP/EABoBAAMBAQEBAAAAAAAAAAAAAAABAgMEBQb/xAAxEQACAgEEAQIEBAUFAAAAAAAAAQIRAwQSITFBUfATImFxFIGhwQUjsdLhMjNCkdH/2gAMAwEAAhEDEQA/ACAR1oe0Jo+iPGGNCaHtCaABjQmh7QmgEMaOtD2hNAAxoTQ9oTQwGNCaHtCaABlMKmHtCaABjQmh7QmgAY0Joe0daAAbQmgjQmhgDaE0EaE0ADGhND2hNAAxoTQ9oTQCGNCaHtCaEMG0JoI0JoABtHCmCtHGgADTCg1MKABzRxoe0JoQDWg0rCqVSweokABySQAcgOcMaNJ0XnoSqUlTVL62jmRSSBzYHyMY58jxxtGuKCnKmU0zY85JpKN43pCklRH5QXiGpDFjmMxqO8Q7pZsVE2fN61ArrKkzBZadUKSsXDBm7o6Zi1sZiql0pClfeKUhNR5lnMEJZHy6qgkoLq7GUHgY40arqEzJa8HQRMkS5c1JaylLBKwnuJY/mEUex5spOIlJnkBExVACjulZBKU3tcjzYREdSnFy9CpYako+pBaOtE7H4PESlzET5csCsGTOlJKUqQanlrS5AULHQkPBNi7OE9ZSpQSkDP8AESAlNzd7+UXHPFw3+CXialtKxo60EnSyhRSoMQSC12ILatBsPg1TEqUhlBCzLWxDpWGFJBYvcd7iNPiRXbI2SfSIjQmg82SpJZSSk8CCD6wxoskG0JoI0JoBDGhND2hNDAY0Joe0daAAbQmgjQmgAG0JoI0KmAAbR1oe0JoAGNHGgjQmgAG0JoI0JoQA2hNBGjjQANaOQSmOwDGtCaGYwkS1EZtb0H6xTYaespS0xSWABc1EnxB4GOXLqo45bWb48Epq0XrRzaeGrlymUpC0ErlzEdpCwosR5XGoMV03aJQkklKqUk8yRkGGTw7ZPSJGIpTQUlKWzBclRZsvvCMZ6jFkpX5/ZmkMOSFuizxHSTEEBM/By8QQGE1CzJJ70MfQt3QOZtJmmfV1Mkj7JO6ogcyFVc7vHJeJSQ4MFBB1EaQxwqoT/UiU5XcojJfShaZ/1r/92ipRXh6q07wYBKFlKQBm6crPnAMbtLC4pSiZM0yyp5kpaUhYBspUtll2JcMQQ0TGhEQ1paun2q6B57q0d2BtuUJE6QcYcQkgCQmYlYnIzspUxIJAYEXJDZwlbSkpkbhlzpompmqlpniXNR1LKRakkmsmxDXvBcHKBUbDsq0/CYqFTJImkFKApIqK7BvH5yjJ4aWy/qU86VSa+hqOkckKKZ6BuzEgqa9KmFiRYHLxBgacKibhMdKWHSpSSR3hJ87ekZ3CbLkpVXKASeKTY8iMiIkzEzwpSpeJmy6s02XLyb+GsFI8BFSxZHCMeHQo5Ibm1xZZ/VVL2dL6xajOlK6oTf8AiFIy3jmWbyPEwTaskCRhlAJqXLdaqWKlAJuQlhdyTaICcVPKQmatKgns0oEsPxKU28ucdmbXVMRKlTMOuUZaSEqrEyWRbNQAKTu6hoUIOEo39fdlSkpJ19B6MMnqlTFq6sJniRvBwpSikIU6HISSoC4tra8Nn4RSFqlkGtOYF7Zv3Xzg03bEiVInpUqXMV10qYZNYSsywqWZikhxUUpBUwd6WiwxkkLx8iaqlbrSuUsZUKSQCk91oWPUzt83Q54Y8eCjaFTF3LwvWY2hRdCl4gKBep0hJQUqezXtleK8YeqRLnBKkhalJKFEKKVJJGY7QLWs8dMdRFva+GYPDJK0RaYVMSZ+EWjtJI7+52720gVMbJp8oxaa7B0wqYJTCphgDphNBKYVMADGjlMEphNAANoTQSmFTAANoVMEphUwACaE0FpjlMADWjkFphQhkHa01kMMteZijwk0A2DHR94ZapNjnDNqYozFBIPM+bsfc+A1gMvDkfF8+MfNyycts9pRpcAdqY2YEGuTIWHY01yjlZgCRAej20ZaCVCRPSWsykzA47JZklgWNzErFSStJSVZ8hpDdlyOpJyU4bNv34QlNDotZEyUEpSmYnsgGoFKiwbSoiCzASCQ1QLgiYCScrpJfInSIU3EhQYpPoR7wDqZZBZkv3o9Q0VaYicMVPQKlhYA0KWBd8uOUSZG1ybEJCuBLeT29YrsNIWB9nNUD+FQ4cc/WBbUxc5NNYQvR1IBz/Eaj5RpHLOPTZEscX2jSYba4SSSliyhrmQwNgQz89DGMxanWpJmJW7BVVQdi4I+AHLvaJeK2lTLCDJYMOwoh+4qJ9oqsL1MyaATNQSbhSQsW/ECnh92HLNKTuXJDwY2qovUbOKgFIJ6xKwpwpkzElNJyNzYG+TWiZg9qhMlX8QqQHNQJVm26Dctq3OOykII3JiDxFTedQbTjBq1ghqiQDdICwO+l/kRpDO49ehk9JDwR9j4smcXmKVLKRZQDBbOopU+XfrFntfaZlFG4FJKUsymJdZBN7MLd9/GjnSpK1HrJTr7SilxlkSAc4kbRlCemWkrUkJRSQQlQWKioFw1JDs/4RGi1L20nzfvsx/CSSpP0/b/ACW5Eic/YWU2PEHvz1jpkKlb0qeuVd09lSEqOqULBSH1bPPOM3jMPQkkKlqBIKalBJIam5Iarm98rRxEtaAFKC1igAKTvpSGPAHeZgSPB41edTXzRTM9ubH7/Y2Mja06StE1cnr1pUsr6tQQ4WkCoJUDe3ZBAv4QGXtdKBJWpU0yZc1BKZhJUgP8QUSzHgTkGtGZwu3VOCVpUpmZTob7xb2DeMXGC2+gqRXLzO8xBCQRY90LdjabT5ryV8ZppS4NVJwCOvxymtNQJpINiU/wlBuWozEVktQXKlTJaa5akzAuaFfw5yFsJa0EOAUux4gPmIDhsKqU6ZcxYlqzlFRMsHikfDxYW5Q3BzTJM8Klr+1k0bqh1K1DsrWnNCwN2q4IAyNopwyY6r18GqlCd2S1YchnZ1I6wJqFdBLBZS70vZ8oHTFjsjFy8RMk4ggJKMMZc4GxlAJNQVwSbEHIvbWIQEdGDM8l2Y5sSh0DphUwWmE0bOaXZkotgqYVMGphUxVioDTCpgrQqYLAFTCpgtMKmAANMKmC0wqYVjGUwoLTCgsZ5thpwAc5m5gWP2lSkkGJ0zo1ix8CFflmD/XTFdjdjz0h5klSA4uaSM7XSTHzjwZF3FnrLJB9Mp5uPnvVWQ+liB5iDYXbUwKAWU06lmPpBcTh8u6K7HSmST3e8LaUmanDY1C+ypJ7iIlhcY/YKTUojgNW1i+QtQ4+h9iIzaKLClz/AGh8yWFWIt3xBRiT8gj94MnFd3gofq0AEtSXTSctHzHjEbB4Dq5vWPVyy0bOCJn8j5P7PHfrCX4d4I9SIe5gTcQpCwykX7gR6xDnYRNRKVKTbQqS3c2WsOSsHIjwMEA5w97CggEwJdOImKIFkqVWG5A6xyaVFSK0S1vkWKG1ZkMPOGERxu/wh7xUVm1sUgkhSJiXZykpUP5bH/NFngcYAlAEwAFIatJQcsxS411MQ8XhULzd+USJM+mkM4DatoB+kNTQUWalqWN5MuaOdK/LM+msRRIlpICpAQSXZLpfQ2NmIPD2gXVoPwkcwB7pYxLloCf4c1SRwJLf5u6NPiP1IcF6FliOkKJbVoWH4MW04xZyMWheStHY2MYfbeIWnPq1gU5pYn/EggxbJnkEFUltd2Zxz3VpBbxjqjrci7pmEtLB9cGlRs+XMWlTJCsq3axzBORHIxLxGGKCxa9wXBBHG0ZU4yWC7qQG1SUgeKSR/vBF49bFaJldiQ6grwY3eKer5tKvf5E/huKuy6krsokXBLjS3BtIizcYkSzfho9ib2bvtzitwO0pipQ6xBqUFPmnMl7Hu+XhguWe1JqBFiLkk0jNnLu1so8rPlzvbXStfk+/v78mixJXwaAzhaxYln5/7wDE4sJLXsQ/BnL+l/KIiZ6FJIGtrFsyOAhuIn2SCkllAFg5c8g3rFy/iMtmybaf29+P1I+Ck7osUTgkXexbjnf9RB3y5xRKnGyUE3WSos7DibZOP0iYcTUhwNWAYvr8vGml/iktjT8Lj37f3FPAm7LIiFTFcnFHrAHTT5M97B++LJM5JyP+8epg12PJdujnnhlE5TCaCtHKY7LMhlMKChMchACAhs7ZqcQOrWSEkglszSXaC2EStmkFbOHpJZ7s7Rjnl/Ll9jTEvnRnelHR2WsBEtIQpCWS2RzLK4vxjy/bcgpSUqBCgoAg6F49t2oPtfAe0ef/AEjYVPVJW29WlL8QQosfKPETPUaKn6P9kS55m9a+71ZDFncqJB76dLxtF9GcKUukKS4sQtRzFrKJjC9FSpIXSWJMu+eqtO5400jFzAkVvSMgHyIIAvyGn7xMtfjxXCUE/qc04ycrTJ0zopLAdM2aMs6SL8d0e8R19EVkWmpPJSCPUKPtCVtA1hbvuAKYGlISTcHXi4+6eUavDG2uQJJ5h47dNPBqZNKNdef/AAzlPLBXZi19FsQnJMo/lWQfIpA9Yjq2LiE5yZn+FQV6BR9o9BlkKAIuCHB5GGT5wSw1PIkMMyW5R0S0WGrtomOqydHm86StPaRMHNcsgeZSICmaNFJ8DT7GPVQIFPwiF9tCFfmSFe4jN/w9eJFrWPyjzPrjxPgoH+oQyZPXoT4pf+kx6Evo7hT/APzyh+VIT6paAK6K4fRK090xX+omM3oJ+GjRauPlMwsqar4iknXNPu8SUTB93yIP6xqJnQ+X8M2aO+hQ/pB9YizehivhnJP5pf6hX6Rm9HlXgtanH6lMJqeY8DBETknJQ84kzeiOIBsZRHJaknypb1ivxWyp8sspBYB7KQr9XjKWCce0WssH0yUUA5gGCCYRqW+dIqTKWPgWP8CgL5XFoBMxS06jxP7iIpl2i8VM4t890CxASpCkkJLixOnpGUxG2prbpAu2TxAVtqflV4sHg5C0bnZMsSkJTUtJDuUktcki2WvCJk1ZYlC0KPBSRUXtnaMRsjHz1TEpcrqezZsCdA+kXxTNqYlIT8RBJa4DAkM97OIieZQ4kxNotZUhQ7UsNopK7B+Sh7KtDMbiQCkOlz2sxq4uBo7vAZUoS1lQKlpADFRpClG9gD36aRFxmIqU6glKRdKiHHEJsXz1YnhHn58izTVdIhstESgQSr74YJBRSWc7x7XHlpEvFy2QGbdeybs3PU3fPjGcMlakOZiVyyBvAkkMd4JD2IJ8vCJuGnEhkKHZ/EARkFA5ucrgaWvChCscpX9Pf+RXyWMubYaqa4J/XXg3OCGcWLWL8c2NgxNrj5vGdxJWlZrLFWQqBcA6kaRP+tXSLqcPkSMwDa7nPd5RhtlHryUa3AT6lEk9piB3Wzy8osBGX2diSZlICuZNru7aOnLjcxfnGoAZxUMwC7ce/nH0Wg11Y38V1X6+Tjy4rl8pLaFAkYpJ0PkYUeh+Lxepn8KRkNpbRUubUhRARwI7w44DNoueheIM3EqWSX6pVj+dOml/eMXgUrUl17qEhJteqxFg75jUcNM9f9HgabMGbSgxObFQZ25Af3j5nHlnPNUnfNndGKTVF/tQ/aK8PYRhPpI/8PLHGcPRC43m0v4ivD2EYL6SP4Mr/wBX/QqPQNGZ/o+NxTN2klzoGU7WPyIsp2NoCQwIbTiXDjub2in2OpQsm5Kg45DMmJyp5SStYpQCQzMSz3tlcAub2yjy9TG8r9+DN9h5WNFRCyBakix1Y5F6d22ucWmGx6gCGCQAxyypDC+ZsLHjGJnYzNJFILEEdpnfXkTGk2Pifs0Ei6tbtmd4m7O7xE4PGtyFRocNtPqkkakWc5am5s138OcQcFtJS5qbVpSb1KLflfg/hk8V86a4IK34tfIaaM7gPrpDcPWhXWLpCAvsgpcgE37LFhlbQR2afUSpKb69/mS4rk9QAjrR5/g8VNW6Jax2gBUq7NTvPkWJHk8b/BklCSpnYOxBB5huMfQYNSsvSOOeLaOaFTBaY4bZx0NmdDKYHNmBOZaGTdoS0/E/5b/2jK9JttO1IsQQCcwrJxzuY5c2sxwXDtnRHS5Hy00iTiukBQopDWPoeHrFXtraAWvMF0hzx/KeEZ2fjqwVPdtBd3z4cbQJM8/Goggmk8uLcI8eeeck03xZuoJPg0E6cpt0mwD8rtnqzRO2dtcAUHg9J1s0UMhakBKrlyCkhhukDNnu5yiykYmpJpG9cDdAvwycPlbj3RzynN9GiSMViUOVDMAlvA2iGqReLifL+0Lt2jzzPGArkx3RVouwmxfs5std91Wgc3DWHjGmx+10BRsomwZgQ92fMtndofsnorXh0zStSVkFSQ1m+Hndn8RGd2gVhS6ySpr72j6Xcnd/eOHV44ymm/Ql2iQpJCBMUreTXSmWQwQxBVZ7BRPmPGTsjDlKlLILFJpqDKQosUhlDgp3HARAwG15aFqcMlSWG8SpPGwcO75xJm7eCxTKM16rEtpbjYPye3hGDxZX8qXYki4wchG6qmlJQDY0ureOiiPisGHpDsRKS1QlkGggKVZKUg9oqBIHcP8Aaux2MmS2WJlyUgpbdDZNxbW2kS9ohK0MTNSkkZMrK93vnz4wlo8rlb/qVTKmZi5ZSAkqKsi/3QblOgJIDDlzuWTj1pQkqpSkik1JIctYlTkhgYR2XLRUkTClxm2jO/mPfvh2HwaJySVKZDFKQwSoMRe1i7keAjWWCv8Aj+4UybgccwUkHQXSSWD6EjUjusIdhJyUrIQFElw7MBVwVqSMg+h5QKbsxCUpCVMkFu0VPUbOPhJJ0EGlYUpdKUGxtVkSAHUQBzyzYZRzyi14ZO1kv6y//Fbly0zvCitEsquVqB5OBa1g1u6ORnz6gVa8RLlrCZiwQWq3QQ/M5hrZ3Dnx3P0bTUqmTqUUgIToxO+rV2jykYt1BSiHvxD5tUkHN3tq4j0r6HMRWcQ7ulMrMk5qmHI5C0eljxVNMcezV7SH2ivnSMJ9JP8ACkj/AJhP+QxvcaPtF98YH6TBuSPzq/pEdRb6Mvs+ZSFbwYggptUbG4GZ4RMnTZcqVTclanJWkuWANhnrrxPGKj631QcPUbMCzj3sWgmEx8ucsdasCokAEiwF6ST8SnYFo4s2Nubl4MzkzZqEhMyYt5YcMkXIs28AWN2b1tE5ePl9UAHUxpTcg2tmbsAEnmRlFPMnGWFoCvs1EG/ZUAN7mCxAezkRaYPEylSAkTHNQOfVqUQhh2idQPWzxM4urdsYCdiAkJCCVMHIbspaz3IJvoIkpx6CnPeINxo1gGNyTe/OI0zZ6qMwM73LuSwLDK+efhE3B4dKBekrOR0JBABFs7P3tFpREXWyJElSGnFQUpBsBdLqcZkd1JHlGsG3JMlCEygQOGmWlywePO5yljeSCQp2fMMM345ecEllRF7AJctwazn5zjaGacF8vBeyD7V/9/0N1N6SqV2f8oA9VfpEHGYua6arVEJSVHNRsBvNckxkMNtu9BNi/cMxlme17d0ehJ29hurlSCkUyU4dUtYQ5K5YBJdV+Ay0MVu3f7jf5myyOHEUl9kV8rZWImCYwWTLYqSl8i+TM/ZMVOKwYCXmhSErAWkACtiC2os+v7RrpvTBCVOlK1FSFJWSpgpiabAtmo6PeMht3aAVdMukaBJsASS2XFy/hEza8GU23y2US5ShbdTcXcuw074bK6tFySpvcF3tzLX5RzE4klAJFnZm1bj4uTAZEsTAoVlJUWVqzG4LMHdQtyjOuDIvtkbSC0msEFN+zuBJy3sgbnm0XeGnJ3SnR2cAlwLsD3Pd7cIz2yly8OCCbFJYq+84zsT/ALDOJkvaSFzQ1e/uhT1BxdkhhdjaOLLF7rXRRVbUDzllmdTtazh9IvMB0PmTUoUpSUpWyiL1Uk9zO14DhNkibi0y0uUFlKJzpABU/PTk8elzEsoNwEerCdwTXoXFWAVIAAADBmA4DK0fO+85CiSUqUkuSTZRGZj6NnCPJcdsuSietKvinTCb0KF1M5Asm4PG0TLKsatoJmQAOQBPcCYs9iBMspM1aUsXIcPm4DC8O2ykoWpKcwb0qLJ/CSQ1hfxiDg5FSiTc2+fIiLhl3rglUaCdtGTMBSZmZsyFMC9s2+TF3Ox6QkAh21t+pik2bssu60EIIIqUndfS5DPaKHCYmo/aAsCQ5YgEWLOLm4sLwSbXJVo16sTXlLWxBGmo74ZLkEYegsFhRN2a5Or8DGT2utJUOrWoikFQewUbkBgBwyiF1DjxhRbasdm4l4YlOhuk2ULssG/g8ExaqT2yB+f4b6PYZRkOxJJbPd7ru/6eMd2ZNSpQUakl3CknIi53T4efdClNx8EuVF3iMWioub2ffVw5FoUWFBXvXvewH6wo8x5IN21+pmYXCgrYJSElrqdxZySeH9o9V+haUQcWol36i4cg2mlwSBxjz7Dz0IWsBJTSnS6jcC1vxNrHp30T4gETeMxKV5WAQopbIfeHrHpRb3dcGiTs0mP7a+8xgvpOyw4/Ev2TG/xg31fmPvHnn0lm+H/+T/RGo30YjHy6gkBySWAA4t6m0HkdGHQlXWUkmpyGdFtHsc8+IEDxGFKig7xL2A4gEvy74Pi5MxTKqIlklNNRJsnec/EDQ2cc2aUlKk6IAzpCkqBUmqWc1hO8HLMASQM0lvkmw+DBWZlKRYWPIAXOQU93aAycVQsgJdCgwAuAlgCtjZ2FtbxcgJIQ1k0sB3BgVcTb1iPmQ4qwfWFRpFnux1uxPfb1EBxEkqtVUAXJGYtr5RNnTEqDpDliOOjXbybnAkpBd7BhbTjbK7n50cb9C+RqZalAMoBrEaDIOwzvpbKOoluGJKibOLADiQdMra+7ikmybByAwswbhqXMNXhTmFmpswb93McMsoqmDRBnbMSBUld6msCQwGnlFlUxFRAYAljpqDy5j0geGlhDlyVc9TZy+Y4tzgkyXUVKd2BJF23WItrc+kDtumHk2XRXH4eeaVSklRlC9RSioFTHL/mM3FI0MP2x9Vl4dEhQQVoqZSc1Al2d7gPlyB0aKKVsxUlNaqFBiSApLhilJcVOS6w1j5CIc7BGcXfshThmpYOCz8S0U93RMrortoyUrbfApYDyAv3C2V4YpISgJQhipQ5HdFlXzNn8YOMGErNXEOMtA9/GJycHIUHCpilWABIYGm+uVlDImJ2yfBG1mdlYlBm9VOBoJAK0qpoVpmLi0afDYjDopShJ4gkqZwCGKipsizgOfG9fsrYvWuCkkBCiWYupgXPtb0vE/BbAn0lIkzSkOGpN2C205I9YnJgcxpM2/QvBpAmTWU5Iliq5pSBkdQ5a33eUaCYLjuik6G7NVLlIr61CkgpoU6S3WrIqBAJDEN+rmL3Ei4jaEdqSNV0MnptGC27JQuasL3gglWYCU1NYhiX1yOXONh0kmzUYdapIeYKWATU4KgDu62JjzPbk1U10YgFKzSpT1B8rUZAHdHg+sYamG9JL1FJWQdqbNVMNMnsku7vnazduwGWVxGh+inZsyVPn1ORQElRPxVBmBu26rTSMkuZ1CSl1MAVClIDEJKjd30Fu6PVsJ0cRgpXWyZs5RWvD1BTANWHO6A/b1Oph4YSj54JjBpl3tDBpmoUhYdKgx/fv1j5/2jgDIxU2XYhExYLixNRDt4v4x9GqTaPKNry0Ssfi5i1JSK0aEqZUqWsFIH4hoLMY3adcFT6MF9Sp3tFHJsjmQdNcuUTJEh0nlETpEtCsVPMorKFKBFbVdnedgAbvfhGk6JbFm4lBMtJIZKSe/wDYB/KLXyrklDV9G507BTJiEuEkED4lMQ9Ia/DzikwmwZ+fUzE2cOls9C/6x9BYLACShCEjcSEpFswPd84t5SWt8/N4l8jcTwvCbOxFCapZJZi60DK2VUdj3zqjCjB6WLJ2I+Y8TOVvgZJVdruTNQamZ+PrnHpX0YpImKuT9kbnO60lj4R5DN2isKxABaklm49ckX+dTHrP0RKKkubkykueJJSY2hFp8lq+TU4ztr7z7x5/9Jfaw3dM90R6Biw6lfmPvHnv0mdvD9033RGiE+jD4yaQtICljVkngFb2Wns8NkSVECkrN1ikXUVJCiAA3A+sC2lSJ0uvs0l+68b/AB21dn/UwlBkCZLmTQAkAKIX1yqrlyP4YHAuOEKUebRNGI2bgJ05aUyzdSSSXFg4zL5k8dWixwWIUqlLtem/AJK/0PmIrdnY3qlKKQplE3SDZIe4IuIfLmkqSUuCFywP5aT5384KKjV8m96S9GVYMAqngoCUVluIIsEjRny4+OORtBROeiTbmsBw44GND0gxc1aSZszrWl03FnFVxfMFxfjGUlaW+BPpMH7QOLT5Rc2r4NYnYOLpSrdSiYlSg6+3LUqxYA3cZHhA8fsyZh1o61Q30qUKSTdNPED74i4w3SaUEIlpQutEqlRKCoVoqVUCJ6WDWunMRV9JNpjFzEmTJKWrLK+Iq6oNY2bqyc/iEKSW3slkApKUgE7ynI5C7ZaBvWJ+xZSetFYqDBTWY3S4I0BvxiIrBKcKpcZAJBJZXEiwunhqInYJJlgqICFFJFsyxAZVXP2jBOnyxGoxhlqqAw8pKVCfYAAh1ABiE/CMg1ozEvCGWo31Y8RcJY87g+IixO00qqCXO6vecMXAOYzyh+PmOmYQRZT/APSP6RrwyitxWBNyFb2ltQQnN4fhpqE0VpSVJAF1G7VvYHu8ucWWOwyVO7NvmxbVB074DhtloQd37zcf+IUezRHw2uiaNp0DmlGz5aQSmlaw3kok/wAz+MaXGKEyWkBakuQXS4UwIdmjBbJ2xMkyurAzXWFBRSbyQKS2Y3fbhEhXSbErHV0pYWBBXXYqDlQW72Hffi0bKTVMdGrxi3muNUD0JERcRp3xlcJt+elCiugrSVpTW4SEIl9ZSSHUSSlQcvnrGkMwTZSVfDMSC2rLT+xibtmrxyUFJ9MMrLwjyD6SiUY4HjKlK/lE/wD7BHrsqWEoSLmlIAfOwa8YXpxswzJ8qYEPShncaFRYh+CiXgbpEHneIlNMWkkkGoAv/wCmkZ+I8Y1ux+keJmISiZNWtNMwBJNh1ZK0W5JAHlEabsxZ0Yk5ikFgXa/eB5xzC4RUtbVWQSyQ1JKkUksM+1m/wjQQoPdwhSkoLdI9nBePEPpjlU40EP8AaSkkjmHTHp/RLpLLxgWhKVomSCETErDcgpJ1SaT8tGX+k3ZaZs+UpSilpZAYO+9rfn6xfQuJLg8q2Xhwp34s3h/cR7f0GwaU4GWhIZ0qq5qcgufBvCPOp8hKTLpABIKVcOTP/ePReg+LScO1QtMWBfiX/WJbsaVGq60sE6DL58YskkBjp+mZ9opfrCfvC8TJe0JZS1QMCBlp9elf+bL/AJ0/vHYqxjpXyIUXuJPn1HR0KK+snIAmkdkpKkiqu40yAvxj0X6L8OEFaQXCUIANr5cLaR5rgVpFZe5BBcZVPlm5j0v6LlD7UDRErlYu2VvhiVdl8bS9xB3j+Y+8effST/Fkflme6I9An3Ue8+8effSQGmyPyL90xS7JfRitqyUkoUVB7hqkgsLuylC12fkctZmG6Nyl4UYlWISHmLl9XuvupUoGoKOdIFgc4eZFVBqQkVM6s+yo+UKThgopSZqW6xQ1I+O7E/LxTRIfAygJQl1S6arqJJICVrqSk05kFJe1u+JGE2fh6U76lEgEgAg1aAeZ8oHhtlyt2okuuYnRmBXqfy+sXeBkyUhPZek5q+KzZDNnh5ZuUUvQIxptnFIQsLCqvgs1JLu7+BzhpwMpNkSk2LCp1WZ2PjeC9ai5qS5RxJf17o7iuqmZlZFQLBJY7oHEmOZxk32aO2Aw6TSGpG7McsHOYzzN4bI2bSzLYgBNn1DuAC+kHwE0BDMTuzB2QRcjUxP+tKB3UNvJIsgXy0Bg2sTRXHBuGMxRsCzls2yPpHF7NQHYl974fu5ekT5mImEaCytTkFfhAgU6ok7wZzofuvmTBsfqFDQAh0Brki54p/vDcWpwpyCeQP3Bd8tAPCGkp1mDMfdGac8vCI65yAO2XbieBHdnDWNIaLIY/dO7mFB7aoDe0Je1LvzJz/5iVRVKxcsC4JLD2bXmYGraSRZKG9g7DTmmNBFvLx5KgLaD/KtP6xPwO25sutKaWW1Tg8dL/ijLjaiqgyQ2eZ/N/qMSDil1kWzbyJH+kecNxTVNCsssbiyRUu74mW9hetKxkNI3ewnODkH/AJSB5ACPO8NMNMwk9mdJUPOZ+4jbbJmk4ZArsEEDlSo887RlVSr34O6TvTL7/wBzL9BtGc2/getXLeYpAAW7IK37LWGVibkgZxKkT7gXL3FmF7t6xDx7ApdRusgWIT2VGx8OMX4OKysmbHlpclU5QFyQEJ15qJ4aRnNoS6ZxCHCd34qvVhw4RsaQCXKQe534c4gYiWkrJZzxZsha3nFY+zn1KcoUQ+iWKVKxMwalDXc5LHA98SfpH2kUS0TKbpVTwsoPxJ+EQFCGmoXxSQ1825d0WeJlS5xAmyxMQSCxdQqCQxPjz0hzaTthp18lHmEja8zELa24Cocsg9zzjcdC54SlQtZSTqMxy1tFrj+jaZlJSUywkEAJQlNlM4LhzkPKGYHYiZJLKU54Ndu6M3OzorgtJXwisFrcuBvDsOqwbQl7NppEVWBOYqHcWc5v88IJIwRGpY/eNRgcgSJKsSX1/mSPSFA/qaeCf5Vf90KFb9Ao86wPRnFgJBRLQvdXvFLsHuqpV7gBhzjedAEFKpoWCFEIvSUhR33a3LKIacfiEWQnDIJYvSqYz3LbwFuMW2xMbNVMmCZNC6AkpAQhIBL/AHXOQ4mLqhJ8BZhue8xgPpJV9tI/Iv8AqEbNWPG8WLDU2tk/O58bxiPpGmBZkqcFQK02uw3SzveGkJsxe0rqRvMG08YAKLbxeo5qa19BFvI2cidTXkFta2aVHj+GJOD2ZJtTLB+1Um93SAts7aekU2SkUqBKFJUtPaLgAkgX4huHnGhwa0skpc9ye/58Yl4DBJFBICftpuQA3QJre3pF9g8IKUOQDv5q/FbL5tEuRSRSIxKtEKali49csodNxq09pKUmxuoacgX0idNXLCADMTUZQGbmoiwYZHlFdjdpyi4SK+BIYGnPO9/1gQwKNolNnSANGJLKDtlxjqtpK++rwSBdN83iIZKpnZSC7G1vBzwjv1bUkNc56Ef7w6QWwq8eTmVm/wB629nZojqxOrDLMknItxgvVpfxa78LZcveOqWgDIaaAZ884OA5Aqmk2A4gMA9jbSHBCibvmc/Bs4lSZa1dmWtQ5JUoWPFmibI2TiDlLp5qKQM7ak+kLcgoq5uGJPifUg/pHE4a+evhm7RopfRmaQKpqE8gFK1f8MSJXRxCe0pau4gf6SdeMG4KM8jCJqz4DjwHt7RaGQgraoO/sSWAJ5esXEvZskZS3P4nUPIlvSJkhVH8MU/kAT6BoW5jooZmFWELSJayFFBKigjskdlksTfJ+MbDZuDKcM7GpJmM6T/5iqSO8Me4xGl7Rm6kq784OnaaviJHiIhpt2bfF/lfDrzYyUVi5qdhYsNBbK0SMVgBMIK5jgLqpHi3w+7wFW1kD4lHwb3jqdtJJYVeDfrDpmPBPlYKXxSAOf8AeOT8HhQxUAdHFh6ZwAYoKzKvF/eDSsrUt5+cCVA6Hpk4ZJCkyy47JpUc7WAGd4crHysnA07Jz4XGfKGp3b2Hp7QNc4D5t5QBSQ/62g6/78IGvEJ5/wApP6QkYhiyVAPdhSH5tHTiuaT4JPq0AAJmOSNFnTsq/aBf/kkj4Vi7HcPy3ODjGB7hFPGlm72IjLbb6SyiWSQlI+65KvX0jSEHImUqL1W25YLVK/lP7Qo89XtpZJp6sDQEKJ8SLRyNfhQ9SN8jR7PWVK3iTfW/vGq2TKSlEwpSAWOQbjChRyS7ZoilwUlJWl0jTQfdV+0Z36Sz/wCH8f6UxyFGsSSi2Rl/iH/SmRYzs0DTrpn9Sv39YUKCXY10EXZUn/3E3/7YgbcWbBy1/wCtUKFBEGV5P9Y/WCyhZ9aVQoUNgh5Lv4e0EXl4KhQoQwuxUhUxlCoVZG+nON2MKhCBQhKfypA9oUKM5f6gQ+ZdN4jJmG1z5woUUhkgFwO6Hp/T9oUKGBIaw+dIdKSOEKFCArsXZRiFUeMdhQwYSQYspUpNDsH4tfzjsKBiBiaXzPnBMfMIl2J01hQoaGVilG9zlDMMouLmFCgEWOGziUrT51hQoSAoukiz1SQ5YzEgjiGNjyjzjaBeYt9FH3hQo6cfS9+TKREeFChRZ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2" name="AutoShape 8" descr="data:image/jpeg;base64,/9j/4AAQSkZJRgABAQAAAQABAAD/2wCEAAkGBxQSEhUUExQVFhQWFhgXFxgYGB0YFxcYGBYbGBgYGBgYHCggHRwnHxUdITEhJSkrLi4uFx8zODMsNygtLiwBCgoKDg0OGxAQGywkHyQsLCwsLC8sLCwsLSwvLCwsLCwsLCwsLCwsLCwsLCwsLCwsLCwsLCwsLCwsLCwsLCwsLP/AABEIAMIBAwMBIgACEQEDEQH/xAAcAAABBQEBAQAAAAAAAAAAAAADAAIEBQYBBwj/xABIEAABAgQDBAgCCAQEBAYDAAABAhEAAxIhBDFBBSJRYQYTMnGBkaGxQvAHFCNSYnLB0TOSsuGCosLxQ2Oz0jRTc3SDwxUkRP/EABoBAAMBAQEBAAAAAAAAAAAAAAABAgMEBQb/xAAxEQACAgEEAQIEBAUFAAAAAAAAAQIRAwQSITFBUfATImFxFIGhwQUjsdLhMjNCkdH/2gAMAwEAAhEDEQA/ACAR1oe0Jo+iPGGNCaHtCaABjQmh7QmgEMaOtD2hNAAxoTQ9oTQwGNCaHtCaABlMKmHtCaABjQmh7QmgAY0Joe0daAAbQmgjQmhgDaE0EaE0ADGhND2hNAAxoTQ9oTQCGNCaHtCaEMG0JoI0JoABtHCmCtHGgADTCg1MKABzRxoe0JoQDWg0rCqVSweokABySQAcgOcMaNJ0XnoSqUlTVL62jmRSSBzYHyMY58jxxtGuKCnKmU0zY85JpKN43pCklRH5QXiGpDFjmMxqO8Q7pZsVE2fN61ArrKkzBZadUKSsXDBm7o6Zi1sZiql0pClfeKUhNR5lnMEJZHy6qgkoLq7GUHgY40arqEzJa8HQRMkS5c1JaylLBKwnuJY/mEUex5spOIlJnkBExVACjulZBKU3tcjzYREdSnFy9CpYako+pBaOtE7H4PESlzET5csCsGTOlJKUqQanlrS5AULHQkPBNi7OE9ZSpQSkDP8AESAlNzd7+UXHPFw3+CXialtKxo60EnSyhRSoMQSC12ILatBsPg1TEqUhlBCzLWxDpWGFJBYvcd7iNPiRXbI2SfSIjQmg82SpJZSSk8CCD6wxoskG0JoI0JoBDGhND2hNDAY0Joe0daAAbQmgjQmgAG0JoI0KmAAbR1oe0JoAGNHGgjQmgAG0JoI0JoQA2hNBGjjQANaOQSmOwDGtCaGYwkS1EZtb0H6xTYaespS0xSWABc1EnxB4GOXLqo45bWb48Epq0XrRzaeGrlymUpC0ErlzEdpCwosR5XGoMV03aJQkklKqUk8yRkGGTw7ZPSJGIpTQUlKWzBclRZsvvCMZ6jFkpX5/ZmkMOSFuizxHSTEEBM/By8QQGE1CzJJ70MfQt3QOZtJmmfV1Mkj7JO6ogcyFVc7vHJeJSQ4MFBB1EaQxwqoT/UiU5XcojJfShaZ/1r/92ipRXh6q07wYBKFlKQBm6crPnAMbtLC4pSiZM0yyp5kpaUhYBspUtll2JcMQQ0TGhEQ1paun2q6B57q0d2BtuUJE6QcYcQkgCQmYlYnIzspUxIJAYEXJDZwlbSkpkbhlzpompmqlpniXNR1LKRakkmsmxDXvBcHKBUbDsq0/CYqFTJImkFKApIqK7BvH5yjJ4aWy/qU86VSa+hqOkckKKZ6BuzEgqa9KmFiRYHLxBgacKibhMdKWHSpSSR3hJ87ekZ3CbLkpVXKASeKTY8iMiIkzEzwpSpeJmy6s02XLyb+GsFI8BFSxZHCMeHQo5Ibm1xZZ/VVL2dL6xajOlK6oTf8AiFIy3jmWbyPEwTaskCRhlAJqXLdaqWKlAJuQlhdyTaICcVPKQmatKgns0oEsPxKU28ucdmbXVMRKlTMOuUZaSEqrEyWRbNQAKTu6hoUIOEo39fdlSkpJ19B6MMnqlTFq6sJniRvBwpSikIU6HISSoC4tra8Nn4RSFqlkGtOYF7Zv3Xzg03bEiVInpUqXMV10qYZNYSsywqWZikhxUUpBUwd6WiwxkkLx8iaqlbrSuUsZUKSQCk91oWPUzt83Q54Y8eCjaFTF3LwvWY2hRdCl4gKBep0hJQUqezXtleK8YeqRLnBKkhalJKFEKKVJJGY7QLWs8dMdRFva+GYPDJK0RaYVMSZ+EWjtJI7+52720gVMbJp8oxaa7B0wqYJTCphgDphNBKYVMADGjlMEphNAANoTQSmFTAANoVMEphUwACaE0FpjlMADWjkFphQhkHa01kMMteZijwk0A2DHR94ZapNjnDNqYozFBIPM+bsfc+A1gMvDkfF8+MfNyycts9pRpcAdqY2YEGuTIWHY01yjlZgCRAej20ZaCVCRPSWsykzA47JZklgWNzErFSStJSVZ8hpDdlyOpJyU4bNv34QlNDotZEyUEpSmYnsgGoFKiwbSoiCzASCQ1QLgiYCScrpJfInSIU3EhQYpPoR7wDqZZBZkv3o9Q0VaYicMVPQKlhYA0KWBd8uOUSZG1ybEJCuBLeT29YrsNIWB9nNUD+FQ4cc/WBbUxc5NNYQvR1IBz/Eaj5RpHLOPTZEscX2jSYba4SSSliyhrmQwNgQz89DGMxanWpJmJW7BVVQdi4I+AHLvaJeK2lTLCDJYMOwoh+4qJ9oqsL1MyaATNQSbhSQsW/ECnh92HLNKTuXJDwY2qovUbOKgFIJ6xKwpwpkzElNJyNzYG+TWiZg9qhMlX8QqQHNQJVm26Dctq3OOykII3JiDxFTedQbTjBq1ghqiQDdICwO+l/kRpDO49ehk9JDwR9j4smcXmKVLKRZQDBbOopU+XfrFntfaZlFG4FJKUsymJdZBN7MLd9/GjnSpK1HrJTr7SilxlkSAc4kbRlCemWkrUkJRSQQlQWKioFw1JDs/4RGi1L20nzfvsx/CSSpP0/b/ACW5Eic/YWU2PEHvz1jpkKlb0qeuVd09lSEqOqULBSH1bPPOM3jMPQkkKlqBIKalBJIam5Iarm98rRxEtaAFKC1igAKTvpSGPAHeZgSPB41edTXzRTM9ubH7/Y2Mja06StE1cnr1pUsr6tQQ4WkCoJUDe3ZBAv4QGXtdKBJWpU0yZc1BKZhJUgP8QUSzHgTkGtGZwu3VOCVpUpmZTob7xb2DeMXGC2+gqRXLzO8xBCQRY90LdjabT5ryV8ZppS4NVJwCOvxymtNQJpINiU/wlBuWozEVktQXKlTJaa5akzAuaFfw5yFsJa0EOAUux4gPmIDhsKqU6ZcxYlqzlFRMsHikfDxYW5Q3BzTJM8Klr+1k0bqh1K1DsrWnNCwN2q4IAyNopwyY6r18GqlCd2S1YchnZ1I6wJqFdBLBZS70vZ8oHTFjsjFy8RMk4ggJKMMZc4GxlAJNQVwSbEHIvbWIQEdGDM8l2Y5sSh0DphUwWmE0bOaXZkotgqYVMGphUxVioDTCpgrQqYLAFTCpgtMKmAANMKmC0wqYVjGUwoLTCgsZ5thpwAc5m5gWP2lSkkGJ0zo1ix8CFflmD/XTFdjdjz0h5klSA4uaSM7XSTHzjwZF3FnrLJB9Mp5uPnvVWQ+liB5iDYXbUwKAWU06lmPpBcTh8u6K7HSmST3e8LaUmanDY1C+ypJ7iIlhcY/YKTUojgNW1i+QtQ4+h9iIzaKLClz/AGh8yWFWIt3xBRiT8gj94MnFd3gofq0AEtSXTSctHzHjEbB4Dq5vWPVyy0bOCJn8j5P7PHfrCX4d4I9SIe5gTcQpCwykX7gR6xDnYRNRKVKTbQqS3c2WsOSsHIjwMEA5w97CggEwJdOImKIFkqVWG5A6xyaVFSK0S1vkWKG1ZkMPOGERxu/wh7xUVm1sUgkhSJiXZykpUP5bH/NFngcYAlAEwAFIatJQcsxS411MQ8XhULzd+USJM+mkM4DatoB+kNTQUWalqWN5MuaOdK/LM+msRRIlpICpAQSXZLpfQ2NmIPD2gXVoPwkcwB7pYxLloCf4c1SRwJLf5u6NPiP1IcF6FliOkKJbVoWH4MW04xZyMWheStHY2MYfbeIWnPq1gU5pYn/EggxbJnkEFUltd2Zxz3VpBbxjqjrci7pmEtLB9cGlRs+XMWlTJCsq3axzBORHIxLxGGKCxa9wXBBHG0ZU4yWC7qQG1SUgeKSR/vBF49bFaJldiQ6grwY3eKer5tKvf5E/huKuy6krsokXBLjS3BtIizcYkSzfho9ib2bvtzitwO0pipQ6xBqUFPmnMl7Hu+XhguWe1JqBFiLkk0jNnLu1so8rPlzvbXStfk+/v78mixJXwaAzhaxYln5/7wDE4sJLXsQ/BnL+l/KIiZ6FJIGtrFsyOAhuIn2SCkllAFg5c8g3rFy/iMtmybaf29+P1I+Ck7osUTgkXexbjnf9RB3y5xRKnGyUE3WSos7DibZOP0iYcTUhwNWAYvr8vGml/iktjT8Lj37f3FPAm7LIiFTFcnFHrAHTT5M97B++LJM5JyP+8epg12PJdujnnhlE5TCaCtHKY7LMhlMKChMchACAhs7ZqcQOrWSEkglszSXaC2EStmkFbOHpJZ7s7Rjnl/Ll9jTEvnRnelHR2WsBEtIQpCWS2RzLK4vxjy/bcgpSUqBCgoAg6F49t2oPtfAe0ef/AEjYVPVJW29WlL8QQosfKPETPUaKn6P9kS55m9a+71ZDFncqJB76dLxtF9GcKUukKS4sQtRzFrKJjC9FSpIXSWJMu+eqtO5400jFzAkVvSMgHyIIAvyGn7xMtfjxXCUE/qc04ycrTJ0zopLAdM2aMs6SL8d0e8R19EVkWmpPJSCPUKPtCVtA1hbvuAKYGlISTcHXi4+6eUavDG2uQJJ5h47dNPBqZNKNdef/AAzlPLBXZi19FsQnJMo/lWQfIpA9Yjq2LiE5yZn+FQV6BR9o9BlkKAIuCHB5GGT5wSw1PIkMMyW5R0S0WGrtomOqydHm86StPaRMHNcsgeZSICmaNFJ8DT7GPVQIFPwiF9tCFfmSFe4jN/w9eJFrWPyjzPrjxPgoH+oQyZPXoT4pf+kx6Evo7hT/APzyh+VIT6paAK6K4fRK090xX+omM3oJ+GjRauPlMwsqar4iknXNPu8SUTB93yIP6xqJnQ+X8M2aO+hQ/pB9YizehivhnJP5pf6hX6Rm9HlXgtanH6lMJqeY8DBETknJQ84kzeiOIBsZRHJaknypb1ivxWyp8sspBYB7KQr9XjKWCce0WssH0yUUA5gGCCYRqW+dIqTKWPgWP8CgL5XFoBMxS06jxP7iIpl2i8VM4t890CxASpCkkJLixOnpGUxG2prbpAu2TxAVtqflV4sHg5C0bnZMsSkJTUtJDuUktcki2WvCJk1ZYlC0KPBSRUXtnaMRsjHz1TEpcrqezZsCdA+kXxTNqYlIT8RBJa4DAkM97OIieZQ4kxNotZUhQ7UsNopK7B+Sh7KtDMbiQCkOlz2sxq4uBo7vAZUoS1lQKlpADFRpClG9gD36aRFxmIqU6glKRdKiHHEJsXz1YnhHn58izTVdIhstESgQSr74YJBRSWc7x7XHlpEvFy2QGbdeybs3PU3fPjGcMlakOZiVyyBvAkkMd4JD2IJ8vCJuGnEhkKHZ/EARkFA5ucrgaWvChCscpX9Pf+RXyWMubYaqa4J/XXg3OCGcWLWL8c2NgxNrj5vGdxJWlZrLFWQqBcA6kaRP+tXSLqcPkSMwDa7nPd5RhtlHryUa3AT6lEk9piB3Wzy8osBGX2diSZlICuZNru7aOnLjcxfnGoAZxUMwC7ce/nH0Wg11Y38V1X6+Tjy4rl8pLaFAkYpJ0PkYUeh+Lxepn8KRkNpbRUubUhRARwI7w44DNoueheIM3EqWSX6pVj+dOml/eMXgUrUl17qEhJteqxFg75jUcNM9f9HgabMGbSgxObFQZ25Af3j5nHlnPNUnfNndGKTVF/tQ/aK8PYRhPpI/8PLHGcPRC43m0v4ivD2EYL6SP4Mr/wBX/QqPQNGZ/o+NxTN2klzoGU7WPyIsp2NoCQwIbTiXDjub2in2OpQsm5Kg45DMmJyp5SStYpQCQzMSz3tlcAub2yjy9TG8r9+DN9h5WNFRCyBakix1Y5F6d22ucWmGx6gCGCQAxyypDC+ZsLHjGJnYzNJFILEEdpnfXkTGk2Pifs0Ei6tbtmd4m7O7xE4PGtyFRocNtPqkkakWc5am5s138OcQcFtJS5qbVpSb1KLflfg/hk8V86a4IK34tfIaaM7gPrpDcPWhXWLpCAvsgpcgE37LFhlbQR2afUSpKb69/mS4rk9QAjrR5/g8VNW6Jax2gBUq7NTvPkWJHk8b/BklCSpnYOxBB5huMfQYNSsvSOOeLaOaFTBaY4bZx0NmdDKYHNmBOZaGTdoS0/E/5b/2jK9JttO1IsQQCcwrJxzuY5c2sxwXDtnRHS5Hy00iTiukBQopDWPoeHrFXtraAWvMF0hzx/KeEZ2fjqwVPdtBd3z4cbQJM8/Goggmk8uLcI8eeeck03xZuoJPg0E6cpt0mwD8rtnqzRO2dtcAUHg9J1s0UMhakBKrlyCkhhukDNnu5yiykYmpJpG9cDdAvwycPlbj3RzynN9GiSMViUOVDMAlvA2iGqReLifL+0Lt2jzzPGArkx3RVouwmxfs5std91Wgc3DWHjGmx+10BRsomwZgQ92fMtndofsnorXh0zStSVkFSQ1m+Hndn8RGd2gVhS6ySpr72j6Xcnd/eOHV44ymm/Ql2iQpJCBMUreTXSmWQwQxBVZ7BRPmPGTsjDlKlLILFJpqDKQosUhlDgp3HARAwG15aFqcMlSWG8SpPGwcO75xJm7eCxTKM16rEtpbjYPye3hGDxZX8qXYki4wchG6qmlJQDY0ureOiiPisGHpDsRKS1QlkGggKVZKUg9oqBIHcP8Aaux2MmS2WJlyUgpbdDZNxbW2kS9ohK0MTNSkkZMrK93vnz4wlo8rlb/qVTKmZi5ZSAkqKsi/3QblOgJIDDlzuWTj1pQkqpSkik1JIctYlTkhgYR2XLRUkTClxm2jO/mPfvh2HwaJySVKZDFKQwSoMRe1i7keAjWWCv8Aj+4UybgccwUkHQXSSWD6EjUjusIdhJyUrIQFElw7MBVwVqSMg+h5QKbsxCUpCVMkFu0VPUbOPhJJ0EGlYUpdKUGxtVkSAHUQBzyzYZRzyi14ZO1kv6y//Fbly0zvCitEsquVqB5OBa1g1u6ORnz6gVa8RLlrCZiwQWq3QQ/M5hrZ3Dnx3P0bTUqmTqUUgIToxO+rV2jykYt1BSiHvxD5tUkHN3tq4j0r6HMRWcQ7ulMrMk5qmHI5C0eljxVNMcezV7SH2ivnSMJ9JP8ACkj/AJhP+QxvcaPtF98YH6TBuSPzq/pEdRb6Mvs+ZSFbwYggptUbG4GZ4RMnTZcqVTclanJWkuWANhnrrxPGKj631QcPUbMCzj3sWgmEx8ucsdasCokAEiwF6ST8SnYFo4s2Nubl4MzkzZqEhMyYt5YcMkXIs28AWN2b1tE5ePl9UAHUxpTcg2tmbsAEnmRlFPMnGWFoCvs1EG/ZUAN7mCxAezkRaYPEylSAkTHNQOfVqUQhh2idQPWzxM4urdsYCdiAkJCCVMHIbspaz3IJvoIkpx6CnPeINxo1gGNyTe/OI0zZ6qMwM73LuSwLDK+efhE3B4dKBekrOR0JBABFs7P3tFpREXWyJElSGnFQUpBsBdLqcZkd1JHlGsG3JMlCEygQOGmWlywePO5yljeSCQp2fMMM345ecEllRF7AJctwazn5zjaGacF8vBeyD7V/9/0N1N6SqV2f8oA9VfpEHGYua6arVEJSVHNRsBvNckxkMNtu9BNi/cMxlme17d0ehJ29hurlSCkUyU4dUtYQ5K5YBJdV+Ay0MVu3f7jf5myyOHEUl9kV8rZWImCYwWTLYqSl8i+TM/ZMVOKwYCXmhSErAWkACtiC2os+v7RrpvTBCVOlK1FSFJWSpgpiabAtmo6PeMht3aAVdMukaBJsASS2XFy/hEza8GU23y2US5ShbdTcXcuw074bK6tFySpvcF3tzLX5RzE4klAJFnZm1bj4uTAZEsTAoVlJUWVqzG4LMHdQtyjOuDIvtkbSC0msEFN+zuBJy3sgbnm0XeGnJ3SnR2cAlwLsD3Pd7cIz2yly8OCCbFJYq+84zsT/ALDOJkvaSFzQ1e/uhT1BxdkhhdjaOLLF7rXRRVbUDzllmdTtazh9IvMB0PmTUoUpSUpWyiL1Uk9zO14DhNkibi0y0uUFlKJzpABU/PTk8elzEsoNwEerCdwTXoXFWAVIAAADBmA4DK0fO+85CiSUqUkuSTZRGZj6NnCPJcdsuSietKvinTCb0KF1M5Asm4PG0TLKsatoJmQAOQBPcCYs9iBMspM1aUsXIcPm4DC8O2ykoWpKcwb0qLJ/CSQ1hfxiDg5FSiTc2+fIiLhl3rglUaCdtGTMBSZmZsyFMC9s2+TF3Ox6QkAh21t+pik2bssu60EIIIqUndfS5DPaKHCYmo/aAsCQ5YgEWLOLm4sLwSbXJVo16sTXlLWxBGmo74ZLkEYegsFhRN2a5Or8DGT2utJUOrWoikFQewUbkBgBwyiF1DjxhRbasdm4l4YlOhuk2ULssG/g8ExaqT2yB+f4b6PYZRkOxJJbPd7ru/6eMd2ZNSpQUakl3CknIi53T4efdClNx8EuVF3iMWioub2ffVw5FoUWFBXvXvewH6wo8x5IN21+pmYXCgrYJSElrqdxZySeH9o9V+haUQcWol36i4cg2mlwSBxjz7Dz0IWsBJTSnS6jcC1vxNrHp30T4gETeMxKV5WAQopbIfeHrHpRb3dcGiTs0mP7a+8xgvpOyw4/Ev2TG/xg31fmPvHnn0lm+H/+T/RGo30YjHy6gkBySWAA4t6m0HkdGHQlXWUkmpyGdFtHsc8+IEDxGFKig7xL2A4gEvy74Pi5MxTKqIlklNNRJsnec/EDQ2cc2aUlKk6IAzpCkqBUmqWc1hO8HLMASQM0lvkmw+DBWZlKRYWPIAXOQU93aAycVQsgJdCgwAuAlgCtjZ2FtbxcgJIQ1k0sB3BgVcTb1iPmQ4qwfWFRpFnux1uxPfb1EBxEkqtVUAXJGYtr5RNnTEqDpDliOOjXbybnAkpBd7BhbTjbK7n50cb9C+RqZalAMoBrEaDIOwzvpbKOoluGJKibOLADiQdMra+7ikmybByAwswbhqXMNXhTmFmpswb93McMsoqmDRBnbMSBUld6msCQwGnlFlUxFRAYAljpqDy5j0geGlhDlyVc9TZy+Y4tzgkyXUVKd2BJF23WItrc+kDtumHk2XRXH4eeaVSklRlC9RSioFTHL/mM3FI0MP2x9Vl4dEhQQVoqZSc1Al2d7gPlyB0aKKVsxUlNaqFBiSApLhilJcVOS6w1j5CIc7BGcXfshThmpYOCz8S0U93RMrortoyUrbfApYDyAv3C2V4YpISgJQhipQ5HdFlXzNn8YOMGErNXEOMtA9/GJycHIUHCpilWABIYGm+uVlDImJ2yfBG1mdlYlBm9VOBoJAK0qpoVpmLi0afDYjDopShJ4gkqZwCGKipsizgOfG9fsrYvWuCkkBCiWYupgXPtb0vE/BbAn0lIkzSkOGpN2C205I9YnJgcxpM2/QvBpAmTWU5Iliq5pSBkdQ5a33eUaCYLjuik6G7NVLlIr61CkgpoU6S3WrIqBAJDEN+rmL3Ei4jaEdqSNV0MnptGC27JQuasL3gglWYCU1NYhiX1yOXONh0kmzUYdapIeYKWATU4KgDu62JjzPbk1U10YgFKzSpT1B8rUZAHdHg+sYamG9JL1FJWQdqbNVMNMnsku7vnazduwGWVxGh+inZsyVPn1ORQElRPxVBmBu26rTSMkuZ1CSl1MAVClIDEJKjd30Fu6PVsJ0cRgpXWyZs5RWvD1BTANWHO6A/b1Oph4YSj54JjBpl3tDBpmoUhYdKgx/fv1j5/2jgDIxU2XYhExYLixNRDt4v4x9GqTaPKNry0Ssfi5i1JSK0aEqZUqWsFIH4hoLMY3adcFT6MF9Sp3tFHJsjmQdNcuUTJEh0nlETpEtCsVPMorKFKBFbVdnedgAbvfhGk6JbFm4lBMtJIZKSe/wDYB/KLXyrklDV9G507BTJiEuEkED4lMQ9Ia/DzikwmwZ+fUzE2cOls9C/6x9BYLACShCEjcSEpFswPd84t5SWt8/N4l8jcTwvCbOxFCapZJZi60DK2VUdj3zqjCjB6WLJ2I+Y8TOVvgZJVdruTNQamZ+PrnHpX0YpImKuT9kbnO60lj4R5DN2isKxABaklm49ckX+dTHrP0RKKkubkykueJJSY2hFp8lq+TU4ztr7z7x5/9Jfaw3dM90R6Biw6lfmPvHnv0mdvD9033RGiE+jD4yaQtICljVkngFb2Wns8NkSVECkrN1ikXUVJCiAA3A+sC2lSJ0uvs0l+68b/AB21dn/UwlBkCZLmTQAkAKIX1yqrlyP4YHAuOEKUebRNGI2bgJ05aUyzdSSSXFg4zL5k8dWixwWIUqlLtem/AJK/0PmIrdnY3qlKKQplE3SDZIe4IuIfLmkqSUuCFywP5aT5384KKjV8m96S9GVYMAqngoCUVluIIsEjRny4+OORtBROeiTbmsBw44GND0gxc1aSZszrWl03FnFVxfMFxfjGUlaW+BPpMH7QOLT5Rc2r4NYnYOLpSrdSiYlSg6+3LUqxYA3cZHhA8fsyZh1o61Q30qUKSTdNPED74i4w3SaUEIlpQutEqlRKCoVoqVUCJ6WDWunMRV9JNpjFzEmTJKWrLK+Iq6oNY2bqyc/iEKSW3slkApKUgE7ynI5C7ZaBvWJ+xZSetFYqDBTWY3S4I0BvxiIrBKcKpcZAJBJZXEiwunhqInYJJlgqICFFJFsyxAZVXP2jBOnyxGoxhlqqAw8pKVCfYAAh1ABiE/CMg1ozEvCGWo31Y8RcJY87g+IixO00qqCXO6vecMXAOYzyh+PmOmYQRZT/APSP6RrwyitxWBNyFb2ltQQnN4fhpqE0VpSVJAF1G7VvYHu8ucWWOwyVO7NvmxbVB074DhtloQd37zcf+IUezRHw2uiaNp0DmlGz5aQSmlaw3kok/wAz+MaXGKEyWkBakuQXS4UwIdmjBbJ2xMkyurAzXWFBRSbyQKS2Y3fbhEhXSbErHV0pYWBBXXYqDlQW72Hffi0bKTVMdGrxi3muNUD0JERcRp3xlcJt+elCiugrSVpTW4SEIl9ZSSHUSSlQcvnrGkMwTZSVfDMSC2rLT+xibtmrxyUFJ9MMrLwjyD6SiUY4HjKlK/lE/wD7BHrsqWEoSLmlIAfOwa8YXpxswzJ8qYEPShncaFRYh+CiXgbpEHneIlNMWkkkGoAv/wCmkZ+I8Y1ux+keJmISiZNWtNMwBJNh1ZK0W5JAHlEabsxZ0Yk5ikFgXa/eB5xzC4RUtbVWQSyQ1JKkUksM+1m/wjQQoPdwhSkoLdI9nBePEPpjlU40EP8AaSkkjmHTHp/RLpLLxgWhKVomSCETErDcgpJ1SaT8tGX+k3ZaZs+UpSilpZAYO+9rfn6xfQuJLg8q2Xhwp34s3h/cR7f0GwaU4GWhIZ0qq5qcgufBvCPOp8hKTLpABIKVcOTP/ePReg+LScO1QtMWBfiX/WJbsaVGq60sE6DL58YskkBjp+mZ9opfrCfvC8TJe0JZS1QMCBlp9elf+bL/AJ0/vHYqxjpXyIUXuJPn1HR0KK+snIAmkdkpKkiqu40yAvxj0X6L8OEFaQXCUIANr5cLaR5rgVpFZe5BBcZVPlm5j0v6LlD7UDRErlYu2VvhiVdl8bS9xB3j+Y+8effST/Fkflme6I9An3Ue8+8effSQGmyPyL90xS7JfRitqyUkoUVB7hqkgsLuylC12fkctZmG6Nyl4UYlWISHmLl9XuvupUoGoKOdIFgc4eZFVBqQkVM6s+yo+UKThgopSZqW6xQ1I+O7E/LxTRIfAygJQl1S6arqJJICVrqSk05kFJe1u+JGE2fh6U76lEgEgAg1aAeZ8oHhtlyt2okuuYnRmBXqfy+sXeBkyUhPZek5q+KzZDNnh5ZuUUvQIxptnFIQsLCqvgs1JLu7+BzhpwMpNkSk2LCp1WZ2PjeC9ai5qS5RxJf17o7iuqmZlZFQLBJY7oHEmOZxk32aO2Aw6TSGpG7McsHOYzzN4bI2bSzLYgBNn1DuAC+kHwE0BDMTuzB2QRcjUxP+tKB3UNvJIsgXy0Bg2sTRXHBuGMxRsCzls2yPpHF7NQHYl974fu5ekT5mImEaCytTkFfhAgU6ok7wZzofuvmTBsfqFDQAh0Brki54p/vDcWpwpyCeQP3Bd8tAPCGkp1mDMfdGac8vCI65yAO2XbieBHdnDWNIaLIY/dO7mFB7aoDe0Je1LvzJz/5iVRVKxcsC4JLD2bXmYGraSRZKG9g7DTmmNBFvLx5KgLaD/KtP6xPwO25sutKaWW1Tg8dL/ijLjaiqgyQ2eZ/N/qMSDil1kWzbyJH+kecNxTVNCsssbiyRUu74mW9hetKxkNI3ewnODkH/AJSB5ACPO8NMNMwk9mdJUPOZ+4jbbJmk4ZArsEEDlSo887RlVSr34O6TvTL7/wBzL9BtGc2/getXLeYpAAW7IK37LWGVibkgZxKkT7gXL3FmF7t6xDx7ApdRusgWIT2VGx8OMX4OKysmbHlpclU5QFyQEJ15qJ4aRnNoS6ZxCHCd34qvVhw4RsaQCXKQe534c4gYiWkrJZzxZsha3nFY+zn1KcoUQ+iWKVKxMwalDXc5LHA98SfpH2kUS0TKbpVTwsoPxJ+EQFCGmoXxSQ1825d0WeJlS5xAmyxMQSCxdQqCQxPjz0hzaTthp18lHmEja8zELa24Cocsg9zzjcdC54SlQtZSTqMxy1tFrj+jaZlJSUywkEAJQlNlM4LhzkPKGYHYiZJLKU54Ndu6M3OzorgtJXwisFrcuBvDsOqwbQl7NppEVWBOYqHcWc5v88IJIwRGpY/eNRgcgSJKsSX1/mSPSFA/qaeCf5Vf90KFb9Ao86wPRnFgJBRLQvdXvFLsHuqpV7gBhzjedAEFKpoWCFEIvSUhR33a3LKIacfiEWQnDIJYvSqYz3LbwFuMW2xMbNVMmCZNC6AkpAQhIBL/AHXOQ4mLqhJ8BZhue8xgPpJV9tI/Iv8AqEbNWPG8WLDU2tk/O58bxiPpGmBZkqcFQK02uw3SzveGkJsxe0rqRvMG08YAKLbxeo5qa19BFvI2cidTXkFta2aVHj+GJOD2ZJtTLB+1Um93SAts7aekU2SkUqBKFJUtPaLgAkgX4huHnGhwa0skpc9ye/58Yl4DBJFBICftpuQA3QJre3pF9g8IKUOQDv5q/FbL5tEuRSRSIxKtEKali49csodNxq09pKUmxuoacgX0idNXLCADMTUZQGbmoiwYZHlFdjdpyi4SK+BIYGnPO9/1gQwKNolNnSANGJLKDtlxjqtpK++rwSBdN83iIZKpnZSC7G1vBzwjv1bUkNc56Ef7w6QWwq8eTmVm/wB629nZojqxOrDLMknItxgvVpfxa78LZcveOqWgDIaaAZ884OA5Aqmk2A4gMA9jbSHBCibvmc/Bs4lSZa1dmWtQ5JUoWPFmibI2TiDlLp5qKQM7ak+kLcgoq5uGJPifUg/pHE4a+evhm7RopfRmaQKpqE8gFK1f8MSJXRxCe0pau4gf6SdeMG4KM8jCJqz4DjwHt7RaGQgraoO/sSWAJ5esXEvZskZS3P4nUPIlvSJkhVH8MU/kAT6BoW5jooZmFWELSJayFFBKigjskdlksTfJ+MbDZuDKcM7GpJmM6T/5iqSO8Me4xGl7Rm6kq784OnaaviJHiIhpt2bfF/lfDrzYyUVi5qdhYsNBbK0SMVgBMIK5jgLqpHi3w+7wFW1kD4lHwb3jqdtJJYVeDfrDpmPBPlYKXxSAOf8AeOT8HhQxUAdHFh6ZwAYoKzKvF/eDSsrUt5+cCVA6Hpk4ZJCkyy47JpUc7WAGd4crHysnA07Jz4XGfKGp3b2Hp7QNc4D5t5QBSQ/62g6/78IGvEJ5/wApP6QkYhiyVAPdhSH5tHTiuaT4JPq0AAJmOSNFnTsq/aBf/kkj4Vi7HcPy3ODjGB7hFPGlm72IjLbb6SyiWSQlI+65KvX0jSEHImUqL1W25YLVK/lP7Qo89XtpZJp6sDQEKJ8SLRyNfhQ9SN8jR7PWVK3iTfW/vGq2TKSlEwpSAWOQbjChRyS7ZoilwUlJWl0jTQfdV+0Z36Sz/wCH8f6UxyFGsSSi2Rl/iH/SmRYzs0DTrpn9Sv39YUKCXY10EXZUn/3E3/7YgbcWbBy1/wCtUKFBEGV5P9Y/WCyhZ9aVQoUNgh5Lv4e0EXl4KhQoQwuxUhUxlCoVZG+nON2MKhCBQhKfypA9oUKM5f6gQ+ZdN4jJmG1z5woUUhkgFwO6Hp/T9oUKGBIaw+dIdKSOEKFCArsXZRiFUeMdhQwYSQYspUpNDsH4tfzjsKBiBiaXzPnBMfMIl2J01hQoaGVilG9zlDMMouLmFCgEWOGziUrT51hQoSAoukiz1SQ5YzEgjiGNjyjzjaBeYt9FH3hQo6cfS9+TKREeFChRZ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3" name="Picture 9" descr="C:\Users\angelo\Dropbox\Eventi 2014\CORSO OMCEO CASI CLINICI\2 caso 13 marzo\casa di riposo.jpg"/>
          <p:cNvPicPr>
            <a:picLocks noChangeAspect="1" noChangeArrowheads="1"/>
          </p:cNvPicPr>
          <p:nvPr/>
        </p:nvPicPr>
        <p:blipFill>
          <a:blip r:embed="rId3" cstate="print"/>
          <a:srcRect/>
          <a:stretch>
            <a:fillRect/>
          </a:stretch>
        </p:blipFill>
        <p:spPr bwMode="auto">
          <a:xfrm>
            <a:off x="5508104" y="4725144"/>
            <a:ext cx="2466975" cy="1847850"/>
          </a:xfrm>
          <a:prstGeom prst="rect">
            <a:avLst/>
          </a:prstGeom>
          <a:noFill/>
        </p:spPr>
      </p:pic>
      <p:pic>
        <p:nvPicPr>
          <p:cNvPr id="1034" name="Picture 10" descr="C:\Users\angelo\Dropbox\Eventi 2014\CORSO OMCEO CASI CLINICI\2 caso 13 marzo\Centro-Diurno-Anziani-attività-gioco.jpg"/>
          <p:cNvPicPr>
            <a:picLocks noChangeAspect="1" noChangeArrowheads="1"/>
          </p:cNvPicPr>
          <p:nvPr/>
        </p:nvPicPr>
        <p:blipFill>
          <a:blip r:embed="rId4" cstate="print"/>
          <a:srcRect/>
          <a:stretch>
            <a:fillRect/>
          </a:stretch>
        </p:blipFill>
        <p:spPr bwMode="auto">
          <a:xfrm>
            <a:off x="5220072" y="1340768"/>
            <a:ext cx="2309256" cy="1800498"/>
          </a:xfrm>
          <a:prstGeom prst="rect">
            <a:avLst/>
          </a:prstGeom>
          <a:noFill/>
        </p:spPr>
      </p:pic>
      <p:sp>
        <p:nvSpPr>
          <p:cNvPr id="14" name="CasellaDiTesto 13"/>
          <p:cNvSpPr txBox="1"/>
          <p:nvPr/>
        </p:nvSpPr>
        <p:spPr>
          <a:xfrm>
            <a:off x="3419872" y="5949280"/>
            <a:ext cx="259228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dirty="0" smtClean="0"/>
              <a:t>Casa di riposo/RSA</a:t>
            </a:r>
          </a:p>
        </p:txBody>
      </p:sp>
      <p:pic>
        <p:nvPicPr>
          <p:cNvPr id="1035" name="Picture 11" descr="C:\Users\angelo\Dropbox\Eventi 2014\CORSO OMCEO CASI CLINICI\2 caso 13 marzo\casa famiglia.jpg"/>
          <p:cNvPicPr>
            <a:picLocks noChangeAspect="1" noChangeArrowheads="1"/>
          </p:cNvPicPr>
          <p:nvPr/>
        </p:nvPicPr>
        <p:blipFill>
          <a:blip r:embed="rId5" cstate="print"/>
          <a:srcRect/>
          <a:stretch>
            <a:fillRect/>
          </a:stretch>
        </p:blipFill>
        <p:spPr bwMode="auto">
          <a:xfrm>
            <a:off x="395536" y="4725144"/>
            <a:ext cx="2123728" cy="1403591"/>
          </a:xfrm>
          <a:prstGeom prst="rect">
            <a:avLst/>
          </a:prstGeom>
          <a:noFill/>
        </p:spPr>
      </p:pic>
      <p:sp>
        <p:nvSpPr>
          <p:cNvPr id="16" name="CasellaDiTesto 15"/>
          <p:cNvSpPr txBox="1"/>
          <p:nvPr/>
        </p:nvSpPr>
        <p:spPr>
          <a:xfrm>
            <a:off x="1187624" y="5733256"/>
            <a:ext cx="15121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dirty="0" smtClean="0"/>
              <a:t>Casa famiglia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684213" y="1557338"/>
            <a:ext cx="7772400" cy="2303462"/>
          </a:xfrm>
        </p:spPr>
        <p:txBody>
          <a:bodyPr/>
          <a:lstStyle/>
          <a:p>
            <a:pPr eaLnBrk="1" hangingPunct="1"/>
            <a:r>
              <a:rPr lang="it-IT" b="1" smtClean="0">
                <a:solidFill>
                  <a:srgbClr val="FF0000"/>
                </a:solidFill>
              </a:rPr>
              <a:t>Fratture vertebrali nell’osteoporosi: significato clinico ed approccio terapeutico</a:t>
            </a:r>
          </a:p>
        </p:txBody>
      </p:sp>
      <p:sp>
        <p:nvSpPr>
          <p:cNvPr id="2051" name="Sottotitolo 2"/>
          <p:cNvSpPr>
            <a:spLocks noGrp="1"/>
          </p:cNvSpPr>
          <p:nvPr>
            <p:ph type="subTitle" idx="1"/>
          </p:nvPr>
        </p:nvSpPr>
        <p:spPr>
          <a:xfrm>
            <a:off x="1371600" y="4052888"/>
            <a:ext cx="6400800" cy="1752600"/>
          </a:xfrm>
        </p:spPr>
        <p:txBody>
          <a:bodyPr/>
          <a:lstStyle/>
          <a:p>
            <a:pPr eaLnBrk="1" hangingPunct="1"/>
            <a:r>
              <a:rPr lang="it-IT" smtClean="0">
                <a:solidFill>
                  <a:schemeClr val="tx2"/>
                </a:solidFill>
              </a:rPr>
              <a:t>Andrea Giustina, Gherardo Mazziotti</a:t>
            </a:r>
          </a:p>
          <a:p>
            <a:pPr eaLnBrk="1" hangingPunct="1"/>
            <a:r>
              <a:rPr lang="it-IT" smtClean="0">
                <a:solidFill>
                  <a:schemeClr val="tx2"/>
                </a:solidFill>
              </a:rPr>
              <a:t>Cattedra di Endocrinologia</a:t>
            </a:r>
          </a:p>
          <a:p>
            <a:pPr eaLnBrk="1" hangingPunct="1"/>
            <a:r>
              <a:rPr lang="it-IT" smtClean="0">
                <a:solidFill>
                  <a:schemeClr val="tx2"/>
                </a:solidFill>
              </a:rPr>
              <a:t>Università degli Studi di Brescia</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TEhUUExQWFhUXFxkaFxgYGBwcIBsaHh8eHR4dGRogICggGCAlGxoYITEhJysrLi4uIB8zODMsNygtLisBCgoKDg0OGxAQGywlICQsLCwsLCwsLCwsLCwsLCwsLCwsLCwsLCwsLCwsLCwsLCwsLCwsLCwsLCwsLCwsLCwsLP/AABEIAMIBAwMBIgACEQEDEQH/xAAbAAABBQEBAAAAAAAAAAAAAAAFAQIDBAYAB//EAEMQAAIBAgQEBAMFBQYFBAMAAAECEQMhABIxQQQFUWETInGBBjKRQqGxwfAjUmLR4QcUcoKS8TNTorLCQ2Nz4hUWJP/EABoBAAMBAQEBAAAAAAAAAAAAAAECAwAEBQb/xAApEQACAgEEAgIDAAEFAAAAAAAAAQIRIQMSMUEEUSJhEzJx0RShscHw/9oADAMBAAIRAxEAPwDS/wB7VmsVygEyd/ToL64QcQCYUEkRv/PGeq8WsiFIVYH6th54iAGAWQLG50J1ja57/l16fnRfZ5jgw/mzCZI9dsRy8mAhGxLEH3AU74pUHzQXlpEgAd9xp01wSLKik6ADpt6Y9HT1d6sg1RR4ksatNTTDWZvmsLBZaRYebvN7WxBX4AiA0ssWKzKReIjzDXvBiI0JcHTN6jDKzxI/dUfKpPaST3Jx3iEtmAOUSNLz1joNOuuNKNq2OpVhDODrqyF5nMzabkGAPXKBpi0y4pUcoqkqwKuswLhSCZM/ZDTpuQx64vILdP5em2HhJ1TEmldg3nl6D9WAVeuZyEA9SWjFqjwwCquoUADtAi3fvivzEftKSzbM1Q/5AT9M5Q+2LtJSPKf8vcfzwia3tv8AgzXwSQ2rUCglrAanbAbmNV3ANKAMykkyCTIKKpg6gKx75OhGJuf1cqksQUWTlKghnuFUkQTeWIGytOMytV/DWlmyqwkmPmYyCQxCkAydZtOuOLy/Jq4ev+ejo0NFv5Iv8LzM+GpSGRFykE7oSFYuDAUgKxXW0GJOK1IVuLqxS8771DZUG/hg2AHU3Priry+jnarTdmpUxlcDw2bMXnLeIYBr3a+cx29B+HGUUlKDwzo0Ag5hZg1yQQZGuxt18qfkzn8ZPB6ENKMJcZIOSfDPD0PM7+OzDzeQEX7n8emJ+O+GeEqgHwWUkXKHKB7EQPpi/VqiLtH+XQbGTGFSnBEk6HX8vu64lvZelRlH+EXWf7vxJAB+RrL/AKbqfcYF8VyPilF+HSoJsyrc+nhFbdyMei01AM+8E/fAH0wgramL9Tckdt9Ytg7qBtPLF4vL5f8A+hBayutQWM/IwQC4Bgk6YsNzB3UIeIpMP3aqFCZ1DHL4Z92OPTK5Vr1ACB+8J06giO+mB1T4b4arfwwpbpmWI6KBAnqVjDqWRawYeg1SmkU0rI//ADKNQVUjp4YmmABGhB1uJwE4Rs6VxVrMtVoWkhaplpdGpwchEiLgRI033PE/AgJmmxU7HyyOosQfu+mBvNPg3iXkM/ijy+ZmGZYMqc9QCCCLQTuNCcMpWBr6CXJaqigFRi7KvmvmOYC59CZOJed8UEpFrTDkT2ViJ6XjGW4yhV4cHx+FdAojxlzBT3f5lU7x5RMXw7iuLqCkT4wZMpIWo9N5U65BmY7bhdNsdsfOlGO2jkl4acrsbVJqVD4YkMQWGhB2F9rnG04Y+QbkAzHbbHllXnqhmFSk2sqVIWCSs+XLBEBiADqRsIxr/hTn1B1KmoAYM5zlJ0knb7UC/wBlumKeJrxUnfZHX0JJGglvFyk2K5pHYwRG2q/f1xajEdO5Q7lD+K4lqGPe33E/lj1UzhaKzV4mVaAYkDN9w830BxQAo8WrQc6Ql7gghmMXupkCxGH88qtTVGUD5hJJIiAY0BJLE5Yi5IwIrcy4jxmqUac0wf2yGJJACwpB87ECY1gL0IxHU1UsSyikINq0aWlw6r8qgaTG8CBPW1sPjFjhUDgEEwRItscXW4VI0v1xR6kY4BHTlLIJjHYsvRE7/THYbehdjPNwZA8wPXeV6HviSizAkdNCe83B+7phj0oYyNdliBpNzED6xiJGZT5f9QIIjqdhp0OPjVGvo9CjQ8NVVKYOYppmNrH90SPmOsX+/C06r1XXKzkhiQpi0WzOBABgyPrciw+lSLgGlJYAlyT8s2MWjMbWi9iZ30PIayrTCtCMAJBtM7jr3PWce148tzUeFRKeFaLdCmzWqTaLKTHu1ib7WHbfF5adugxXpczpEwHUnX19DocXlabj7senCaaw7OR/ZS47yoTaxmSYg9fXAn/9kpo7JVDIZOWRYjpIkDGiZAQQRIOoOMb8VcOVnIi1AojKy3AiBlexBAlddhvjn8mc4fKLK6cVNbWMTnS166ohYHw3NMsNSTcMN4CNHoMW+N4tmhmLUyjN4qmcuUEDNmgHLabfM0C+Mry3lzNWmSMgZc0wAVXKxkxZWzSemuuNJwfw+3EQCWFANMsTmrNpmymLRYSdDMEk48//AFUtrvk7o+Mm0DanGVOLqZaSZ/RZRSYBZjHmbQFjCiIvE41vJfhalTGaufFqMCCxkgTaxIk6zP0G+C3K+S0uHGVEI0N9djBvqDi1VEwLwQTafpPp3BOOKU7Z2qKSozfDctqrwypxBDGFpkSYZGVUylo1FQC+334PrQAFyA0C+5sBJjUnSb4fW4fMrBh5WUqfQiCI9DGGUauYA/aiDlEjMLMJnYqR7YmFRHVFn5QRFzrf8vzw1bmQNhf9XE4kZ56iIN/1OGCkXAJAEbkkyTY20tJ29sa7GqhCSZgiTYR10n1/XbDKjsPlWSAJOZY77Xte0YlWoDO5UxERe9su0fo45jMOp6+vp094/HAsNCeLIBMTF509DOuvpiWk8ggwDrKwfTTUT1GIKZJMQsRMkdfv0nTcaYldDAlpvt07fzwb9AomqKALST1iL6aCJ/XTCCsFOUeVwLkTp11PfEdFQYILGZIIv9LW+mGlogElVB0YAhj2NjqMBM1FTnXDmrTNJ2YK8eaI0IMHY3GkAjGR+IvgtaNFqlJnkRMsGBO8KQL63EHudMbF+Y3ZSQVAsADe5m03AtcTcEa4ocyh+FlRkWEJzHYxGRV26iRv3xWIp5TWEiHXK0gHTKffRTMWMb3JxUHLwHBZSIIJC/1xf+IJpP5MoLSWkAz0IDEgj+nXEPJQ5UqQMo0DeospHyjXYjS2Gce0Cx1LnHF8O5C1C6AsMp6GBFxIsq3+mpnVcr/tCp1PJXQ0zHzaiepFj3i/TGd4jhg0wDmicrWa3TZgLfKTG8YrVuBDd5E3G3riun5Gpp8MlPQ05m55zxXj0c1O6I1M2IFxLMWJ0UCLmN+2LXwdythXqCqQwZ2akyqB9plYR9myBj7XJN/OEVqQGVygkTMFRDCGv0G+3XG4+GfiFsx/Y04Z2L1ASDkAJapEX+Xb5oF7Ri68nfJN4Zyz0VBHpb0FAsdMDqzQcCxXDVcqgZcmaRIMk2+owzjXEEeKARsWEzsJkG8gXnbHfpx7uyEtRPCRcY9hjsA6nHAGGeop6IhZexU9CLxtMbY7FfyQ9kqkY6u5cVIUDKQpXyzO8Kp6HXD+D4bKBIuReLlSBaxjUTefa+KPCwisqgvIkG1r2Fzr/TFrhePyvlyZmaBfS53Aaxi/rrG3zycW7o6qZa4TigiFF0cxaRsZ++J/LTEmeowzTmRhoDJG3qDaenrgcyCS1pzBovftpss2/HF7l1bIVglpBP1uSNI2B3wNPUlx0aSQW4LhUp1ApuXEkaxvY9Sb9pjfGj4Cp5b2gkHtG89IwIqMjeH5fKwvFrzF7jQ+m2IOO5HxC01bhq3yyR5jpoVMtlIjc3tj0NOcotuKtfRFxTwy1zPm1OlcOzpmKuuZXFx+9mzIbWBPW2+APA81pVK9PwXYM7BClRs0An7BgizQQZ2+jeONel/x6vDVTltTzydLrl1Y6QZi0RpEfD85qV6lJWpIqeIpbIpiSd/MbTAuPTTC6uq5ftj6r/uymnCmqC3w5wLVSACgp0q4psSpLOUAqEOSYIiTG5ONnzLmqUwA1RafmiWIUT6EzP8AI4ynwNWCtVUCctV21GmVUAFv3ifvwM/tIqMtZEzHKaQMXiczD3tAntjill0z09NNo9E4eqGQmxtM33/H3wiqRqBFpJ/LHm/wHWLcWMzTFNvmvpB9tMekZ5J1I7jTsb3xOWOClUSsxNgR9JjTa36jA/8AvHh580kA5hALEhpMDckvnAA2G8HFqvwzssBmVb3mw+hEHvO2M5xaGm/ny1mUBbE2UyQzIJIbMFg9J0jE2+hW6NBw9fOocAZWk6gx6wde1xP3y5hofm6C/wBf5DFbkFdnpSSCt8rZWUm5swO/cE++uCCyIIJIMx+EYZcBWSGnckffp9THbEfE0GB8tpFibjrpeOkhZ/DE605MsCSduh/wwLevTDmVo0Ea364IQUOKqZsoQeUTJkT3BAIP0EYfSpVbgLljQBlO24M7YJU6SkE2nQTYjt1A9sQ1aRkDMQIjyEk37nTXGsxRZKmgeFPmnWN4Ayj6aYXjeFd1gudACVXL7RO4tra8Ri2zwZGY7Ekz7SLT3i2Hq5VfKpMAaL+QvGN9gI+DoBZVRTC2kRHubmfxwN5kD/c1aVH7Onohgi0X95/pgzSqkqCbSdLn67YF1yP7ko/9qnckfw/TBizUeV/FiGabZhm88QAZ+WZifpeb26s+GwCtSFIJKgjabiBuJvY4t/GTrkpSPKS4sAYmDK63/wBrTin8OM2V1JFiuRhoR5oiZgW6DfF0/iSfJPxfEK9NkqKbAm41INiGF5gbEanUYrc0phKeYHOqmBcqyz0cfNpoQT3MYMFbmbz1v9AbD2wL5vC0CGE5SogHKY2IsbH9aYCy8hBnAcYuRfEDQHVpfLlsQYz2BOljGD/LuKXMHdmbysJsZzLBtqfMwOlvbASjVP8AdSySoVhYGSx8sy21jsBEDFity+m4Z1hKhFmXyw4vJvDXF+vrGNKSjX9IaqT5NjyzmMOSASl/KDAiZJbpFxGnfBHjeOgGIgOpEWhA0CRFoidZIPTGA5ZzEqWBaGKS2WYcT8wJAnY/7Rgw0+Hb5SVEAa+3SbE9Wxl5OpBOP9OZ6eROPP7R4RYzGJcC2xjKfrvrjsAeY1arVWIteIOoixHsRE/jjsJaef8AJTaifh1dmOoJIFrgdItGnfDuJ4QjwmBF7xYaQWifrbQzpoeq1nZgVAFjEA675YuCZ6A6emC/C10cMtRgCAIOtza3rMf6bYGnD5UJZRTiM2QHLPSNWPzX9I+698HRy7MgAymbqYaLGbkDy+WLnv7hKVMq2SCPMRmJ0KkEktJHSJ0k49ATIaAqEA+GC1hEZZMRjt0YKTf0JJ4IOVcADREmTeCRoDtE6TP9cEeFcUlcCWC+YCQLHzWJIFr/AEwvAuGoqYIUrN9u0dsN8GQvlVrfa0kTGxjU46qUWtvoU835nSAD1StVS2bw2Jp08qC5zIoBadLdtdMVfhyux4vhwhVRKqY0ZQLZlMZmm8/7Y1vxTzZ1B8XlwfNAz+R9L65DbTXGT+C6ebilNdTmzHwgAQFY3MwIMCRBtextB4tRU8P/AGovA2n9n4PicQwJOVyIMQAdxaRafv1xR/tRpjxqBG9Nhr0b/wC2DnwAgVayqpRmJLSwJJzOuYAxA8mmBf8AaZQdn4byloRxYEkXGuOaX7HfpcIFf2bEf35CdPDqfhj06tVLGwy9u/T9d8eZ/wBn1F6fG0i6MqkOpZgVAlSRJI6gD1Ix6dVYJmJiBqxiOxJ+7CyKPkSmpFo1At98T64GcVTQKzQZZ6OgJFqgibWEM2ttZwU4ekCoKmdbi/54k4issrOVTGUbZvSdbYRqwEMgABVIAtbp6aD6YkR2vmkey9/SNsKlGNmmLCCLeuGqgz3RsxG8xGm4HTpg0/RsCCsRuOhLQP8AY2wmckwuUfvXEjaNSNsLxNINrB9SoEnT8sIIBGXwze/mSZ7dTjUwWhoMG5EiItMHa/rN++Ia76jxCBbbQ+th9NNcXalUhb+H3bMpgfifujEXCOAZzLA/ekmI100O50wdprIaNCFClpmY1iOxkTeb2xweGjIYIu1wAPoR2tfFquc5Zy6gDs3ePu9dcV4UrmDkqNTlaCf9Jm9rX0wNrNZHSkNBmJESREW10P0A9MU+JoKODTMUkUUsTrCjSSOl8WE5jTzhPEIcmI8NrW9jEXn+uH8by2aLJnBKpBYwqA9Scxyxe0YKi0azyn42OZKURYtpHQdzO/44FfChP7RZMDKf+76bfQY13FFKtMEsWUGBlmIBKk5wYcSI98UqVBFkgfMBJ3toDGuK3ihHQlUE9LXt1/XfAr4hdTQa8MCtuonp9+CuY+hjt+cYg4vhvFQo1gYPexn2xk6ZmjO8HxAHC5ARmNQECx0ya9J0/nfF6lEhHVcwYKQYgCDfQiYEfhphOL5ctPh2K65/azAexsb98dxABJJ8r2LSNSTAIBt2B9cLqO8ENRD+L4VDcHIwByQNAQDBnXUW/QThuOBBRlPirqcxuDus7dhriYUgcvlLDMNNcu5Np1gYTmXDqwlTlZM2QxBt+8PtaGfTEFPFMld4H+CDpSU/6vyMYTFWlzoIoSorK4EMIBv2JGh1HbHYb8f9NtZLy+1VUNSFUh5mANyCxGsYOcZSpMhqUoYBlZpgghjm8xmARl0ixjGY4Y6kWYRfv1H0P3Yu1eY1MuUtCWFp0gxsdQ2OjS1Eo0ybRoaNBlrpmMA3EwfmGVWIBsIGs7xjYcPTCqU3cHTqLNfXffrjz+vzESjDVRBeNQIiSZsZOn+xng+OcwXVQv2WJvm3EXj3x1aWtCNmcGbHgBFNR0EYlqtpB3xl+WCqx/aeVSTkZjl62A1f2GDnCcMDsx7mVH0kn8PTFJeVpqPI0PG1JPgF884moSaZopXBJhYqIdJnNBBPoRGAfIOSVvFNap4SCSRSzF2NiJzSVT5hpJOhjXG8pL4akCfRbT7lgT6k4j45hSoO5BkKWM2kDzaFjN7TOOLU1nOWDrh4ygm2UfhjgBToK6KqlkWWYgmPMxhSQB52qHuDgpVWiL1FpHYBxT3G0+l46e2KXJKrmhRKUyP2amSeomDDQbHfEv7TMCqAHQmBt0IYm/Qf0xKUsnRGGCwYHmCLTAg5/DAEf4oMR1sPrhSy1UGYhxcg+fQEEZYubqDaZ6b4g418zKCBKx5smaBoL5maZ3It2xKaGawLGdYVjf1J8v4YFtjUiu1OnT83h5yTrTS4B6DWOwMiPbDOV0yWZqdFQotTYqUKi0jL4QgEiddQJmBirzjh6gphaVO/71QDLF4hcxkliAARvi/RGVFGS4UZsqiZAicxYxYdzhVzkFO8BJGiCQxbrkiDoYtE7ydfTFF6YzzkM7Elo9eo10F+kaYGVXqM7LkYRcwuYmY0C3Nt/wAMEqXDhbNTEwLsgMemvexk3w3IaSyK/MRnFNSZmDkDEDXUg/frv3xN4maysSYIjKx6atmgad/bEbcMh+ysnWKMmQNSRMffhiOUORKK6XYJ5V6kwWOmgPXGSFbwWuG4VoLPJ0ixt/1ebTa/riPiCNTIkiACoJjWPNLbfzG0dHiJJBUtrJNFoYiIKj5YEC7HQdsR1axJyiQCIMUz5x6axHcD10w1CtjOPpUXBAkeabBAS15IaDfuRPcbVaPDgU/KCATaWXzHsBN/u74lbiFWVLwAvmLKD/rMAHsLa+mMfzz49MNT4UgmPPXcCw0gE2idNvXBStgbwHucc+TgwM7EuQYRWEnT5rWjoLYwfNOeV+LeKrHKIHhKYWf4437bdpuIXM7TmYndyTmPpPyjvr6YWrSCkZbFQ2WPT8Z3wdyToVo33JeVtVpjwVRgAqtlYWO5I1Fxi1W+FK4UkLMTN1uB0v0BxlPhr4mXhM6VXqIhJbMqB1J2DqRJgW6312G15f8AGHDt4Z8STUbLBChW1AZCVBPmkbXJtvib3XgZJcMzNSmUJDAqw1BEH3B0w1qgH2vYfq+PTOZ8ClUANSFtDMf6WH4YyfNvhd0ukuupEeYdbfaHpjKaYzg0ZDnI/YN6j73GI+LKgKGXMxJmNlYgDLGp8xmwFt8O5lxKMjKrBirIGAOnnFj9DilWqWyEwxMkkwIvaLW+nqcbUTaOXVWS5TJzhiLgWB0G2p+YxsNMMoUQGbMM0hoQKCc1xrAF8vTTNocVuG4rI2UED+IDQEQDckgfZ6fUTFxRQOXJnTYi5HY2HU9tTOIU06JKIeoccMolFnQyFkxab3x2BVLnQUZXALAkE+/ocdiilINAylWEjSSTvgnw9BmpskG/lUmACYt5iQo21MDDOL4Naf2TldIDZNLgEnb5rWF5+rOP4hjBIZRMiJX+E2tgxWRdns0nC/DlO/icRSCywVUcTAuPMRFhGk67Y03KKVOkYphIj5mKMdYmS0jUCwx4uKtWm5HilE+ySuq31MRoxGu8Yv1ahcErVLGDDTudbz2GnfFtqOiMoR6PbGepVEKpZbEXQA7WGpw6p5R5sxa1gE17iT9/r3x4OOccQseYKREAXiDI3I/pbDKnxFVUqST9mywolZgkQZJBIJ3t0wNifZZax77RoGZcQuwKkzGt1gdv1ehx3GUauakknUnyFdBME6n5Yv3x43wvxdXgjMSApUCbAE5tBax7Xi84L/D3P6zmookZadR/LEAEopGUyN/baMFQpglq2nZ6ZyYO9ClACKESCyawsSB32JiRi+rfZDA2hsykmJ/dY2g7QSMeP0fjmuq5FqOAtMINfmBsYk2jpHqBAEx+P6i2NRgC+aIiRaRJY99t8BwGWqqPVzwoykJVphQQYyyR/mkkTrmAH54hdwgANTM8WnNGU9pAA9QQceYcF8fVUy/tTCh7AkXJMbX21tbvglw39otfKikh4UzlW5a8GwXNNhYAROsyA4MK1I9m5rVx5GFPNmZVZ2OYAg5rJMwI0CmNu5GhkFLxGCwJzmrKaWmWCxEdCdL489rfHFRlQOoEZS2ZDcqcwkkCRmCja2a+mG8N/aGWUCp4Iv5gwBlZ2hreXa5FhJ1xlBgep6ZteV88o1KhpIUVh9lKnz2BlXIh99TNtMGaokgNSlhBP7Q/cLFv80D8/NeG+Osq1TTSjLNKDy5riYk/N5rSRuegBbxHxYGqHMt6YOWQQTpE2KzciIsN7kAVJcgUlR6ZxHEgFVio0yAEeZ/xE/XyjbXEVfiQoAhjExDRlPTU/wDUTc+mPOqfxZnKfsqQgzJmYkjyyf2ZiGkTr1JiY/EtQ5ytKiH2lVHlImJnznVc3XsZxmwbkbamajGwfWcoOh6+nra2mBnP/iWnwoPivmY/+mra/Q/yHXrjJ8w+NKwVqdEBXIhiGJGlz7bTYd9DjHeSXZszn7Rvf+EHX10H0wY01YN3oMc459xHGHK0rT+zSTf1/mbdsUqnB+GQH6AgDQa/f319MW+Go1RRVqSgOSc2YTbvP4nAvnFZw4FUy0AnKBcXjsMM1aBZdWqoHvhlPiBnBK+XckWj6dMDWr7qpvsSfwEYMck4bxEY1BPQRbf9Xwqgkw3YG55xL02kZcp0PffFfllOowdVKrOoix9ot64ufF6Qif4jp6YTl1JrwYmBO4G8d/1tg8RG5Z6b8E/FisqcNVqMlVRly1G8rkWilWHqPI15taMaTmXOuEpWqP5lzWkkgqRIOwNxvp2x5RR4daoFEKPBU+buR9lfQ/MfbrDRSADAf81/vCYlKikGzWc95nwnFS1OmRUIA8VQPN0DDRxAJB2/HKV6Kms4uYlQC32hCg9tCYO+XpgmICyTHm79GxmG4etxHF1qdBM5l3KmB5bA5jsPlHqffAhf5HH0ga6X4k+2PqcXkYuCJYKAYkZSROlgIkflhjccKhVjJ+WwUXuLZrWJUEzOn0fxHKqwJLhEYCMuQlVBBMLby27+vTC0+EsCVQOAROt51i2UbWxXBx4RwPSmSNjmT81P4nHYuJ8OCLVGjWykfnjsLcQbkGm4mozAXZiWX5TcqQQVv5lkTm0semIubu1WghKtIjKxBvmYjfQD6/nX5Z8TlaykBSqM2UEeUZpgaZiBA398G6HOqyUznQgM7lSwYACdgRELESNPUYDY2+FUZGpwtVAPK2SBLGwkwY6b4BcbwztUhaZM6Mq/mMb3mvGZ1+Yg/MDnNhEGBm3gGT3xka1Jy6tmUqGzMA8iNR5Z1Fv64eM0TdJ4KCcDUDhbwZPn8sxFxmN/acM5rwUBczotyJzZtp+xmOCXFUFFWkVBElhcRJiZ72y/TFfnvDkpYEww2Pf+eKLpjplTlnDJ5v2mbScqExa3zZZ/WuNN8MMEXi2TNnWkoDEgQGJmFgwbC+Y6bYznw9ROZwQRYRI9dPrjU0qbJwld1IAZ6aNbWAxsdvmBxmvkMB1VclRhTTyldZOubUEwT7RawGBPGV3vDBARBKgIDvBygZt7XwTrVyoKLHnFxbQXk9IPT03OBXGcK7RAJsfT06D0/PGSp5MVqFcIDADX1cSPYbet8FuGN/2haoGnwwGIBUDddFEbDrAiJwGThiAc/kv9rX/Tr90YLcGAzpAMgBEVtu5A6zOu/pgz4MhOKRVBYLHb+uO5bT8USAD2JE/TBL+7Hqb/AOEj2tIxYSjC31JsMokRvMSOkb67CZYoICFHKL7TvPr7YShzZgDTqA1KemXMVKx+44kqP4SCv8M3wSrUisAR7qv5jAPi+KOdg1OmYY3y5T9VjFI5N0EKnHWhGZ0E2cCQJtOU2idQdzpMYkp10aA1SpAjQEgdsuYN7j6XwHavTN1VkO0NmE+8EfU4n4bijJLKGswLLZoaxMaPYnUe4wXD0A0PGIpJCsFYgZlExaLnrcx0EDSRitQ4c5r3OCVXhSooPmLM/D03BYQwu0E3Ous6+18dRZYJKwRa2loB0vNiel9sRpp1yaw7yi1MT1NvfAP4oohq0/wDr364N8rrDIADMfnfXfbArnomqfQYryHoDcNT8wGNPyry0202/PGe4Vf2wHRScaKgnlI/ip6/4saqQY5aQD+KuGIRGZWChp+UiTERPXEfBUWYkKYkgE3sL/L30HbDvi6tnVGm2cAf6Z/PBDlVGzmdCLT+WJqTcLLzilNpBDhUChQvlCxEdAZj3xV4v5jLFvOdRGuW0SdNMWi4UEkwN8BuG40VMxGgcCetxibWL+xovL/hoa1OKdKd7/8AVUH5YB8nTLxHEVcpk1GUMLgCb/UgfQY0PFZvDolYByACROj1rwfXAFKDA1CXpwWZ9TPpl622/libT3zr6B5Cb0I0W+a8exEEqQ3bYdYH6MYBcZxXlJGxBN+h232GCj8kauobh3z3JKm5+a/yiwAKkkxE/WpX+G6xjyrYwQjZiw9Bcg4pCKebOBacmNocVKj5R2Iv7xjsVj8I8aP/AEmwuH/GvYfxyKjvmzESYN/9vzwlDmDlgakkQYJbUXFvfFmlyhkBy77sCLemuKh5OwuTB6Bfy1wqcconga/ErexOwJM/hriI1hNv1+GDlH4azR847kKo+8g9MT0vhO5zMI2g/kP54ZSQ6i3wgJy6mzlSAWKusAATJD2AHWJ9saGnwlRGyVaLo8ZoZSpK380QIFsEuV8iNKpSKZmPiU50AswvGv2jf1we+JarU+MXiqR8rqpRiSdLFb/LDAgr3I3w6ky6j8cmYXhtGykyYUCBPWSdBp9Riz8R1gaKo5Hmdi5A+ZohQAYvIygaXAmBjbtUp8bTMUyrqAWkSZabgi7XVQNDBNoxjefcAp4xeHhVSlLMSbmoVJRW6GFFhrmQi5jAzdk2mmZXm/J2oCmSS3iLmcjQNcgKeii17khtL4Eca9heCJkjb2+16bY1PN6RLLRWWZjlQBwcpUZXMXnyD6tabTm+ZUAE00k+8az64MG3yMsoqcvqoWA+2WHnJN/vjp92LXL6ipxFNAQ8tJebSQRIUWmLb/yHmnTSnmDOzmVnKAo00m5+0J+7Evw1RLcRSjZpPoAZM/dh67MbeknzA5Zi3lWxkdhtOIhw8C2L5SSdTEX6nv1thTSwiMwLx1HTGT5nwjoxYjysTlP5dsbzmNGw9cBuI4ZTKsrRIM2gteAO8T7HBjhh6MkHjbDVpudAeth03nBLmnLGFZlVYURJ0VRa5OiiT+GJOKQqlPwjHl+dmCEifsSRAPXX0uMVAGeTU6jJ5wylMoh5Mr+8CZPzZja1x1nBKiqGZJkdrg97i2m1+mBPwxnmsGabqBDBv3tYJjbBurwgcA6MPlYbdiNwdxhWrYOCzw/DEAmifMfsnR+xJsD0Ye+AXN+bqXtLmANIuCQQQYIM7Rgjw1QsyoQFIIzIgu0zDTrlzTpHQnbEPxBTVq0EKrhA2bc6iIGpGWQNwIF4lcjJWC+X8QGrRH71+vp9Mazl6yGA/hP0nbGP5NRIqqbFYa40xt+UpIb2199Ppg8oMf2Mv8V0YWn08T6ki+D3KuHPgs38ZGv7oU/+WB/xygCU4/5o/A40vIWQ8LknzZ3YgakEIB2vlb6Ym1gpeQPxNOVIiZGnXGc4Oytt+1b6Bhtg9zDjVpkgm42m/vjPcHxZplyVBDMxsToT1Fx669CMM4/GhVLJouH+IKNRqdMSCqqCTofM56/xxp1wV5HykhvErqCoYlVVhmImRmG3p+GM5yTi+EpvnyIxWCAoUMb7GLHvjZct5gOKbLw6HNuGJhB1YxH59AcTcNsnJdlIzcoqL6NOnNqIYQGUAE/LAHufyJwW4V1qKHWCrCQcDOXfDqLDVW8VhtEIPRftHufYDBwDAsvpxaWSvlHbC4sDHYNj0eL0uAprcSe5P32gf7Ye9OLL5ekQP98NHEAzZRpfqY9JOg+/FvhxvnyhTEF4NrwBrEkenfHFk8b+EdOo4sYiN79vXBXl/Nqa/NSBOx3+vTW2BlQRdTbr+tMNWGjUen69cMtSS7GU5Ls13Dc4pZ/EIIlAsBASDqYadPltG3fFqoeH4hAiuk6gOgaDcTkYRMe+MiyqkGSfodNcwPckYYVuDaBf0m0G2KLWaKflfZpeVcvq8MWZeNXIoGeUBLKgMAzOg3m2MfzQP4yVGP7SuBWeR8rGSBBsSiMig6eXfFjnKsKWRZAqMFN9QT58y/4Aw98LzjmrLlqAA1Fp1VXMt5ZYQx/iZIO9u82hqWPvTrBHw1X9pVrLTBqA+Gh8x8Nh9mmbT5mKmCbhRYgkh+D+GavGFgyGkC5C5lKCRJAEgkTECRFjvGPQOT81pUqSUmpsgp01UNmzE5Rcx3JM2xZ4HnVGrmGZlB1LkTA94kmdoj6YbcumPcGqMHR/s6qVFGTJkQsIknMQSDB0OmtvyFvg/h/iaVbhwaLJSSvTkA5wAWCllabDKdDpYyRpuqXMeHosq542/hUXgs02EiJO/fBmzDyujT32+mNu95NtR3E/DVCCTTRt9IMb+ZYnrJn1vijxPwZwxML4iH/FP/cDP1wTp8TURdnHpcerTcd/riROY/ZZTmWJ9Os7afccCxtjZg/i74VHD0lqLULAvlgrBEgmbHtjz2vVqZKy04ziqFU9AyqZP349q+Jwa9IU0IkODBgACDeSL698Ybmf9n9Zsxp1qIzENlhgZAj5oMnvbbph4yV5ElFmB47har5cpBhQMzDVtGaL38oA3F9DijxfJ6rFTrCgEk3Jkmfvxt+I+GePpfYDiLEeb7gf/EYE8VS4hQM6FDJmUI/EDFk0SpkHwlwTI1bMpvlP/d/PB+pTI0Fu/wCWGcl4wUqNUsoq1XyJTz6K3mnJAG0amxy63Bj4J6zIzvSlGYHOcwyG4GcxC6zEDUe0ZaqTo1C1+CZ1BUgVEJKE9/stH2W0P8xgDzbjc7KyoR5VkEGVYE2nYqfQdsb/AJtypaDKoLEMoaTrMCRHTbb7sZDnKhasgfMBm0BB2M+gA9hg4Y/AH4IBaoJkBgWHS5gg/wCbT1743vw/Bps+okfcJ99RgNw3JzVQhwQhAIJgEGQQwHsDtMDXQmPhkKKCSJYMc4JMCqvlYET5gCthAEdcaUqDCNsXmPw+3FrTiIVj94trAJ6kkDptiXl/DcXw+VGoK9NSSMpEkmLu6k7DTBkVpjNBGw2HoJ9PphvE8USYUz9Y+/ElIvt9EHGckoVEl1CMRopDR2UhAPpOAHF/C1BRIqODMAmDfpAEk9hjV8v4CpW0BUf8wmQf8K/a/Dvg9y3k1OjcAs+7vc+2yDsI98Nuoy02zAck/s6d2BrMUp9Ih29pIX8e2PRuW8tp0EFOkgVR037k6se5xZjriQYDbZaEFHgRcOjCZh1GG4wwsfqDjsMP6tjsYx4+t9RbYnUna32betxh1ZMkAAmPQX9NNe/YjE7UIM5iBIJy3yja98LVpLGU3vc5jEdo/P8A24jx6sgoVLSR/pgi9jf1ItH0xPVgm0my9zt30P54VuHCk5dN4jcxYgAfTETGZyrAkEDW/rrqPvxmjUx9OAcpBkTaI6WO+2m18WaiSVJMtEEaxeIMfLtr1GIXqOYDEggC0bbEDQC5+p74s1a7BYIzTEWMDKfTpYjuMaqQyRBzPjvDfhlC5jFSoGY2JIFIEDtLw2uYdAZhahRamAKhzEZiIeKjK2ZEYkQIZSQAb5e04g4qjSc0Zs7of+Gw16OzBrQ1l03nElPi0AaitdlWkVfLVYDM4BBGTLmNoGhBLGeoZZyht6ukPNLzS8HUZRN7HbcbR+M4scEAy+txbTecJTVcoJBGabBonY22EXy66e8j076ajUgKNDaZkjUW9tgcYQUouGvM2MnXX1t+oxa4fmfEKvkqkKP3gCO+uI6I/wBVwRERpN+94jQYmrawSLCIAtqbaX/e03Ptk67Cmgjy34qtFQDecgue0G2J6/xFTZcy1IIFg+YwsjUCdLWNyJPXAFKAglgIA0MyJva3STbuZwxlUZRAJIGo0DCfaZ37dcPvdDLUaNdwfFpUMGpTLCM14+lumCSAKDbPO4m2PPEIBkA2NiotNh1tAgb3xbp87dZy3IPTTSwO/pO2KLVXaGWr7Nya8keWOsj+RtiRlVlnMPSR+eMdw/xaxsVuNwxv7XHvi9T+J6bAZzlP8QP5YZakGMpRYf5RRFIOqmQzFrDY9Y1iMYT455k1LiSKZIkKMgJAI1YFRqDefXBnjOaUqiwyh1Gl4v7EHfAfKgfOtPKxEEguTGokliPfYE95bDMlfAQ+I/2tUZSpGRf2gHltNgftff7YA1+Uh9mZiMviRZTEqVF9DeT9MGOFrQbqpB1sPutM4vcVwZanNLJf+HXprOA5UU2AXgHNWkswphlqKLQykq4js4I+nXFGgPDrEEwKihpkD9osqwHTy5PcHElQtSqmlTWXqTVkNlWRCtrMfYMAHXA3nDVl/ajIBSYMQAx2hoYkTCk/ZExjcit4+zX8LwdVh+yUvNpvsNzoIEXwa5byNVvVOc/u/ZX2+3vrbtjI8t456YOVzlmbXva5JBtr918FX59WWAlSZuAQD/K2uF3KshjKs0bMD9H+uHA/r6b4zfAfED3D5DJOlo+kfzxaHxJSmGgf5hf2v9cMq9lVrIOx+v1phjKdv1+ugwKqfEFBROYx0AvHa/pfEdD4loMwUOQTOoiI698YZakPYWYfqRr/ADw4Hp7R/P8APDaZzAMDIOhFx9RrhC3pjDppj4x2G5u2OwQnlfhbwSCM3fU3O53v3HSMNSqbmSNRMk2Gg9o1/lhtAHLrGbabSN9Ym0ThvifxBtxZgTe5kgfTHHtPI2khmQuUXGgXbQQMPoMcvyg+YRZTMDQ7tsI2k9cRBoMlQZ0mwynQm+4jTri7WqBi2ZSCwkEwYAGYDaQQM3Um/qyRijWyKSfMAW8u5iek3j16aThXrUz5QQogs0yCpUyCQbFSFsNZnWILKtPMtR0HnZRlIzeUfKAANIkXN/KdjjPcR5HIRCziZJkhgAPKw+VrjNJtYk/KRg7LA/RZ5nz+p4VHw6ZNNcqiu2jO2YkCdSRJ9u+IuYc1PjMxSpACn91iWBDEASVE6TewneY+ZUHbwfHQvT+Z7qsNIkJE5bZRBF5OuuH/AP5DxBUQMEOSpnOYE3YZVAbWTAhYJE3Aw6jHlICSXAY5PwbPT8WpVylSCFUKA8ypJjKBanrBm+pODFOlcMhhjLAjMYggi4ET+Ha2KnArWrU6buirKrmCm7KLCoEACoDmsJ2JFpIsrQLeX5QFnudhbf757ziSzyUwOD5TcEm24A9e59x+WG+O0kKSCBlmQfv0F5xzLsqyInzC+lzrpbDaoOYi8liILA6dT/XpjGImUm7E+wmd73kWnD+GzExYC4mCdtIuTYfXXCcTUYGLqkEDoZ2t2N5J1M64VqeXUHpt1j28wOBQEcHRgARfeNZv6Wv2wtMhSFX5zaSPTWbHQa2g9pxAuZBYmSTqbT6+4wtVmJLGTmmTb8YuY+vvg2ZjOG4cA6TOhAvt7YSsxJC+UiTNxeBI7xb9TiNlUMfMNIsQZImY0yjf6ey1Kbk5WBzKfKDIM2BEbSN4mAMZLIpKtIXAJzbgjW+x79cP/vBBCgeYx8pi5tYEenTUdMEn5gCC2dASKZfLHn0+VmupECRvOmuAfEccCxysQC8ySLKLj13NzqPTDOKQwQXmMEZ5LdJE9xBxZGYkZdNRnBE22m3ubYCtT+2qzaJAkgEQTqYn9RizwfGVFkEFBAa4ET1I6+u8YZNx5GU2sEHxDxDKUcz+yYMdAMhlXtvYz/lGJixazDMGtG0aEfjhOKoyIcFplSTBMdxtrH6OK/J+NK0lUjMy/szMRK+U+xs3ecBu1ditu+R/JwfBAIYtSLU2PXIYUxtK3nuPcoagIGZT6wNSATMAmOmA9Gpk4giLVEDRezJAYgW1UofY98GKzqWEmQYkkXuehOtremx0Enm/Y1/ZGzpMZgem09Y/2GuJAwcXJgRF4A6d8Q+UiBYScvy69TH4T6YkWpLaOoE3UzlERJtJ+yD/AFsAbmRPw1yQpAtafv8ArOI9Acuon6f16Yt1a8WDZS2vYgmIMCIn78VSpM3JEbn64V10bHRY4TmdRFygx6D6b2/pi3W55VaMzGQBEHW9t9Da2BqcUwhYkTIgmxk9TEXJ/RxIlaRMeb7UGZEn79PoMOpvizKVBUc44r94f6U/ljsC6nGXM5AZM3br/DbHYe37Y25+2ZoNVnXyhpJkRHYEgrqL7+swvjuqnMQIPykQx1kROgMgmxxQ4jmUSsjM0ldRrJMQAoEdLg5QDAxV4DiSbsPIoF4ABbOLE74fZghlcGgXiTU8pUBhBIuoWxJmQSRER1mcSGo4DgRUEyzCwkH3BuNI+kHA2vXDAWXTLaPMNdQJJIg+wvhEqhIYFnJAOVR85vMXjeT2I957XWDW6C3E8aBFJZLZTBBiTe5Oo1XU2IInFTjcz0UZqKIQ7B2gAqoWTcwhk2OpJ9BinQqgVqZZlJCNKxPmkyPTIobL3udIsVuGzO4aoRSc5VvAXLkBcCwqCSbdibbq8Az2CufccaYKLVqocsopIZWDBgRInzQYkSNflicP+FnzPxAWj4s5ioiZJYhT/CQSDcgQDqYi7xXCA0vDE+I6QEUAq4EeG7TJVpZgLliWzTDAAb8NNWR65pwRSEskfMoY22/ea2pvGK2npuivQd4LiPEUs7FWYMWEERmsYQiDIi4uFC6SRgxw1RlCKS2+XzaC2kmxtpp6aAfQ5x4kpVUIlOWQ3BXzAGUAaLmToAKZ0JnC0eduxGQBjEaiF/rvOJRi3eBopBeoxaYLZdIPUkHQW1AMaYbUWyi8gTYaTJj1knFZeODp5xEHqQJFv1GG8I4qTHmnZrAxMZbi0AD1xvxhcUXUUMIZSU1ImL7kgWJ99N725it4cyQNL7izGLi09j7zJTGUXB09I7d9NcMqOIJAjU2IOmtheZOM0HaRqspJ+YiBJ1mx+vTFc1QC4BYETAy6RoSP1f0xdPFimJIM7QIPQXGkQB0wLpMRLNBJIGUGSI2/hH3YyQGi7xdcLDFZBUkaHqJAK+UTJ0IG3XA9nDWSBE7+kX0NwfUdbYsLw2YQwyKSJAudbT2/U4WnwaiwMen8tMCTQrixh4ArBPiwseysIjQQDcR3g44upJ8oJ2sZ9AcP8ADyiY3HmuNb36wYxDQQIxKqTeReII6X6nScDcaqL7FhqrrP7i9InXUgT92IqvFEgg3i2aCPx29RiweJfLoM2tiZ6mdd5G2gPrBxnEE1BqMolptt0JmMM6a5NjoiWhu8jcKpAgQYBH2ZtfaNDNqXDnw+IdRADoHjuIVr2H7pt+U4JBxDPlzG020voAthIB1trilzQ5fBqMJFNwIj7FSx9pYN7HpgRzgFEfOqkKtUAfsnVrfu/K3XL5ZOkSBpGCdauXu3T5t+nza7HQ4qVqOYFSIUyPXrtGh+8Yi5JUZqQUiTTLIx6lLX2uBONzEIQWkz3F4v8sACwuLCBb89cSKxXRyrbwYBGkRaN+1x0u2qDB228usm8HYxb6C2+IXoKDcg5Sb/AI+3rbCo1ImeuToSb6k6+h6YQ1SbA6/7SdT74ZmFshBiCZG2vph7ssayxjSwAvruDp/M4NDUITl1IYbzsDadRBvI3FsRShJCgztJnvb2xEAGOxME3IjvcwOthrh44qBlYGCIkSComSFEw2aTMzr74LiK0d4v8M3PXHYbWqKST4jA75iZncm+pN8dhciUYKmonT7P4IcWaqgeIItne3+dsdjsdzMuReWnyv8A/Go/6XxYZQKlIAWmffI2Ox2FfYR3JRNThwdDxEkdSbEnra2NWHOeuJMeKq6/Zy1benbC47HN5H6f+9mfAC4pyafDMSS2akM28axOsTf1xV5WcvHVXXysocqwsVOakJUi4sSLbE47HYbT4f8AGaPIG8Q+JxDSc3im83uzE37nGoS3DyLHK1xY/Md/YYXHYsx9Pkv8b8p9vxOLTIBxOUABc5EAWidI6YTHYlP/AANPkk4dzkqCTH/2xS41znIkwWgidRJwuOwswy6B/PjFVwNBMfTFvgaYCpAAnW3YY7HY0+Ca5LzHzNiFlGdbbrjsdiXQzGTr2Fv+rF/mSBaVAqACyOWItJhdeupwuOxSHDMiijHy32/8ThOCvTJOvl+8nCY7E2Iy/wAToh3MkncmCZJ6yBfFbjBPDV52o8QR2IpvEekCPTHY7Dx/Zf0JHxLnMRJ+z/2z+OKnCVW8birn/iLv/wC2v8h9Bhcdh1wx0WKjmBc6HEfBGYm/r6Y7HYj2I+R1ZiSSTJy733xbakuRTAnxiNNsin8ScdjsWGZJwomJvf8AM4bWQZXsLadrrp0x2Owj4FYA4moQxgnbftjsdjsA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Titolo 14337"/>
          <p:cNvSpPr>
            <a:spLocks noGrp="1"/>
          </p:cNvSpPr>
          <p:nvPr>
            <p:ph type="title" idx="4294967295"/>
          </p:nvPr>
        </p:nvSpPr>
        <p:spPr>
          <a:xfrm>
            <a:off x="457200" y="274638"/>
            <a:ext cx="8229600" cy="1143000"/>
          </a:xfrm>
          <a:ln/>
        </p:spPr>
        <p:txBody>
          <a:bodyPr wrap="square" lIns="91440" tIns="45720" rIns="91440" bIns="45720" anchor="ctr"/>
          <a:lstStyle/>
          <a:p>
            <a:pPr>
              <a:spcBef>
                <a:spcPct val="20000"/>
              </a:spcBef>
            </a:pPr>
            <a:r>
              <a:rPr lang="en-US" altLang="en-US" sz="3600" b="1" dirty="0" smtClean="0">
                <a:solidFill>
                  <a:srgbClr val="333399"/>
                </a:solidFill>
              </a:rPr>
              <a:t>Casa </a:t>
            </a:r>
            <a:r>
              <a:rPr lang="en-US" altLang="en-US" sz="3600" b="1" dirty="0" err="1" smtClean="0">
                <a:solidFill>
                  <a:srgbClr val="333399"/>
                </a:solidFill>
              </a:rPr>
              <a:t>famiglia</a:t>
            </a:r>
            <a:endParaRPr lang="en-US" altLang="en-US" sz="3600" b="1" dirty="0">
              <a:solidFill>
                <a:srgbClr val="333399"/>
              </a:solidFill>
            </a:endParaRPr>
          </a:p>
        </p:txBody>
      </p:sp>
      <p:sp>
        <p:nvSpPr>
          <p:cNvPr id="1028" name="AutoShape 4" descr="http://www.villaggio.org/online/wp-content/uploads/2011/09/Centro-Diurno-Anziani-attivit%C3%A0-gioco.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data:image/jpeg;base64,/9j/4AAQSkZJRgABAQAAAQABAAD/2wCEAAkGBxQSEhUUExQVFhQWFhgXFxgYGB0YFxcYGBYbGBgYGBgYHCggHRwnHxUdITEhJSkrLi4uFx8zODMsNygtLiwBCgoKDg0OGxAQGywkHyQsLCwsLC8sLCwsLSwvLCwsLCwsLCwsLCwsLCwsLCwsLCwsLCwsLCwsLCwsLCwsLCwsLP/AABEIAMIBAwMBIgACEQEDEQH/xAAcAAABBQEBAQAAAAAAAAAAAAADAAIEBQYBBwj/xABIEAABAgQDBAgCCAQEBAYDAAABAhEAAxIhBDFBBSJRYQYTMnGBkaGxQvAHFCNSYnLB0TOSsuGCosLxQ2Oz0jRTc3SDwxUkRP/EABoBAAMBAQEBAAAAAAAAAAAAAAABAgMEBQb/xAAxEQACAgEEAQIEBAUFAAAAAAAAAQIRAwQSITFBUfATImFxFIGhwQUjsdLhMjNCkdH/2gAMAwEAAhEDEQA/ACAR1oe0Jo+iPGGNCaHtCaABjQmh7QmgEMaOtD2hNAAxoTQ9oTQwGNCaHtCaABlMKmHtCaABjQmh7QmgAY0Joe0daAAbQmgjQmhgDaE0EaE0ADGhND2hNAAxoTQ9oTQCGNCaHtCaEMG0JoI0JoABtHCmCtHGgADTCg1MKABzRxoe0JoQDWg0rCqVSweokABySQAcgOcMaNJ0XnoSqUlTVL62jmRSSBzYHyMY58jxxtGuKCnKmU0zY85JpKN43pCklRH5QXiGpDFjmMxqO8Q7pZsVE2fN61ArrKkzBZadUKSsXDBm7o6Zi1sZiql0pClfeKUhNR5lnMEJZHy6qgkoLq7GUHgY40arqEzJa8HQRMkS5c1JaylLBKwnuJY/mEUex5spOIlJnkBExVACjulZBKU3tcjzYREdSnFy9CpYako+pBaOtE7H4PESlzET5csCsGTOlJKUqQanlrS5AULHQkPBNi7OE9ZSpQSkDP8AESAlNzd7+UXHPFw3+CXialtKxo60EnSyhRSoMQSC12ILatBsPg1TEqUhlBCzLWxDpWGFJBYvcd7iNPiRXbI2SfSIjQmg82SpJZSSk8CCD6wxoskG0JoI0JoBDGhND2hNDAY0Joe0daAAbQmgjQmgAG0JoI0KmAAbR1oe0JoAGNHGgjQmgAG0JoI0JoQA2hNBGjjQANaOQSmOwDGtCaGYwkS1EZtb0H6xTYaespS0xSWABc1EnxB4GOXLqo45bWb48Epq0XrRzaeGrlymUpC0ErlzEdpCwosR5XGoMV03aJQkklKqUk8yRkGGTw7ZPSJGIpTQUlKWzBclRZsvvCMZ6jFkpX5/ZmkMOSFuizxHSTEEBM/By8QQGE1CzJJ70MfQt3QOZtJmmfV1Mkj7JO6ogcyFVc7vHJeJSQ4MFBB1EaQxwqoT/UiU5XcojJfShaZ/1r/92ipRXh6q07wYBKFlKQBm6crPnAMbtLC4pSiZM0yyp5kpaUhYBspUtll2JcMQQ0TGhEQ1paun2q6B57q0d2BtuUJE6QcYcQkgCQmYlYnIzspUxIJAYEXJDZwlbSkpkbhlzpompmqlpniXNR1LKRakkmsmxDXvBcHKBUbDsq0/CYqFTJImkFKApIqK7BvH5yjJ4aWy/qU86VSa+hqOkckKKZ6BuzEgqa9KmFiRYHLxBgacKibhMdKWHSpSSR3hJ87ekZ3CbLkpVXKASeKTY8iMiIkzEzwpSpeJmy6s02XLyb+GsFI8BFSxZHCMeHQo5Ibm1xZZ/VVL2dL6xajOlK6oTf8AiFIy3jmWbyPEwTaskCRhlAJqXLdaqWKlAJuQlhdyTaICcVPKQmatKgns0oEsPxKU28ucdmbXVMRKlTMOuUZaSEqrEyWRbNQAKTu6hoUIOEo39fdlSkpJ19B6MMnqlTFq6sJniRvBwpSikIU6HISSoC4tra8Nn4RSFqlkGtOYF7Zv3Xzg03bEiVInpUqXMV10qYZNYSsywqWZikhxUUpBUwd6WiwxkkLx8iaqlbrSuUsZUKSQCk91oWPUzt83Q54Y8eCjaFTF3LwvWY2hRdCl4gKBep0hJQUqezXtleK8YeqRLnBKkhalJKFEKKVJJGY7QLWs8dMdRFva+GYPDJK0RaYVMSZ+EWjtJI7+52720gVMbJp8oxaa7B0wqYJTCphgDphNBKYVMADGjlMEphNAANoTQSmFTAANoVMEphUwACaE0FpjlMADWjkFphQhkHa01kMMteZijwk0A2DHR94ZapNjnDNqYozFBIPM+bsfc+A1gMvDkfF8+MfNyycts9pRpcAdqY2YEGuTIWHY01yjlZgCRAej20ZaCVCRPSWsykzA47JZklgWNzErFSStJSVZ8hpDdlyOpJyU4bNv34QlNDotZEyUEpSmYnsgGoFKiwbSoiCzASCQ1QLgiYCScrpJfInSIU3EhQYpPoR7wDqZZBZkv3o9Q0VaYicMVPQKlhYA0KWBd8uOUSZG1ybEJCuBLeT29YrsNIWB9nNUD+FQ4cc/WBbUxc5NNYQvR1IBz/Eaj5RpHLOPTZEscX2jSYba4SSSliyhrmQwNgQz89DGMxanWpJmJW7BVVQdi4I+AHLvaJeK2lTLCDJYMOwoh+4qJ9oqsL1MyaATNQSbhSQsW/ECnh92HLNKTuXJDwY2qovUbOKgFIJ6xKwpwpkzElNJyNzYG+TWiZg9qhMlX8QqQHNQJVm26Dctq3OOykII3JiDxFTedQbTjBq1ghqiQDdICwO+l/kRpDO49ehk9JDwR9j4smcXmKVLKRZQDBbOopU+XfrFntfaZlFG4FJKUsymJdZBN7MLd9/GjnSpK1HrJTr7SilxlkSAc4kbRlCemWkrUkJRSQQlQWKioFw1JDs/4RGi1L20nzfvsx/CSSpP0/b/ACW5Eic/YWU2PEHvz1jpkKlb0qeuVd09lSEqOqULBSH1bPPOM3jMPQkkKlqBIKalBJIam5Iarm98rRxEtaAFKC1igAKTvpSGPAHeZgSPB41edTXzRTM9ubH7/Y2Mja06StE1cnr1pUsr6tQQ4WkCoJUDe3ZBAv4QGXtdKBJWpU0yZc1BKZhJUgP8QUSzHgTkGtGZwu3VOCVpUpmZTob7xb2DeMXGC2+gqRXLzO8xBCQRY90LdjabT5ryV8ZppS4NVJwCOvxymtNQJpINiU/wlBuWozEVktQXKlTJaa5akzAuaFfw5yFsJa0EOAUux4gPmIDhsKqU6ZcxYlqzlFRMsHikfDxYW5Q3BzTJM8Klr+1k0bqh1K1DsrWnNCwN2q4IAyNopwyY6r18GqlCd2S1YchnZ1I6wJqFdBLBZS70vZ8oHTFjsjFy8RMk4ggJKMMZc4GxlAJNQVwSbEHIvbWIQEdGDM8l2Y5sSh0DphUwWmE0bOaXZkotgqYVMGphUxVioDTCpgrQqYLAFTCpgtMKmAANMKmC0wqYVjGUwoLTCgsZ5thpwAc5m5gWP2lSkkGJ0zo1ix8CFflmD/XTFdjdjz0h5klSA4uaSM7XSTHzjwZF3FnrLJB9Mp5uPnvVWQ+liB5iDYXbUwKAWU06lmPpBcTh8u6K7HSmST3e8LaUmanDY1C+ypJ7iIlhcY/YKTUojgNW1i+QtQ4+h9iIzaKLClz/AGh8yWFWIt3xBRiT8gj94MnFd3gofq0AEtSXTSctHzHjEbB4Dq5vWPVyy0bOCJn8j5P7PHfrCX4d4I9SIe5gTcQpCwykX7gR6xDnYRNRKVKTbQqS3c2WsOSsHIjwMEA5w97CggEwJdOImKIFkqVWG5A6xyaVFSK0S1vkWKG1ZkMPOGERxu/wh7xUVm1sUgkhSJiXZykpUP5bH/NFngcYAlAEwAFIatJQcsxS411MQ8XhULzd+USJM+mkM4DatoB+kNTQUWalqWN5MuaOdK/LM+msRRIlpICpAQSXZLpfQ2NmIPD2gXVoPwkcwB7pYxLloCf4c1SRwJLf5u6NPiP1IcF6FliOkKJbVoWH4MW04xZyMWheStHY2MYfbeIWnPq1gU5pYn/EggxbJnkEFUltd2Zxz3VpBbxjqjrci7pmEtLB9cGlRs+XMWlTJCsq3axzBORHIxLxGGKCxa9wXBBHG0ZU4yWC7qQG1SUgeKSR/vBF49bFaJldiQ6grwY3eKer5tKvf5E/huKuy6krsokXBLjS3BtIizcYkSzfho9ib2bvtzitwO0pipQ6xBqUFPmnMl7Hu+XhguWe1JqBFiLkk0jNnLu1so8rPlzvbXStfk+/v78mixJXwaAzhaxYln5/7wDE4sJLXsQ/BnL+l/KIiZ6FJIGtrFsyOAhuIn2SCkllAFg5c8g3rFy/iMtmybaf29+P1I+Ck7osUTgkXexbjnf9RB3y5xRKnGyUE3WSos7DibZOP0iYcTUhwNWAYvr8vGml/iktjT8Lj37f3FPAm7LIiFTFcnFHrAHTT5M97B++LJM5JyP+8epg12PJdujnnhlE5TCaCtHKY7LMhlMKChMchACAhs7ZqcQOrWSEkglszSXaC2EStmkFbOHpJZ7s7Rjnl/Ll9jTEvnRnelHR2WsBEtIQpCWS2RzLK4vxjy/bcgpSUqBCgoAg6F49t2oPtfAe0ef/AEjYVPVJW29WlL8QQosfKPETPUaKn6P9kS55m9a+71ZDFncqJB76dLxtF9GcKUukKS4sQtRzFrKJjC9FSpIXSWJMu+eqtO5400jFzAkVvSMgHyIIAvyGn7xMtfjxXCUE/qc04ycrTJ0zopLAdM2aMs6SL8d0e8R19EVkWmpPJSCPUKPtCVtA1hbvuAKYGlISTcHXi4+6eUavDG2uQJJ5h47dNPBqZNKNdef/AAzlPLBXZi19FsQnJMo/lWQfIpA9Yjq2LiE5yZn+FQV6BR9o9BlkKAIuCHB5GGT5wSw1PIkMMyW5R0S0WGrtomOqydHm86StPaRMHNcsgeZSICmaNFJ8DT7GPVQIFPwiF9tCFfmSFe4jN/w9eJFrWPyjzPrjxPgoH+oQyZPXoT4pf+kx6Evo7hT/APzyh+VIT6paAK6K4fRK090xX+omM3oJ+GjRauPlMwsqar4iknXNPu8SUTB93yIP6xqJnQ+X8M2aO+hQ/pB9YizehivhnJP5pf6hX6Rm9HlXgtanH6lMJqeY8DBETknJQ84kzeiOIBsZRHJaknypb1ivxWyp8sspBYB7KQr9XjKWCce0WssH0yUUA5gGCCYRqW+dIqTKWPgWP8CgL5XFoBMxS06jxP7iIpl2i8VM4t890CxASpCkkJLixOnpGUxG2prbpAu2TxAVtqflV4sHg5C0bnZMsSkJTUtJDuUktcki2WvCJk1ZYlC0KPBSRUXtnaMRsjHz1TEpcrqezZsCdA+kXxTNqYlIT8RBJa4DAkM97OIieZQ4kxNotZUhQ7UsNopK7B+Sh7KtDMbiQCkOlz2sxq4uBo7vAZUoS1lQKlpADFRpClG9gD36aRFxmIqU6glKRdKiHHEJsXz1YnhHn58izTVdIhstESgQSr74YJBRSWc7x7XHlpEvFy2QGbdeybs3PU3fPjGcMlakOZiVyyBvAkkMd4JD2IJ8vCJuGnEhkKHZ/EARkFA5ucrgaWvChCscpX9Pf+RXyWMubYaqa4J/XXg3OCGcWLWL8c2NgxNrj5vGdxJWlZrLFWQqBcA6kaRP+tXSLqcPkSMwDa7nPd5RhtlHryUa3AT6lEk9piB3Wzy8osBGX2diSZlICuZNru7aOnLjcxfnGoAZxUMwC7ce/nH0Wg11Y38V1X6+Tjy4rl8pLaFAkYpJ0PkYUeh+Lxepn8KRkNpbRUubUhRARwI7w44DNoueheIM3EqWSX6pVj+dOml/eMXgUrUl17qEhJteqxFg75jUcNM9f9HgabMGbSgxObFQZ25Af3j5nHlnPNUnfNndGKTVF/tQ/aK8PYRhPpI/8PLHGcPRC43m0v4ivD2EYL6SP4Mr/wBX/QqPQNGZ/o+NxTN2klzoGU7WPyIsp2NoCQwIbTiXDjub2in2OpQsm5Kg45DMmJyp5SStYpQCQzMSz3tlcAub2yjy9TG8r9+DN9h5WNFRCyBakix1Y5F6d22ucWmGx6gCGCQAxyypDC+ZsLHjGJnYzNJFILEEdpnfXkTGk2Pifs0Ei6tbtmd4m7O7xE4PGtyFRocNtPqkkakWc5am5s138OcQcFtJS5qbVpSb1KLflfg/hk8V86a4IK34tfIaaM7gPrpDcPWhXWLpCAvsgpcgE37LFhlbQR2afUSpKb69/mS4rk9QAjrR5/g8VNW6Jax2gBUq7NTvPkWJHk8b/BklCSpnYOxBB5huMfQYNSsvSOOeLaOaFTBaY4bZx0NmdDKYHNmBOZaGTdoS0/E/5b/2jK9JttO1IsQQCcwrJxzuY5c2sxwXDtnRHS5Hy00iTiukBQopDWPoeHrFXtraAWvMF0hzx/KeEZ2fjqwVPdtBd3z4cbQJM8/Goggmk8uLcI8eeeck03xZuoJPg0E6cpt0mwD8rtnqzRO2dtcAUHg9J1s0UMhakBKrlyCkhhukDNnu5yiykYmpJpG9cDdAvwycPlbj3RzynN9GiSMViUOVDMAlvA2iGqReLifL+0Lt2jzzPGArkx3RVouwmxfs5std91Wgc3DWHjGmx+10BRsomwZgQ92fMtndofsnorXh0zStSVkFSQ1m+Hndn8RGd2gVhS6ySpr72j6Xcnd/eOHV44ymm/Ql2iQpJCBMUreTXSmWQwQxBVZ7BRPmPGTsjDlKlLILFJpqDKQosUhlDgp3HARAwG15aFqcMlSWG8SpPGwcO75xJm7eCxTKM16rEtpbjYPye3hGDxZX8qXYki4wchG6qmlJQDY0ureOiiPisGHpDsRKS1QlkGggKVZKUg9oqBIHcP8Aaux2MmS2WJlyUgpbdDZNxbW2kS9ohK0MTNSkkZMrK93vnz4wlo8rlb/qVTKmZi5ZSAkqKsi/3QblOgJIDDlzuWTj1pQkqpSkik1JIctYlTkhgYR2XLRUkTClxm2jO/mPfvh2HwaJySVKZDFKQwSoMRe1i7keAjWWCv8Aj+4UybgccwUkHQXSSWD6EjUjusIdhJyUrIQFElw7MBVwVqSMg+h5QKbsxCUpCVMkFu0VPUbOPhJJ0EGlYUpdKUGxtVkSAHUQBzyzYZRzyi14ZO1kv6y//Fbly0zvCitEsquVqB5OBa1g1u6ORnz6gVa8RLlrCZiwQWq3QQ/M5hrZ3Dnx3P0bTUqmTqUUgIToxO+rV2jykYt1BSiHvxD5tUkHN3tq4j0r6HMRWcQ7ulMrMk5qmHI5C0eljxVNMcezV7SH2ivnSMJ9JP8ACkj/AJhP+QxvcaPtF98YH6TBuSPzq/pEdRb6Mvs+ZSFbwYggptUbG4GZ4RMnTZcqVTclanJWkuWANhnrrxPGKj631QcPUbMCzj3sWgmEx8ucsdasCokAEiwF6ST8SnYFo4s2Nubl4MzkzZqEhMyYt5YcMkXIs28AWN2b1tE5ePl9UAHUxpTcg2tmbsAEnmRlFPMnGWFoCvs1EG/ZUAN7mCxAezkRaYPEylSAkTHNQOfVqUQhh2idQPWzxM4urdsYCdiAkJCCVMHIbspaz3IJvoIkpx6CnPeINxo1gGNyTe/OI0zZ6qMwM73LuSwLDK+efhE3B4dKBekrOR0JBABFs7P3tFpREXWyJElSGnFQUpBsBdLqcZkd1JHlGsG3JMlCEygQOGmWlywePO5yljeSCQp2fMMM345ecEllRF7AJctwazn5zjaGacF8vBeyD7V/9/0N1N6SqV2f8oA9VfpEHGYua6arVEJSVHNRsBvNckxkMNtu9BNi/cMxlme17d0ehJ29hurlSCkUyU4dUtYQ5K5YBJdV+Ay0MVu3f7jf5myyOHEUl9kV8rZWImCYwWTLYqSl8i+TM/ZMVOKwYCXmhSErAWkACtiC2os+v7RrpvTBCVOlK1FSFJWSpgpiabAtmo6PeMht3aAVdMukaBJsASS2XFy/hEza8GU23y2US5ShbdTcXcuw074bK6tFySpvcF3tzLX5RzE4klAJFnZm1bj4uTAZEsTAoVlJUWVqzG4LMHdQtyjOuDIvtkbSC0msEFN+zuBJy3sgbnm0XeGnJ3SnR2cAlwLsD3Pd7cIz2yly8OCCbFJYq+84zsT/ALDOJkvaSFzQ1e/uhT1BxdkhhdjaOLLF7rXRRVbUDzllmdTtazh9IvMB0PmTUoUpSUpWyiL1Uk9zO14DhNkibi0y0uUFlKJzpABU/PTk8elzEsoNwEerCdwTXoXFWAVIAAADBmA4DK0fO+85CiSUqUkuSTZRGZj6NnCPJcdsuSietKvinTCb0KF1M5Asm4PG0TLKsatoJmQAOQBPcCYs9iBMspM1aUsXIcPm4DC8O2ykoWpKcwb0qLJ/CSQ1hfxiDg5FSiTc2+fIiLhl3rglUaCdtGTMBSZmZsyFMC9s2+TF3Ox6QkAh21t+pik2bssu60EIIIqUndfS5DPaKHCYmo/aAsCQ5YgEWLOLm4sLwSbXJVo16sTXlLWxBGmo74ZLkEYegsFhRN2a5Or8DGT2utJUOrWoikFQewUbkBgBwyiF1DjxhRbasdm4l4YlOhuk2ULssG/g8ExaqT2yB+f4b6PYZRkOxJJbPd7ru/6eMd2ZNSpQUakl3CknIi53T4efdClNx8EuVF3iMWioub2ffVw5FoUWFBXvXvewH6wo8x5IN21+pmYXCgrYJSElrqdxZySeH9o9V+haUQcWol36i4cg2mlwSBxjz7Dz0IWsBJTSnS6jcC1vxNrHp30T4gETeMxKV5WAQopbIfeHrHpRb3dcGiTs0mP7a+8xgvpOyw4/Ev2TG/xg31fmPvHnn0lm+H/+T/RGo30YjHy6gkBySWAA4t6m0HkdGHQlXWUkmpyGdFtHsc8+IEDxGFKig7xL2A4gEvy74Pi5MxTKqIlklNNRJsnec/EDQ2cc2aUlKk6IAzpCkqBUmqWc1hO8HLMASQM0lvkmw+DBWZlKRYWPIAXOQU93aAycVQsgJdCgwAuAlgCtjZ2FtbxcgJIQ1k0sB3BgVcTb1iPmQ4qwfWFRpFnux1uxPfb1EBxEkqtVUAXJGYtr5RNnTEqDpDliOOjXbybnAkpBd7BhbTjbK7n50cb9C+RqZalAMoBrEaDIOwzvpbKOoluGJKibOLADiQdMra+7ikmybByAwswbhqXMNXhTmFmpswb93McMsoqmDRBnbMSBUld6msCQwGnlFlUxFRAYAljpqDy5j0geGlhDlyVc9TZy+Y4tzgkyXUVKd2BJF23WItrc+kDtumHk2XRXH4eeaVSklRlC9RSioFTHL/mM3FI0MP2x9Vl4dEhQQVoqZSc1Al2d7gPlyB0aKKVsxUlNaqFBiSApLhilJcVOS6w1j5CIc7BGcXfshThmpYOCz8S0U93RMrortoyUrbfApYDyAv3C2V4YpISgJQhipQ5HdFlXzNn8YOMGErNXEOMtA9/GJycHIUHCpilWABIYGm+uVlDImJ2yfBG1mdlYlBm9VOBoJAK0qpoVpmLi0afDYjDopShJ4gkqZwCGKipsizgOfG9fsrYvWuCkkBCiWYupgXPtb0vE/BbAn0lIkzSkOGpN2C205I9YnJgcxpM2/QvBpAmTWU5Iliq5pSBkdQ5a33eUaCYLjuik6G7NVLlIr61CkgpoU6S3WrIqBAJDEN+rmL3Ei4jaEdqSNV0MnptGC27JQuasL3gglWYCU1NYhiX1yOXONh0kmzUYdapIeYKWATU4KgDu62JjzPbk1U10YgFKzSpT1B8rUZAHdHg+sYamG9JL1FJWQdqbNVMNMnsku7vnazduwGWVxGh+inZsyVPn1ORQElRPxVBmBu26rTSMkuZ1CSl1MAVClIDEJKjd30Fu6PVsJ0cRgpXWyZs5RWvD1BTANWHO6A/b1Oph4YSj54JjBpl3tDBpmoUhYdKgx/fv1j5/2jgDIxU2XYhExYLixNRDt4v4x9GqTaPKNry0Ssfi5i1JSK0aEqZUqWsFIH4hoLMY3adcFT6MF9Sp3tFHJsjmQdNcuUTJEh0nlETpEtCsVPMorKFKBFbVdnedgAbvfhGk6JbFm4lBMtJIZKSe/wDYB/KLXyrklDV9G507BTJiEuEkED4lMQ9Ia/DzikwmwZ+fUzE2cOls9C/6x9BYLACShCEjcSEpFswPd84t5SWt8/N4l8jcTwvCbOxFCapZJZi60DK2VUdj3zqjCjB6WLJ2I+Y8TOVvgZJVdruTNQamZ+PrnHpX0YpImKuT9kbnO60lj4R5DN2isKxABaklm49ckX+dTHrP0RKKkubkykueJJSY2hFp8lq+TU4ztr7z7x5/9Jfaw3dM90R6Biw6lfmPvHnv0mdvD9033RGiE+jD4yaQtICljVkngFb2Wns8NkSVECkrN1ikXUVJCiAA3A+sC2lSJ0uvs0l+68b/AB21dn/UwlBkCZLmTQAkAKIX1yqrlyP4YHAuOEKUebRNGI2bgJ05aUyzdSSSXFg4zL5k8dWixwWIUqlLtem/AJK/0PmIrdnY3qlKKQplE3SDZIe4IuIfLmkqSUuCFywP5aT5384KKjV8m96S9GVYMAqngoCUVluIIsEjRny4+OORtBROeiTbmsBw44GND0gxc1aSZszrWl03FnFVxfMFxfjGUlaW+BPpMH7QOLT5Rc2r4NYnYOLpSrdSiYlSg6+3LUqxYA3cZHhA8fsyZh1o61Q30qUKSTdNPED74i4w3SaUEIlpQutEqlRKCoVoqVUCJ6WDWunMRV9JNpjFzEmTJKWrLK+Iq6oNY2bqyc/iEKSW3slkApKUgE7ynI5C7ZaBvWJ+xZSetFYqDBTWY3S4I0BvxiIrBKcKpcZAJBJZXEiwunhqInYJJlgqICFFJFsyxAZVXP2jBOnyxGoxhlqqAw8pKVCfYAAh1ABiE/CMg1ozEvCGWo31Y8RcJY87g+IixO00qqCXO6vecMXAOYzyh+PmOmYQRZT/APSP6RrwyitxWBNyFb2ltQQnN4fhpqE0VpSVJAF1G7VvYHu8ucWWOwyVO7NvmxbVB074DhtloQd37zcf+IUezRHw2uiaNp0DmlGz5aQSmlaw3kok/wAz+MaXGKEyWkBakuQXS4UwIdmjBbJ2xMkyurAzXWFBRSbyQKS2Y3fbhEhXSbErHV0pYWBBXXYqDlQW72Hffi0bKTVMdGrxi3muNUD0JERcRp3xlcJt+elCiugrSVpTW4SEIl9ZSSHUSSlQcvnrGkMwTZSVfDMSC2rLT+xibtmrxyUFJ9MMrLwjyD6SiUY4HjKlK/lE/wD7BHrsqWEoSLmlIAfOwa8YXpxswzJ8qYEPShncaFRYh+CiXgbpEHneIlNMWkkkGoAv/wCmkZ+I8Y1ux+keJmISiZNWtNMwBJNh1ZK0W5JAHlEabsxZ0Yk5ikFgXa/eB5xzC4RUtbVWQSyQ1JKkUksM+1m/wjQQoPdwhSkoLdI9nBePEPpjlU40EP8AaSkkjmHTHp/RLpLLxgWhKVomSCETErDcgpJ1SaT8tGX+k3ZaZs+UpSilpZAYO+9rfn6xfQuJLg8q2Xhwp34s3h/cR7f0GwaU4GWhIZ0qq5qcgufBvCPOp8hKTLpABIKVcOTP/ePReg+LScO1QtMWBfiX/WJbsaVGq60sE6DL58YskkBjp+mZ9opfrCfvC8TJe0JZS1QMCBlp9elf+bL/AJ0/vHYqxjpXyIUXuJPn1HR0KK+snIAmkdkpKkiqu40yAvxj0X6L8OEFaQXCUIANr5cLaR5rgVpFZe5BBcZVPlm5j0v6LlD7UDRErlYu2VvhiVdl8bS9xB3j+Y+8effST/Fkflme6I9An3Ue8+8effSQGmyPyL90xS7JfRitqyUkoUVB7hqkgsLuylC12fkctZmG6Nyl4UYlWISHmLl9XuvupUoGoKOdIFgc4eZFVBqQkVM6s+yo+UKThgopSZqW6xQ1I+O7E/LxTRIfAygJQl1S6arqJJICVrqSk05kFJe1u+JGE2fh6U76lEgEgAg1aAeZ8oHhtlyt2okuuYnRmBXqfy+sXeBkyUhPZek5q+KzZDNnh5ZuUUvQIxptnFIQsLCqvgs1JLu7+BzhpwMpNkSk2LCp1WZ2PjeC9ai5qS5RxJf17o7iuqmZlZFQLBJY7oHEmOZxk32aO2Aw6TSGpG7McsHOYzzN4bI2bSzLYgBNn1DuAC+kHwE0BDMTuzB2QRcjUxP+tKB3UNvJIsgXy0Bg2sTRXHBuGMxRsCzls2yPpHF7NQHYl974fu5ekT5mImEaCytTkFfhAgU6ok7wZzofuvmTBsfqFDQAh0Brki54p/vDcWpwpyCeQP3Bd8tAPCGkp1mDMfdGac8vCI65yAO2XbieBHdnDWNIaLIY/dO7mFB7aoDe0Je1LvzJz/5iVRVKxcsC4JLD2bXmYGraSRZKG9g7DTmmNBFvLx5KgLaD/KtP6xPwO25sutKaWW1Tg8dL/ijLjaiqgyQ2eZ/N/qMSDil1kWzbyJH+kecNxTVNCsssbiyRUu74mW9hetKxkNI3ewnODkH/AJSB5ACPO8NMNMwk9mdJUPOZ+4jbbJmk4ZArsEEDlSo887RlVSr34O6TvTL7/wBzL9BtGc2/getXLeYpAAW7IK37LWGVibkgZxKkT7gXL3FmF7t6xDx7ApdRusgWIT2VGx8OMX4OKysmbHlpclU5QFyQEJ15qJ4aRnNoS6ZxCHCd34qvVhw4RsaQCXKQe534c4gYiWkrJZzxZsha3nFY+zn1KcoUQ+iWKVKxMwalDXc5LHA98SfpH2kUS0TKbpVTwsoPxJ+EQFCGmoXxSQ1825d0WeJlS5xAmyxMQSCxdQqCQxPjz0hzaTthp18lHmEja8zELa24Cocsg9zzjcdC54SlQtZSTqMxy1tFrj+jaZlJSUywkEAJQlNlM4LhzkPKGYHYiZJLKU54Ndu6M3OzorgtJXwisFrcuBvDsOqwbQl7NppEVWBOYqHcWc5v88IJIwRGpY/eNRgcgSJKsSX1/mSPSFA/qaeCf5Vf90KFb9Ao86wPRnFgJBRLQvdXvFLsHuqpV7gBhzjedAEFKpoWCFEIvSUhR33a3LKIacfiEWQnDIJYvSqYz3LbwFuMW2xMbNVMmCZNC6AkpAQhIBL/AHXOQ4mLqhJ8BZhue8xgPpJV9tI/Iv8AqEbNWPG8WLDU2tk/O58bxiPpGmBZkqcFQK02uw3SzveGkJsxe0rqRvMG08YAKLbxeo5qa19BFvI2cidTXkFta2aVHj+GJOD2ZJtTLB+1Um93SAts7aekU2SkUqBKFJUtPaLgAkgX4huHnGhwa0skpc9ye/58Yl4DBJFBICftpuQA3QJre3pF9g8IKUOQDv5q/FbL5tEuRSRSIxKtEKali49csodNxq09pKUmxuoacgX0idNXLCADMTUZQGbmoiwYZHlFdjdpyi4SK+BIYGnPO9/1gQwKNolNnSANGJLKDtlxjqtpK++rwSBdN83iIZKpnZSC7G1vBzwjv1bUkNc56Ef7w6QWwq8eTmVm/wB629nZojqxOrDLMknItxgvVpfxa78LZcveOqWgDIaaAZ884OA5Aqmk2A4gMA9jbSHBCibvmc/Bs4lSZa1dmWtQ5JUoWPFmibI2TiDlLp5qKQM7ak+kLcgoq5uGJPifUg/pHE4a+evhm7RopfRmaQKpqE8gFK1f8MSJXRxCe0pau4gf6SdeMG4KM8jCJqz4DjwHt7RaGQgraoO/sSWAJ5esXEvZskZS3P4nUPIlvSJkhVH8MU/kAT6BoW5jooZmFWELSJayFFBKigjskdlksTfJ+MbDZuDKcM7GpJmM6T/5iqSO8Me4xGl7Rm6kq784OnaaviJHiIhpt2bfF/lfDrzYyUVi5qdhYsNBbK0SMVgBMIK5jgLqpHi3w+7wFW1kD4lHwb3jqdtJJYVeDfrDpmPBPlYKXxSAOf8AeOT8HhQxUAdHFh6ZwAYoKzKvF/eDSsrUt5+cCVA6Hpk4ZJCkyy47JpUc7WAGd4crHysnA07Jz4XGfKGp3b2Hp7QNc4D5t5QBSQ/62g6/78IGvEJ5/wApP6QkYhiyVAPdhSH5tHTiuaT4JPq0AAJmOSNFnTsq/aBf/kkj4Vi7HcPy3ODjGB7hFPGlm72IjLbb6SyiWSQlI+65KvX0jSEHImUqL1W25YLVK/lP7Qo89XtpZJp6sDQEKJ8SLRyNfhQ9SN8jR7PWVK3iTfW/vGq2TKSlEwpSAWOQbjChRyS7ZoilwUlJWl0jTQfdV+0Z36Sz/wCH8f6UxyFGsSSi2Rl/iH/SmRYzs0DTrpn9Sv39YUKCXY10EXZUn/3E3/7YgbcWbBy1/wCtUKFBEGV5P9Y/WCyhZ9aVQoUNgh5Lv4e0EXl4KhQoQwuxUhUxlCoVZG+nON2MKhCBQhKfypA9oUKM5f6gQ+ZdN4jJmG1z5woUUhkgFwO6Hp/T9oUKGBIaw+dIdKSOEKFCArsXZRiFUeMdhQwYSQYspUpNDsH4tfzjsKBiBiaXzPnBMfMIl2J01hQoaGVilG9zlDMMouLmFCgEWOGziUrT51hQoSAoukiz1SQ5YzEgjiGNjyjzjaBeYt9FH3hQo6cfS9+TKREeFChRZ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2" name="AutoShape 8" descr="data:image/jpeg;base64,/9j/4AAQSkZJRgABAQAAAQABAAD/2wCEAAkGBxQSEhUUExQVFhQWFhgXFxgYGB0YFxcYGBYbGBgYGBgYHCggHRwnHxUdITEhJSkrLi4uFx8zODMsNygtLiwBCgoKDg0OGxAQGywkHyQsLCwsLC8sLCwsLSwvLCwsLCwsLCwsLCwsLCwsLCwsLCwsLCwsLCwsLCwsLCwsLCwsLP/AABEIAMIBAwMBIgACEQEDEQH/xAAcAAABBQEBAQAAAAAAAAAAAAADAAIEBQYBBwj/xABIEAABAgQDBAgCCAQEBAYDAAABAhEAAxIhBDFBBSJRYQYTMnGBkaGxQvAHFCNSYnLB0TOSsuGCosLxQ2Oz0jRTc3SDwxUkRP/EABoBAAMBAQEBAAAAAAAAAAAAAAABAgMEBQb/xAAxEQACAgEEAQIEBAUFAAAAAAAAAQIRAwQSITFBUfATImFxFIGhwQUjsdLhMjNCkdH/2gAMAwEAAhEDEQA/ACAR1oe0Jo+iPGGNCaHtCaABjQmh7QmgEMaOtD2hNAAxoTQ9oTQwGNCaHtCaABlMKmHtCaABjQmh7QmgAY0Joe0daAAbQmgjQmhgDaE0EaE0ADGhND2hNAAxoTQ9oTQCGNCaHtCaEMG0JoI0JoABtHCmCtHGgADTCg1MKABzRxoe0JoQDWg0rCqVSweokABySQAcgOcMaNJ0XnoSqUlTVL62jmRSSBzYHyMY58jxxtGuKCnKmU0zY85JpKN43pCklRH5QXiGpDFjmMxqO8Q7pZsVE2fN61ArrKkzBZadUKSsXDBm7o6Zi1sZiql0pClfeKUhNR5lnMEJZHy6qgkoLq7GUHgY40arqEzJa8HQRMkS5c1JaylLBKwnuJY/mEUex5spOIlJnkBExVACjulZBKU3tcjzYREdSnFy9CpYako+pBaOtE7H4PESlzET5csCsGTOlJKUqQanlrS5AULHQkPBNi7OE9ZSpQSkDP8AESAlNzd7+UXHPFw3+CXialtKxo60EnSyhRSoMQSC12ILatBsPg1TEqUhlBCzLWxDpWGFJBYvcd7iNPiRXbI2SfSIjQmg82SpJZSSk8CCD6wxoskG0JoI0JoBDGhND2hNDAY0Joe0daAAbQmgjQmgAG0JoI0KmAAbR1oe0JoAGNHGgjQmgAG0JoI0JoQA2hNBGjjQANaOQSmOwDGtCaGYwkS1EZtb0H6xTYaespS0xSWABc1EnxB4GOXLqo45bWb48Epq0XrRzaeGrlymUpC0ErlzEdpCwosR5XGoMV03aJQkklKqUk8yRkGGTw7ZPSJGIpTQUlKWzBclRZsvvCMZ6jFkpX5/ZmkMOSFuizxHSTEEBM/By8QQGE1CzJJ70MfQt3QOZtJmmfV1Mkj7JO6ogcyFVc7vHJeJSQ4MFBB1EaQxwqoT/UiU5XcojJfShaZ/1r/92ipRXh6q07wYBKFlKQBm6crPnAMbtLC4pSiZM0yyp5kpaUhYBspUtll2JcMQQ0TGhEQ1paun2q6B57q0d2BtuUJE6QcYcQkgCQmYlYnIzspUxIJAYEXJDZwlbSkpkbhlzpompmqlpniXNR1LKRakkmsmxDXvBcHKBUbDsq0/CYqFTJImkFKApIqK7BvH5yjJ4aWy/qU86VSa+hqOkckKKZ6BuzEgqa9KmFiRYHLxBgacKibhMdKWHSpSSR3hJ87ekZ3CbLkpVXKASeKTY8iMiIkzEzwpSpeJmy6s02XLyb+GsFI8BFSxZHCMeHQo5Ibm1xZZ/VVL2dL6xajOlK6oTf8AiFIy3jmWbyPEwTaskCRhlAJqXLdaqWKlAJuQlhdyTaICcVPKQmatKgns0oEsPxKU28ucdmbXVMRKlTMOuUZaSEqrEyWRbNQAKTu6hoUIOEo39fdlSkpJ19B6MMnqlTFq6sJniRvBwpSikIU6HISSoC4tra8Nn4RSFqlkGtOYF7Zv3Xzg03bEiVInpUqXMV10qYZNYSsywqWZikhxUUpBUwd6WiwxkkLx8iaqlbrSuUsZUKSQCk91oWPUzt83Q54Y8eCjaFTF3LwvWY2hRdCl4gKBep0hJQUqezXtleK8YeqRLnBKkhalJKFEKKVJJGY7QLWs8dMdRFva+GYPDJK0RaYVMSZ+EWjtJI7+52720gVMbJp8oxaa7B0wqYJTCphgDphNBKYVMADGjlMEphNAANoTQSmFTAANoVMEphUwACaE0FpjlMADWjkFphQhkHa01kMMteZijwk0A2DHR94ZapNjnDNqYozFBIPM+bsfc+A1gMvDkfF8+MfNyycts9pRpcAdqY2YEGuTIWHY01yjlZgCRAej20ZaCVCRPSWsykzA47JZklgWNzErFSStJSVZ8hpDdlyOpJyU4bNv34QlNDotZEyUEpSmYnsgGoFKiwbSoiCzASCQ1QLgiYCScrpJfInSIU3EhQYpPoR7wDqZZBZkv3o9Q0VaYicMVPQKlhYA0KWBd8uOUSZG1ybEJCuBLeT29YrsNIWB9nNUD+FQ4cc/WBbUxc5NNYQvR1IBz/Eaj5RpHLOPTZEscX2jSYba4SSSliyhrmQwNgQz89DGMxanWpJmJW7BVVQdi4I+AHLvaJeK2lTLCDJYMOwoh+4qJ9oqsL1MyaATNQSbhSQsW/ECnh92HLNKTuXJDwY2qovUbOKgFIJ6xKwpwpkzElNJyNzYG+TWiZg9qhMlX8QqQHNQJVm26Dctq3OOykII3JiDxFTedQbTjBq1ghqiQDdICwO+l/kRpDO49ehk9JDwR9j4smcXmKVLKRZQDBbOopU+XfrFntfaZlFG4FJKUsymJdZBN7MLd9/GjnSpK1HrJTr7SilxlkSAc4kbRlCemWkrUkJRSQQlQWKioFw1JDs/4RGi1L20nzfvsx/CSSpP0/b/ACW5Eic/YWU2PEHvz1jpkKlb0qeuVd09lSEqOqULBSH1bPPOM3jMPQkkKlqBIKalBJIam5Iarm98rRxEtaAFKC1igAKTvpSGPAHeZgSPB41edTXzRTM9ubH7/Y2Mja06StE1cnr1pUsr6tQQ4WkCoJUDe3ZBAv4QGXtdKBJWpU0yZc1BKZhJUgP8QUSzHgTkGtGZwu3VOCVpUpmZTob7xb2DeMXGC2+gqRXLzO8xBCQRY90LdjabT5ryV8ZppS4NVJwCOvxymtNQJpINiU/wlBuWozEVktQXKlTJaa5akzAuaFfw5yFsJa0EOAUux4gPmIDhsKqU6ZcxYlqzlFRMsHikfDxYW5Q3BzTJM8Klr+1k0bqh1K1DsrWnNCwN2q4IAyNopwyY6r18GqlCd2S1YchnZ1I6wJqFdBLBZS70vZ8oHTFjsjFy8RMk4ggJKMMZc4GxlAJNQVwSbEHIvbWIQEdGDM8l2Y5sSh0DphUwWmE0bOaXZkotgqYVMGphUxVioDTCpgrQqYLAFTCpgtMKmAANMKmC0wqYVjGUwoLTCgsZ5thpwAc5m5gWP2lSkkGJ0zo1ix8CFflmD/XTFdjdjz0h5klSA4uaSM7XSTHzjwZF3FnrLJB9Mp5uPnvVWQ+liB5iDYXbUwKAWU06lmPpBcTh8u6K7HSmST3e8LaUmanDY1C+ypJ7iIlhcY/YKTUojgNW1i+QtQ4+h9iIzaKLClz/AGh8yWFWIt3xBRiT8gj94MnFd3gofq0AEtSXTSctHzHjEbB4Dq5vWPVyy0bOCJn8j5P7PHfrCX4d4I9SIe5gTcQpCwykX7gR6xDnYRNRKVKTbQqS3c2WsOSsHIjwMEA5w97CggEwJdOImKIFkqVWG5A6xyaVFSK0S1vkWKG1ZkMPOGERxu/wh7xUVm1sUgkhSJiXZykpUP5bH/NFngcYAlAEwAFIatJQcsxS411MQ8XhULzd+USJM+mkM4DatoB+kNTQUWalqWN5MuaOdK/LM+msRRIlpICpAQSXZLpfQ2NmIPD2gXVoPwkcwB7pYxLloCf4c1SRwJLf5u6NPiP1IcF6FliOkKJbVoWH4MW04xZyMWheStHY2MYfbeIWnPq1gU5pYn/EggxbJnkEFUltd2Zxz3VpBbxjqjrci7pmEtLB9cGlRs+XMWlTJCsq3axzBORHIxLxGGKCxa9wXBBHG0ZU4yWC7qQG1SUgeKSR/vBF49bFaJldiQ6grwY3eKer5tKvf5E/huKuy6krsokXBLjS3BtIizcYkSzfho9ib2bvtzitwO0pipQ6xBqUFPmnMl7Hu+XhguWe1JqBFiLkk0jNnLu1so8rPlzvbXStfk+/v78mixJXwaAzhaxYln5/7wDE4sJLXsQ/BnL+l/KIiZ6FJIGtrFsyOAhuIn2SCkllAFg5c8g3rFy/iMtmybaf29+P1I+Ck7osUTgkXexbjnf9RB3y5xRKnGyUE3WSos7DibZOP0iYcTUhwNWAYvr8vGml/iktjT8Lj37f3FPAm7LIiFTFcnFHrAHTT5M97B++LJM5JyP+8epg12PJdujnnhlE5TCaCtHKY7LMhlMKChMchACAhs7ZqcQOrWSEkglszSXaC2EStmkFbOHpJZ7s7Rjnl/Ll9jTEvnRnelHR2WsBEtIQpCWS2RzLK4vxjy/bcgpSUqBCgoAg6F49t2oPtfAe0ef/AEjYVPVJW29WlL8QQosfKPETPUaKn6P9kS55m9a+71ZDFncqJB76dLxtF9GcKUukKS4sQtRzFrKJjC9FSpIXSWJMu+eqtO5400jFzAkVvSMgHyIIAvyGn7xMtfjxXCUE/qc04ycrTJ0zopLAdM2aMs6SL8d0e8R19EVkWmpPJSCPUKPtCVtA1hbvuAKYGlISTcHXi4+6eUavDG2uQJJ5h47dNPBqZNKNdef/AAzlPLBXZi19FsQnJMo/lWQfIpA9Yjq2LiE5yZn+FQV6BR9o9BlkKAIuCHB5GGT5wSw1PIkMMyW5R0S0WGrtomOqydHm86StPaRMHNcsgeZSICmaNFJ8DT7GPVQIFPwiF9tCFfmSFe4jN/w9eJFrWPyjzPrjxPgoH+oQyZPXoT4pf+kx6Evo7hT/APzyh+VIT6paAK6K4fRK090xX+omM3oJ+GjRauPlMwsqar4iknXNPu8SUTB93yIP6xqJnQ+X8M2aO+hQ/pB9YizehivhnJP5pf6hX6Rm9HlXgtanH6lMJqeY8DBETknJQ84kzeiOIBsZRHJaknypb1ivxWyp8sspBYB7KQr9XjKWCce0WssH0yUUA5gGCCYRqW+dIqTKWPgWP8CgL5XFoBMxS06jxP7iIpl2i8VM4t890CxASpCkkJLixOnpGUxG2prbpAu2TxAVtqflV4sHg5C0bnZMsSkJTUtJDuUktcki2WvCJk1ZYlC0KPBSRUXtnaMRsjHz1TEpcrqezZsCdA+kXxTNqYlIT8RBJa4DAkM97OIieZQ4kxNotZUhQ7UsNopK7B+Sh7KtDMbiQCkOlz2sxq4uBo7vAZUoS1lQKlpADFRpClG9gD36aRFxmIqU6glKRdKiHHEJsXz1YnhHn58izTVdIhstESgQSr74YJBRSWc7x7XHlpEvFy2QGbdeybs3PU3fPjGcMlakOZiVyyBvAkkMd4JD2IJ8vCJuGnEhkKHZ/EARkFA5ucrgaWvChCscpX9Pf+RXyWMubYaqa4J/XXg3OCGcWLWL8c2NgxNrj5vGdxJWlZrLFWQqBcA6kaRP+tXSLqcPkSMwDa7nPd5RhtlHryUa3AT6lEk9piB3Wzy8osBGX2diSZlICuZNru7aOnLjcxfnGoAZxUMwC7ce/nH0Wg11Y38V1X6+Tjy4rl8pLaFAkYpJ0PkYUeh+Lxepn8KRkNpbRUubUhRARwI7w44DNoueheIM3EqWSX6pVj+dOml/eMXgUrUl17qEhJteqxFg75jUcNM9f9HgabMGbSgxObFQZ25Af3j5nHlnPNUnfNndGKTVF/tQ/aK8PYRhPpI/8PLHGcPRC43m0v4ivD2EYL6SP4Mr/wBX/QqPQNGZ/o+NxTN2klzoGU7WPyIsp2NoCQwIbTiXDjub2in2OpQsm5Kg45DMmJyp5SStYpQCQzMSz3tlcAub2yjy9TG8r9+DN9h5WNFRCyBakix1Y5F6d22ucWmGx6gCGCQAxyypDC+ZsLHjGJnYzNJFILEEdpnfXkTGk2Pifs0Ei6tbtmd4m7O7xE4PGtyFRocNtPqkkakWc5am5s138OcQcFtJS5qbVpSb1KLflfg/hk8V86a4IK34tfIaaM7gPrpDcPWhXWLpCAvsgpcgE37LFhlbQR2afUSpKb69/mS4rk9QAjrR5/g8VNW6Jax2gBUq7NTvPkWJHk8b/BklCSpnYOxBB5huMfQYNSsvSOOeLaOaFTBaY4bZx0NmdDKYHNmBOZaGTdoS0/E/5b/2jK9JttO1IsQQCcwrJxzuY5c2sxwXDtnRHS5Hy00iTiukBQopDWPoeHrFXtraAWvMF0hzx/KeEZ2fjqwVPdtBd3z4cbQJM8/Goggmk8uLcI8eeeck03xZuoJPg0E6cpt0mwD8rtnqzRO2dtcAUHg9J1s0UMhakBKrlyCkhhukDNnu5yiykYmpJpG9cDdAvwycPlbj3RzynN9GiSMViUOVDMAlvA2iGqReLifL+0Lt2jzzPGArkx3RVouwmxfs5std91Wgc3DWHjGmx+10BRsomwZgQ92fMtndofsnorXh0zStSVkFSQ1m+Hndn8RGd2gVhS6ySpr72j6Xcnd/eOHV44ymm/Ql2iQpJCBMUreTXSmWQwQxBVZ7BRPmPGTsjDlKlLILFJpqDKQosUhlDgp3HARAwG15aFqcMlSWG8SpPGwcO75xJm7eCxTKM16rEtpbjYPye3hGDxZX8qXYki4wchG6qmlJQDY0ureOiiPisGHpDsRKS1QlkGggKVZKUg9oqBIHcP8Aaux2MmS2WJlyUgpbdDZNxbW2kS9ohK0MTNSkkZMrK93vnz4wlo8rlb/qVTKmZi5ZSAkqKsi/3QblOgJIDDlzuWTj1pQkqpSkik1JIctYlTkhgYR2XLRUkTClxm2jO/mPfvh2HwaJySVKZDFKQwSoMRe1i7keAjWWCv8Aj+4UybgccwUkHQXSSWD6EjUjusIdhJyUrIQFElw7MBVwVqSMg+h5QKbsxCUpCVMkFu0VPUbOPhJJ0EGlYUpdKUGxtVkSAHUQBzyzYZRzyi14ZO1kv6y//Fbly0zvCitEsquVqB5OBa1g1u6ORnz6gVa8RLlrCZiwQWq3QQ/M5hrZ3Dnx3P0bTUqmTqUUgIToxO+rV2jykYt1BSiHvxD5tUkHN3tq4j0r6HMRWcQ7ulMrMk5qmHI5C0eljxVNMcezV7SH2ivnSMJ9JP8ACkj/AJhP+QxvcaPtF98YH6TBuSPzq/pEdRb6Mvs+ZSFbwYggptUbG4GZ4RMnTZcqVTclanJWkuWANhnrrxPGKj631QcPUbMCzj3sWgmEx8ucsdasCokAEiwF6ST8SnYFo4s2Nubl4MzkzZqEhMyYt5YcMkXIs28AWN2b1tE5ePl9UAHUxpTcg2tmbsAEnmRlFPMnGWFoCvs1EG/ZUAN7mCxAezkRaYPEylSAkTHNQOfVqUQhh2idQPWzxM4urdsYCdiAkJCCVMHIbspaz3IJvoIkpx6CnPeINxo1gGNyTe/OI0zZ6qMwM73LuSwLDK+efhE3B4dKBekrOR0JBABFs7P3tFpREXWyJElSGnFQUpBsBdLqcZkd1JHlGsG3JMlCEygQOGmWlywePO5yljeSCQp2fMMM345ecEllRF7AJctwazn5zjaGacF8vBeyD7V/9/0N1N6SqV2f8oA9VfpEHGYua6arVEJSVHNRsBvNckxkMNtu9BNi/cMxlme17d0ehJ29hurlSCkUyU4dUtYQ5K5YBJdV+Ay0MVu3f7jf5myyOHEUl9kV8rZWImCYwWTLYqSl8i+TM/ZMVOKwYCXmhSErAWkACtiC2os+v7RrpvTBCVOlK1FSFJWSpgpiabAtmo6PeMht3aAVdMukaBJsASS2XFy/hEza8GU23y2US5ShbdTcXcuw074bK6tFySpvcF3tzLX5RzE4klAJFnZm1bj4uTAZEsTAoVlJUWVqzG4LMHdQtyjOuDIvtkbSC0msEFN+zuBJy3sgbnm0XeGnJ3SnR2cAlwLsD3Pd7cIz2yly8OCCbFJYq+84zsT/ALDOJkvaSFzQ1e/uhT1BxdkhhdjaOLLF7rXRRVbUDzllmdTtazh9IvMB0PmTUoUpSUpWyiL1Uk9zO14DhNkibi0y0uUFlKJzpABU/PTk8elzEsoNwEerCdwTXoXFWAVIAAADBmA4DK0fO+85CiSUqUkuSTZRGZj6NnCPJcdsuSietKvinTCb0KF1M5Asm4PG0TLKsatoJmQAOQBPcCYs9iBMspM1aUsXIcPm4DC8O2ykoWpKcwb0qLJ/CSQ1hfxiDg5FSiTc2+fIiLhl3rglUaCdtGTMBSZmZsyFMC9s2+TF3Ox6QkAh21t+pik2bssu60EIIIqUndfS5DPaKHCYmo/aAsCQ5YgEWLOLm4sLwSbXJVo16sTXlLWxBGmo74ZLkEYegsFhRN2a5Or8DGT2utJUOrWoikFQewUbkBgBwyiF1DjxhRbasdm4l4YlOhuk2ULssG/g8ExaqT2yB+f4b6PYZRkOxJJbPd7ru/6eMd2ZNSpQUakl3CknIi53T4efdClNx8EuVF3iMWioub2ffVw5FoUWFBXvXvewH6wo8x5IN21+pmYXCgrYJSElrqdxZySeH9o9V+haUQcWol36i4cg2mlwSBxjz7Dz0IWsBJTSnS6jcC1vxNrHp30T4gETeMxKV5WAQopbIfeHrHpRb3dcGiTs0mP7a+8xgvpOyw4/Ev2TG/xg31fmPvHnn0lm+H/+T/RGo30YjHy6gkBySWAA4t6m0HkdGHQlXWUkmpyGdFtHsc8+IEDxGFKig7xL2A4gEvy74Pi5MxTKqIlklNNRJsnec/EDQ2cc2aUlKk6IAzpCkqBUmqWc1hO8HLMASQM0lvkmw+DBWZlKRYWPIAXOQU93aAycVQsgJdCgwAuAlgCtjZ2FtbxcgJIQ1k0sB3BgVcTb1iPmQ4qwfWFRpFnux1uxPfb1EBxEkqtVUAXJGYtr5RNnTEqDpDliOOjXbybnAkpBd7BhbTjbK7n50cb9C+RqZalAMoBrEaDIOwzvpbKOoluGJKibOLADiQdMra+7ikmybByAwswbhqXMNXhTmFmpswb93McMsoqmDRBnbMSBUld6msCQwGnlFlUxFRAYAljpqDy5j0geGlhDlyVc9TZy+Y4tzgkyXUVKd2BJF23WItrc+kDtumHk2XRXH4eeaVSklRlC9RSioFTHL/mM3FI0MP2x9Vl4dEhQQVoqZSc1Al2d7gPlyB0aKKVsxUlNaqFBiSApLhilJcVOS6w1j5CIc7BGcXfshThmpYOCz8S0U93RMrortoyUrbfApYDyAv3C2V4YpISgJQhipQ5HdFlXzNn8YOMGErNXEOMtA9/GJycHIUHCpilWABIYGm+uVlDImJ2yfBG1mdlYlBm9VOBoJAK0qpoVpmLi0afDYjDopShJ4gkqZwCGKipsizgOfG9fsrYvWuCkkBCiWYupgXPtb0vE/BbAn0lIkzSkOGpN2C205I9YnJgcxpM2/QvBpAmTWU5Iliq5pSBkdQ5a33eUaCYLjuik6G7NVLlIr61CkgpoU6S3WrIqBAJDEN+rmL3Ei4jaEdqSNV0MnptGC27JQuasL3gglWYCU1NYhiX1yOXONh0kmzUYdapIeYKWATU4KgDu62JjzPbk1U10YgFKzSpT1B8rUZAHdHg+sYamG9JL1FJWQdqbNVMNMnsku7vnazduwGWVxGh+inZsyVPn1ORQElRPxVBmBu26rTSMkuZ1CSl1MAVClIDEJKjd30Fu6PVsJ0cRgpXWyZs5RWvD1BTANWHO6A/b1Oph4YSj54JjBpl3tDBpmoUhYdKgx/fv1j5/2jgDIxU2XYhExYLixNRDt4v4x9GqTaPKNry0Ssfi5i1JSK0aEqZUqWsFIH4hoLMY3adcFT6MF9Sp3tFHJsjmQdNcuUTJEh0nlETpEtCsVPMorKFKBFbVdnedgAbvfhGk6JbFm4lBMtJIZKSe/wDYB/KLXyrklDV9G507BTJiEuEkED4lMQ9Ia/DzikwmwZ+fUzE2cOls9C/6x9BYLACShCEjcSEpFswPd84t5SWt8/N4l8jcTwvCbOxFCapZJZi60DK2VUdj3zqjCjB6WLJ2I+Y8TOVvgZJVdruTNQamZ+PrnHpX0YpImKuT9kbnO60lj4R5DN2isKxABaklm49ckX+dTHrP0RKKkubkykueJJSY2hFp8lq+TU4ztr7z7x5/9Jfaw3dM90R6Biw6lfmPvHnv0mdvD9033RGiE+jD4yaQtICljVkngFb2Wns8NkSVECkrN1ikXUVJCiAA3A+sC2lSJ0uvs0l+68b/AB21dn/UwlBkCZLmTQAkAKIX1yqrlyP4YHAuOEKUebRNGI2bgJ05aUyzdSSSXFg4zL5k8dWixwWIUqlLtem/AJK/0PmIrdnY3qlKKQplE3SDZIe4IuIfLmkqSUuCFywP5aT5384KKjV8m96S9GVYMAqngoCUVluIIsEjRny4+OORtBROeiTbmsBw44GND0gxc1aSZszrWl03FnFVxfMFxfjGUlaW+BPpMH7QOLT5Rc2r4NYnYOLpSrdSiYlSg6+3LUqxYA3cZHhA8fsyZh1o61Q30qUKSTdNPED74i4w3SaUEIlpQutEqlRKCoVoqVUCJ6WDWunMRV9JNpjFzEmTJKWrLK+Iq6oNY2bqyc/iEKSW3slkApKUgE7ynI5C7ZaBvWJ+xZSetFYqDBTWY3S4I0BvxiIrBKcKpcZAJBJZXEiwunhqInYJJlgqICFFJFsyxAZVXP2jBOnyxGoxhlqqAw8pKVCfYAAh1ABiE/CMg1ozEvCGWo31Y8RcJY87g+IixO00qqCXO6vecMXAOYzyh+PmOmYQRZT/APSP6RrwyitxWBNyFb2ltQQnN4fhpqE0VpSVJAF1G7VvYHu8ucWWOwyVO7NvmxbVB074DhtloQd37zcf+IUezRHw2uiaNp0DmlGz5aQSmlaw3kok/wAz+MaXGKEyWkBakuQXS4UwIdmjBbJ2xMkyurAzXWFBRSbyQKS2Y3fbhEhXSbErHV0pYWBBXXYqDlQW72Hffi0bKTVMdGrxi3muNUD0JERcRp3xlcJt+elCiugrSVpTW4SEIl9ZSSHUSSlQcvnrGkMwTZSVfDMSC2rLT+xibtmrxyUFJ9MMrLwjyD6SiUY4HjKlK/lE/wD7BHrsqWEoSLmlIAfOwa8YXpxswzJ8qYEPShncaFRYh+CiXgbpEHneIlNMWkkkGoAv/wCmkZ+I8Y1ux+keJmISiZNWtNMwBJNh1ZK0W5JAHlEabsxZ0Yk5ikFgXa/eB5xzC4RUtbVWQSyQ1JKkUksM+1m/wjQQoPdwhSkoLdI9nBePEPpjlU40EP8AaSkkjmHTHp/RLpLLxgWhKVomSCETErDcgpJ1SaT8tGX+k3ZaZs+UpSilpZAYO+9rfn6xfQuJLg8q2Xhwp34s3h/cR7f0GwaU4GWhIZ0qq5qcgufBvCPOp8hKTLpABIKVcOTP/ePReg+LScO1QtMWBfiX/WJbsaVGq60sE6DL58YskkBjp+mZ9opfrCfvC8TJe0JZS1QMCBlp9elf+bL/AJ0/vHYqxjpXyIUXuJPn1HR0KK+snIAmkdkpKkiqu40yAvxj0X6L8OEFaQXCUIANr5cLaR5rgVpFZe5BBcZVPlm5j0v6LlD7UDRErlYu2VvhiVdl8bS9xB3j+Y+8effST/Fkflme6I9An3Ue8+8effSQGmyPyL90xS7JfRitqyUkoUVB7hqkgsLuylC12fkctZmG6Nyl4UYlWISHmLl9XuvupUoGoKOdIFgc4eZFVBqQkVM6s+yo+UKThgopSZqW6xQ1I+O7E/LxTRIfAygJQl1S6arqJJICVrqSk05kFJe1u+JGE2fh6U76lEgEgAg1aAeZ8oHhtlyt2okuuYnRmBXqfy+sXeBkyUhPZek5q+KzZDNnh5ZuUUvQIxptnFIQsLCqvgs1JLu7+BzhpwMpNkSk2LCp1WZ2PjeC9ai5qS5RxJf17o7iuqmZlZFQLBJY7oHEmOZxk32aO2Aw6TSGpG7McsHOYzzN4bI2bSzLYgBNn1DuAC+kHwE0BDMTuzB2QRcjUxP+tKB3UNvJIsgXy0Bg2sTRXHBuGMxRsCzls2yPpHF7NQHYl974fu5ekT5mImEaCytTkFfhAgU6ok7wZzofuvmTBsfqFDQAh0Brki54p/vDcWpwpyCeQP3Bd8tAPCGkp1mDMfdGac8vCI65yAO2XbieBHdnDWNIaLIY/dO7mFB7aoDe0Je1LvzJz/5iVRVKxcsC4JLD2bXmYGraSRZKG9g7DTmmNBFvLx5KgLaD/KtP6xPwO25sutKaWW1Tg8dL/ijLjaiqgyQ2eZ/N/qMSDil1kWzbyJH+kecNxTVNCsssbiyRUu74mW9hetKxkNI3ewnODkH/AJSB5ACPO8NMNMwk9mdJUPOZ+4jbbJmk4ZArsEEDlSo887RlVSr34O6TvTL7/wBzL9BtGc2/getXLeYpAAW7IK37LWGVibkgZxKkT7gXL3FmF7t6xDx7ApdRusgWIT2VGx8OMX4OKysmbHlpclU5QFyQEJ15qJ4aRnNoS6ZxCHCd34qvVhw4RsaQCXKQe534c4gYiWkrJZzxZsha3nFY+zn1KcoUQ+iWKVKxMwalDXc5LHA98SfpH2kUS0TKbpVTwsoPxJ+EQFCGmoXxSQ1825d0WeJlS5xAmyxMQSCxdQqCQxPjz0hzaTthp18lHmEja8zELa24Cocsg9zzjcdC54SlQtZSTqMxy1tFrj+jaZlJSUywkEAJQlNlM4LhzkPKGYHYiZJLKU54Ndu6M3OzorgtJXwisFrcuBvDsOqwbQl7NppEVWBOYqHcWc5v88IJIwRGpY/eNRgcgSJKsSX1/mSPSFA/qaeCf5Vf90KFb9Ao86wPRnFgJBRLQvdXvFLsHuqpV7gBhzjedAEFKpoWCFEIvSUhR33a3LKIacfiEWQnDIJYvSqYz3LbwFuMW2xMbNVMmCZNC6AkpAQhIBL/AHXOQ4mLqhJ8BZhue8xgPpJV9tI/Iv8AqEbNWPG8WLDU2tk/O58bxiPpGmBZkqcFQK02uw3SzveGkJsxe0rqRvMG08YAKLbxeo5qa19BFvI2cidTXkFta2aVHj+GJOD2ZJtTLB+1Um93SAts7aekU2SkUqBKFJUtPaLgAkgX4huHnGhwa0skpc9ye/58Yl4DBJFBICftpuQA3QJre3pF9g8IKUOQDv5q/FbL5tEuRSRSIxKtEKali49csodNxq09pKUmxuoacgX0idNXLCADMTUZQGbmoiwYZHlFdjdpyi4SK+BIYGnPO9/1gQwKNolNnSANGJLKDtlxjqtpK++rwSBdN83iIZKpnZSC7G1vBzwjv1bUkNc56Ef7w6QWwq8eTmVm/wB629nZojqxOrDLMknItxgvVpfxa78LZcveOqWgDIaaAZ884OA5Aqmk2A4gMA9jbSHBCibvmc/Bs4lSZa1dmWtQ5JUoWPFmibI2TiDlLp5qKQM7ak+kLcgoq5uGJPifUg/pHE4a+evhm7RopfRmaQKpqE8gFK1f8MSJXRxCe0pau4gf6SdeMG4KM8jCJqz4DjwHt7RaGQgraoO/sSWAJ5esXEvZskZS3P4nUPIlvSJkhVH8MU/kAT6BoW5jooZmFWELSJayFFBKigjskdlksTfJ+MbDZuDKcM7GpJmM6T/5iqSO8Me4xGl7Rm6kq784OnaaviJHiIhpt2bfF/lfDrzYyUVi5qdhYsNBbK0SMVgBMIK5jgLqpHi3w+7wFW1kD4lHwb3jqdtJJYVeDfrDpmPBPlYKXxSAOf8AeOT8HhQxUAdHFh6ZwAYoKzKvF/eDSsrUt5+cCVA6Hpk4ZJCkyy47JpUc7WAGd4crHysnA07Jz4XGfKGp3b2Hp7QNc4D5t5QBSQ/62g6/78IGvEJ5/wApP6QkYhiyVAPdhSH5tHTiuaT4JPq0AAJmOSNFnTsq/aBf/kkj4Vi7HcPy3ODjGB7hFPGlm72IjLbb6SyiWSQlI+65KvX0jSEHImUqL1W25YLVK/lP7Qo89XtpZJp6sDQEKJ8SLRyNfhQ9SN8jR7PWVK3iTfW/vGq2TKSlEwpSAWOQbjChRyS7ZoilwUlJWl0jTQfdV+0Z36Sz/wCH8f6UxyFGsSSi2Rl/iH/SmRYzs0DTrpn9Sv39YUKCXY10EXZUn/3E3/7YgbcWbBy1/wCtUKFBEGV5P9Y/WCyhZ9aVQoUNgh5Lv4e0EXl4KhQoQwuxUhUxlCoVZG+nON2MKhCBQhKfypA9oUKM5f6gQ+ZdN4jJmG1z5woUUhkgFwO6Hp/T9oUKGBIaw+dIdKSOEKFCArsXZRiFUeMdhQwYSQYspUpNDsH4tfzjsKBiBiaXzPnBMfMIl2J01hQoaGVilG9zlDMMouLmFCgEWOGziUrT51hQoSAoukiz1SQ5YzEgjiGNjyjzjaBeYt9FH3hQo6cfS9+TKREeFChRZ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3" name="CasellaDiTesto 12"/>
          <p:cNvSpPr txBox="1"/>
          <p:nvPr/>
        </p:nvSpPr>
        <p:spPr>
          <a:xfrm>
            <a:off x="611560" y="1052736"/>
            <a:ext cx="7992888" cy="3857660"/>
          </a:xfrm>
          <a:prstGeom prst="rect">
            <a:avLst/>
          </a:prstGeom>
          <a:noFill/>
        </p:spPr>
        <p:txBody>
          <a:bodyPr wrap="square" rtlCol="0">
            <a:spAutoFit/>
          </a:bodyPr>
          <a:lstStyle/>
          <a:p>
            <a:r>
              <a:rPr lang="it-IT" sz="2400" b="1" dirty="0" smtClean="0">
                <a:solidFill>
                  <a:srgbClr val="0070C0"/>
                </a:solidFill>
              </a:rPr>
              <a:t>Servizi offerti</a:t>
            </a:r>
          </a:p>
          <a:p>
            <a:pPr algn="just">
              <a:buFont typeface="Arial" pitchFamily="34" charset="0"/>
              <a:buChar char="•"/>
            </a:pPr>
            <a:r>
              <a:rPr lang="it-IT" sz="2400" dirty="0" smtClean="0"/>
              <a:t>servizi di carattere alberghiero (compresi i servizi di lavanderia e stireria)</a:t>
            </a:r>
          </a:p>
          <a:p>
            <a:pPr algn="just">
              <a:buFont typeface="Arial" pitchFamily="34" charset="0"/>
              <a:buChar char="•"/>
            </a:pPr>
            <a:r>
              <a:rPr lang="it-IT" sz="2400" dirty="0" smtClean="0"/>
              <a:t>servizio mensa, cucina con possibilità dell’ospite di partecipare alla elaborazione di cibi</a:t>
            </a:r>
          </a:p>
          <a:p>
            <a:pPr algn="just">
              <a:buFont typeface="Arial" pitchFamily="34" charset="0"/>
              <a:buChar char="•"/>
            </a:pPr>
            <a:r>
              <a:rPr lang="it-IT" sz="2400" dirty="0" smtClean="0"/>
              <a:t>servizio di assistenza alla persona (aiuto, igiene personale compreso bagno assistito,ecc...)</a:t>
            </a:r>
          </a:p>
          <a:p>
            <a:pPr algn="just">
              <a:buFont typeface="Arial" pitchFamily="34" charset="0"/>
              <a:buChar char="•"/>
            </a:pPr>
            <a:r>
              <a:rPr lang="it-IT" sz="2400" dirty="0" smtClean="0"/>
              <a:t>servizio di sorveglianza h24</a:t>
            </a:r>
          </a:p>
          <a:p>
            <a:pPr algn="just">
              <a:buFont typeface="Arial" pitchFamily="34" charset="0"/>
              <a:buChar char="•"/>
            </a:pPr>
            <a:r>
              <a:rPr lang="it-IT" sz="2400" dirty="0" smtClean="0"/>
              <a:t>attività di vita comunitaria</a:t>
            </a:r>
          </a:p>
          <a:p>
            <a:pPr algn="just">
              <a:buFont typeface="Arial" pitchFamily="34" charset="0"/>
              <a:buChar char="•"/>
            </a:pPr>
            <a:r>
              <a:rPr lang="it-IT" sz="2400" dirty="0" smtClean="0"/>
              <a:t>servizi sanitari e socio-sanitari (erogati dal Distretto)</a:t>
            </a:r>
            <a:endParaRPr lang="it-IT" sz="2400" dirty="0"/>
          </a:p>
        </p:txBody>
      </p:sp>
      <p:sp>
        <p:nvSpPr>
          <p:cNvPr id="15" name="CasellaDiTesto 14"/>
          <p:cNvSpPr txBox="1"/>
          <p:nvPr/>
        </p:nvSpPr>
        <p:spPr>
          <a:xfrm>
            <a:off x="179512" y="5229200"/>
            <a:ext cx="8784976" cy="1477328"/>
          </a:xfrm>
          <a:prstGeom prst="rect">
            <a:avLst/>
          </a:prstGeom>
          <a:noFill/>
        </p:spPr>
        <p:txBody>
          <a:bodyPr wrap="square" rtlCol="0">
            <a:spAutoFit/>
          </a:bodyPr>
          <a:lstStyle/>
          <a:p>
            <a:endParaRPr lang="it-IT" dirty="0" smtClean="0"/>
          </a:p>
          <a:p>
            <a:r>
              <a:rPr lang="it-IT" dirty="0" err="1" smtClean="0"/>
              <a:t>DGRn.IX</a:t>
            </a:r>
            <a:r>
              <a:rPr lang="it-IT" dirty="0" smtClean="0"/>
              <a:t>/197 del 30 giugno 2010 “determinazioni in ordine agli interventi a supporto del sistema di Welfare lombardo” </a:t>
            </a:r>
          </a:p>
          <a:p>
            <a:r>
              <a:rPr lang="it-IT" dirty="0" smtClean="0"/>
              <a:t>ASL BRESCIA Decreto del Direttore Generale (</a:t>
            </a:r>
            <a:r>
              <a:rPr lang="it-IT" dirty="0" err="1" smtClean="0"/>
              <a:t>Ddg</a:t>
            </a:r>
            <a:r>
              <a:rPr lang="it-IT" dirty="0" smtClean="0"/>
              <a:t>) n.1254 del 15  febbraio 2010 – Titolo 5</a:t>
            </a:r>
            <a:endParaRPr lang="it-IT" dirty="0"/>
          </a:p>
        </p:txBody>
      </p:sp>
      <p:sp>
        <p:nvSpPr>
          <p:cNvPr id="16" name="Text Box 13"/>
          <p:cNvSpPr txBox="1">
            <a:spLocks noChangeArrowheads="1"/>
          </p:cNvSpPr>
          <p:nvPr/>
        </p:nvSpPr>
        <p:spPr bwMode="auto">
          <a:xfrm>
            <a:off x="4067944" y="5013176"/>
            <a:ext cx="4648200" cy="476250"/>
          </a:xfrm>
          <a:prstGeom prst="rect">
            <a:avLst/>
          </a:prstGeom>
          <a:solidFill>
            <a:srgbClr val="FF9933">
              <a:alpha val="79999"/>
            </a:srgbClr>
          </a:solidFill>
          <a:ln w="19050">
            <a:solidFill>
              <a:srgbClr val="CC6600"/>
            </a:solidFill>
            <a:miter lim="800000"/>
            <a:headEnd/>
            <a:tailEnd/>
          </a:ln>
        </p:spPr>
        <p:txBody>
          <a:bodyPr lIns="90000" tIns="46800" rIns="90000" bIns="46800">
            <a:spAutoFit/>
          </a:bodyPr>
          <a:lstStyle/>
          <a:p>
            <a:r>
              <a:rPr lang="it-IT" sz="2400" dirty="0"/>
              <a:t>Rette     </a:t>
            </a:r>
            <a:r>
              <a:rPr lang="it-IT" sz="2400" dirty="0" smtClean="0"/>
              <a:t>1.225,00 € - 1.330,00 </a:t>
            </a:r>
            <a:r>
              <a:rPr lang="it-IT" sz="2400" dirty="0" err="1"/>
              <a:t>€</a:t>
            </a:r>
            <a:r>
              <a:rPr lang="it-IT" sz="2400" dirty="0" err="1" smtClean="0"/>
              <a:t>-</a:t>
            </a:r>
            <a:endParaRPr lang="it-IT" sz="2400"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TEhUUExQWFhUXFxkaFxgYGBwcIBsaHh8eHR4dGRogICggGCAlGxoYITEhJysrLi4uIB8zODMsNygtLisBCgoKDg0OGxAQGywlICQsLCwsLCwsLCwsLCwsLCwsLCwsLCwsLCwsLCwsLCwsLCwsLCwsLCwsLCwsLCwsLCwsLP/AABEIAMIBAwMBIgACEQEDEQH/xAAbAAABBQEBAAAAAAAAAAAAAAAFAQIDBAYAB//EAEMQAAIBAgQEBAMFBQYFBAMAAAECEQMhABIxQQQFUWETInGBBjKRQqGxwfAjUmLR4QcUcoKS8TNTorLCQ2Nz4hUWJP/EABoBAAMBAQEBAAAAAAAAAAAAAAECAwAEBQb/xAApEQACAgEEAgIDAAEFAAAAAAAAAQIRIQMSMUEEUSJhEzJx0RShscHw/9oADAMBAAIRAxEAPwDS/wB7VmsVygEyd/ToL64QcQCYUEkRv/PGeq8WsiFIVYH6th54iAGAWQLG50J1ja57/l16fnRfZ5jgw/mzCZI9dsRy8mAhGxLEH3AU74pUHzQXlpEgAd9xp01wSLKik6ADpt6Y9HT1d6sg1RR4ksatNTTDWZvmsLBZaRYebvN7WxBX4AiA0ssWKzKReIjzDXvBiI0JcHTN6jDKzxI/dUfKpPaST3Jx3iEtmAOUSNLz1joNOuuNKNq2OpVhDODrqyF5nMzabkGAPXKBpi0y4pUcoqkqwKuswLhSCZM/ZDTpuQx64vILdP5em2HhJ1TEmldg3nl6D9WAVeuZyEA9SWjFqjwwCquoUADtAi3fvivzEftKSzbM1Q/5AT9M5Q+2LtJSPKf8vcfzwia3tv8AgzXwSQ2rUCglrAanbAbmNV3ANKAMykkyCTIKKpg6gKx75OhGJuf1cqksQUWTlKghnuFUkQTeWIGytOMytV/DWlmyqwkmPmYyCQxCkAydZtOuOLy/Jq4ev+ejo0NFv5Iv8LzM+GpSGRFykE7oSFYuDAUgKxXW0GJOK1IVuLqxS8771DZUG/hg2AHU3Priry+jnarTdmpUxlcDw2bMXnLeIYBr3a+cx29B+HGUUlKDwzo0Ag5hZg1yQQZGuxt18qfkzn8ZPB6ENKMJcZIOSfDPD0PM7+OzDzeQEX7n8emJ+O+GeEqgHwWUkXKHKB7EQPpi/VqiLtH+XQbGTGFSnBEk6HX8vu64lvZelRlH+EXWf7vxJAB+RrL/AKbqfcYF8VyPilF+HSoJsyrc+nhFbdyMei01AM+8E/fAH0wgramL9Tckdt9Ytg7qBtPLF4vL5f8A+hBayutQWM/IwQC4Bgk6YsNzB3UIeIpMP3aqFCZ1DHL4Z92OPTK5Vr1ACB+8J06giO+mB1T4b4arfwwpbpmWI6KBAnqVjDqWRawYeg1SmkU0rI//ADKNQVUjp4YmmABGhB1uJwE4Rs6VxVrMtVoWkhaplpdGpwchEiLgRI033PE/AgJmmxU7HyyOosQfu+mBvNPg3iXkM/ijy+ZmGZYMqc9QCCCLQTuNCcMpWBr6CXJaqigFRi7KvmvmOYC59CZOJed8UEpFrTDkT2ViJ6XjGW4yhV4cHx+FdAojxlzBT3f5lU7x5RMXw7iuLqCkT4wZMpIWo9N5U65BmY7bhdNsdsfOlGO2jkl4acrsbVJqVD4YkMQWGhB2F9rnG04Y+QbkAzHbbHllXnqhmFSk2sqVIWCSs+XLBEBiADqRsIxr/hTn1B1KmoAYM5zlJ0knb7UC/wBlumKeJrxUnfZHX0JJGglvFyk2K5pHYwRG2q/f1xajEdO5Q7lD+K4lqGPe33E/lj1UzhaKzV4mVaAYkDN9w830BxQAo8WrQc6Ql7gghmMXupkCxGH88qtTVGUD5hJJIiAY0BJLE5Yi5IwIrcy4jxmqUac0wf2yGJJACwpB87ECY1gL0IxHU1UsSyikINq0aWlw6r8qgaTG8CBPW1sPjFjhUDgEEwRItscXW4VI0v1xR6kY4BHTlLIJjHYsvRE7/THYbehdjPNwZA8wPXeV6HviSizAkdNCe83B+7phj0oYyNdliBpNzED6xiJGZT5f9QIIjqdhp0OPjVGvo9CjQ8NVVKYOYppmNrH90SPmOsX+/C06r1XXKzkhiQpi0WzOBABgyPrciw+lSLgGlJYAlyT8s2MWjMbWi9iZ30PIayrTCtCMAJBtM7jr3PWce148tzUeFRKeFaLdCmzWqTaLKTHu1ib7WHbfF5adugxXpczpEwHUnX19DocXlabj7senCaaw7OR/ZS47yoTaxmSYg9fXAn/9kpo7JVDIZOWRYjpIkDGiZAQQRIOoOMb8VcOVnIi1AojKy3AiBlexBAlddhvjn8mc4fKLK6cVNbWMTnS166ohYHw3NMsNSTcMN4CNHoMW+N4tmhmLUyjN4qmcuUEDNmgHLabfM0C+Mry3lzNWmSMgZc0wAVXKxkxZWzSemuuNJwfw+3EQCWFANMsTmrNpmymLRYSdDMEk48//AFUtrvk7o+Mm0DanGVOLqZaSZ/RZRSYBZjHmbQFjCiIvE41vJfhalTGaufFqMCCxkgTaxIk6zP0G+C3K+S0uHGVEI0N9djBvqDi1VEwLwQTafpPp3BOOKU7Z2qKSozfDctqrwypxBDGFpkSYZGVUylo1FQC+334PrQAFyA0C+5sBJjUnSb4fW4fMrBh5WUqfQiCI9DGGUauYA/aiDlEjMLMJnYqR7YmFRHVFn5QRFzrf8vzw1bmQNhf9XE4kZ56iIN/1OGCkXAJAEbkkyTY20tJ29sa7GqhCSZgiTYR10n1/XbDKjsPlWSAJOZY77Xte0YlWoDO5UxERe9su0fo45jMOp6+vp094/HAsNCeLIBMTF509DOuvpiWk8ggwDrKwfTTUT1GIKZJMQsRMkdfv0nTcaYldDAlpvt07fzwb9AomqKALST1iL6aCJ/XTCCsFOUeVwLkTp11PfEdFQYILGZIIv9LW+mGlogElVB0YAhj2NjqMBM1FTnXDmrTNJ2YK8eaI0IMHY3GkAjGR+IvgtaNFqlJnkRMsGBO8KQL63EHudMbF+Y3ZSQVAsADe5m03AtcTcEa4ocyh+FlRkWEJzHYxGRV26iRv3xWIp5TWEiHXK0gHTKffRTMWMb3JxUHLwHBZSIIJC/1xf+IJpP5MoLSWkAz0IDEgj+nXEPJQ5UqQMo0DeospHyjXYjS2Gce0Cx1LnHF8O5C1C6AsMp6GBFxIsq3+mpnVcr/tCp1PJXQ0zHzaiepFj3i/TGd4jhg0wDmicrWa3TZgLfKTG8YrVuBDd5E3G3riun5Gpp8MlPQ05m55zxXj0c1O6I1M2IFxLMWJ0UCLmN+2LXwdythXqCqQwZ2akyqB9plYR9myBj7XJN/OEVqQGVygkTMFRDCGv0G+3XG4+GfiFsx/Y04Z2L1ASDkAJapEX+Xb5oF7Ri68nfJN4Zyz0VBHpb0FAsdMDqzQcCxXDVcqgZcmaRIMk2+owzjXEEeKARsWEzsJkG8gXnbHfpx7uyEtRPCRcY9hjsA6nHAGGeop6IhZexU9CLxtMbY7FfyQ9kqkY6u5cVIUDKQpXyzO8Kp6HXD+D4bKBIuReLlSBaxjUTefa+KPCwisqgvIkG1r2Fzr/TFrhePyvlyZmaBfS53Aaxi/rrG3zycW7o6qZa4TigiFF0cxaRsZ++J/LTEmeowzTmRhoDJG3qDaenrgcyCS1pzBovftpss2/HF7l1bIVglpBP1uSNI2B3wNPUlx0aSQW4LhUp1ApuXEkaxvY9Sb9pjfGj4Cp5b2gkHtG89IwIqMjeH5fKwvFrzF7jQ+m2IOO5HxC01bhq3yyR5jpoVMtlIjc3tj0NOcotuKtfRFxTwy1zPm1OlcOzpmKuuZXFx+9mzIbWBPW2+APA81pVK9PwXYM7BClRs0An7BgizQQZ2+jeONel/x6vDVTltTzydLrl1Y6QZi0RpEfD85qV6lJWpIqeIpbIpiSd/MbTAuPTTC6uq5ftj6r/uymnCmqC3w5wLVSACgp0q4psSpLOUAqEOSYIiTG5ONnzLmqUwA1RafmiWIUT6EzP8AI4ynwNWCtVUCctV21GmVUAFv3ifvwM/tIqMtZEzHKaQMXiczD3tAntjill0z09NNo9E4eqGQmxtM33/H3wiqRqBFpJ/LHm/wHWLcWMzTFNvmvpB9tMekZ5J1I7jTsb3xOWOClUSsxNgR9JjTa36jA/8AvHh580kA5hALEhpMDckvnAA2G8HFqvwzssBmVb3mw+hEHvO2M5xaGm/ny1mUBbE2UyQzIJIbMFg9J0jE2+hW6NBw9fOocAZWk6gx6wde1xP3y5hofm6C/wBf5DFbkFdnpSSCt8rZWUm5swO/cE++uCCyIIJIMx+EYZcBWSGnckffp9THbEfE0GB8tpFibjrpeOkhZ/DE605MsCSduh/wwLevTDmVo0Ea364IQUOKqZsoQeUTJkT3BAIP0EYfSpVbgLljQBlO24M7YJU6SkE2nQTYjt1A9sQ1aRkDMQIjyEk37nTXGsxRZKmgeFPmnWN4Ayj6aYXjeFd1gudACVXL7RO4tra8Ri2zwZGY7Ekz7SLT3i2Hq5VfKpMAaL+QvGN9gI+DoBZVRTC2kRHubmfxwN5kD/c1aVH7Onohgi0X95/pgzSqkqCbSdLn67YF1yP7ko/9qnckfw/TBizUeV/FiGabZhm88QAZ+WZifpeb26s+GwCtSFIJKgjabiBuJvY4t/GTrkpSPKS4sAYmDK63/wBrTin8OM2V1JFiuRhoR5oiZgW6DfF0/iSfJPxfEK9NkqKbAm41INiGF5gbEanUYrc0phKeYHOqmBcqyz0cfNpoQT3MYMFbmbz1v9AbD2wL5vC0CGE5SogHKY2IsbH9aYCy8hBnAcYuRfEDQHVpfLlsQYz2BOljGD/LuKXMHdmbysJsZzLBtqfMwOlvbASjVP8AdSySoVhYGSx8sy21jsBEDFity+m4Z1hKhFmXyw4vJvDXF+vrGNKSjX9IaqT5NjyzmMOSASl/KDAiZJbpFxGnfBHjeOgGIgOpEWhA0CRFoidZIPTGA5ZzEqWBaGKS2WYcT8wJAnY/7Rgw0+Hb5SVEAa+3SbE9Wxl5OpBOP9OZ6eROPP7R4RYzGJcC2xjKfrvrjsAeY1arVWIteIOoixHsRE/jjsJaef8AJTaifh1dmOoJIFrgdItGnfDuJ4QjwmBF7xYaQWifrbQzpoeq1nZgVAFjEA675YuCZ6A6emC/C10cMtRgCAIOtza3rMf6bYGnD5UJZRTiM2QHLPSNWPzX9I+698HRy7MgAymbqYaLGbkDy+WLnv7hKVMq2SCPMRmJ0KkEktJHSJ0k49ATIaAqEA+GC1hEZZMRjt0YKTf0JJ4IOVcADREmTeCRoDtE6TP9cEeFcUlcCWC+YCQLHzWJIFr/AEwvAuGoqYIUrN9u0dsN8GQvlVrfa0kTGxjU46qUWtvoU835nSAD1StVS2bw2Jp08qC5zIoBadLdtdMVfhyux4vhwhVRKqY0ZQLZlMZmm8/7Y1vxTzZ1B8XlwfNAz+R9L65DbTXGT+C6ebilNdTmzHwgAQFY3MwIMCRBtextB4tRU8P/AGovA2n9n4PicQwJOVyIMQAdxaRafv1xR/tRpjxqBG9Nhr0b/wC2DnwAgVayqpRmJLSwJJzOuYAxA8mmBf8AaZQdn4byloRxYEkXGuOaX7HfpcIFf2bEf35CdPDqfhj06tVLGwy9u/T9d8eZ/wBn1F6fG0i6MqkOpZgVAlSRJI6gD1Ix6dVYJmJiBqxiOxJ+7CyKPkSmpFo1At98T64GcVTQKzQZZ6OgJFqgibWEM2ttZwU4ekCoKmdbi/54k4issrOVTGUbZvSdbYRqwEMgABVIAtbp6aD6YkR2vmkey9/SNsKlGNmmLCCLeuGqgz3RsxG8xGm4HTpg0/RsCCsRuOhLQP8AY2wmckwuUfvXEjaNSNsLxNINrB9SoEnT8sIIBGXwze/mSZ7dTjUwWhoMG5EiItMHa/rN++Ia76jxCBbbQ+th9NNcXalUhb+H3bMpgfifujEXCOAZzLA/ekmI100O50wdprIaNCFClpmY1iOxkTeb2xweGjIYIu1wAPoR2tfFquc5Zy6gDs3ePu9dcV4UrmDkqNTlaCf9Jm9rX0wNrNZHSkNBmJESREW10P0A9MU+JoKODTMUkUUsTrCjSSOl8WE5jTzhPEIcmI8NrW9jEXn+uH8by2aLJnBKpBYwqA9Scxyxe0YKi0azyn42OZKURYtpHQdzO/44FfChP7RZMDKf+76bfQY13FFKtMEsWUGBlmIBKk5wYcSI98UqVBFkgfMBJ3toDGuK3ihHQlUE9LXt1/XfAr4hdTQa8MCtuonp9+CuY+hjt+cYg4vhvFQo1gYPexn2xk6ZmjO8HxAHC5ARmNQECx0ya9J0/nfF6lEhHVcwYKQYgCDfQiYEfhphOL5ctPh2K65/azAexsb98dxABJJ8r2LSNSTAIBt2B9cLqO8ENRD+L4VDcHIwByQNAQDBnXUW/QThuOBBRlPirqcxuDus7dhriYUgcvlLDMNNcu5Np1gYTmXDqwlTlZM2QxBt+8PtaGfTEFPFMld4H+CDpSU/6vyMYTFWlzoIoSorK4EMIBv2JGh1HbHYb8f9NtZLy+1VUNSFUh5mANyCxGsYOcZSpMhqUoYBlZpgghjm8xmARl0ixjGY4Y6kWYRfv1H0P3Yu1eY1MuUtCWFp0gxsdQ2OjS1Eo0ybRoaNBlrpmMA3EwfmGVWIBsIGs7xjYcPTCqU3cHTqLNfXffrjz+vzESjDVRBeNQIiSZsZOn+xng+OcwXVQv2WJvm3EXj3x1aWtCNmcGbHgBFNR0EYlqtpB3xl+WCqx/aeVSTkZjl62A1f2GDnCcMDsx7mVH0kn8PTFJeVpqPI0PG1JPgF884moSaZopXBJhYqIdJnNBBPoRGAfIOSVvFNap4SCSRSzF2NiJzSVT5hpJOhjXG8pL4akCfRbT7lgT6k4j45hSoO5BkKWM2kDzaFjN7TOOLU1nOWDrh4ygm2UfhjgBToK6KqlkWWYgmPMxhSQB52qHuDgpVWiL1FpHYBxT3G0+l46e2KXJKrmhRKUyP2amSeomDDQbHfEv7TMCqAHQmBt0IYm/Qf0xKUsnRGGCwYHmCLTAg5/DAEf4oMR1sPrhSy1UGYhxcg+fQEEZYubqDaZ6b4g418zKCBKx5smaBoL5maZ3It2xKaGawLGdYVjf1J8v4YFtjUiu1OnT83h5yTrTS4B6DWOwMiPbDOV0yWZqdFQotTYqUKi0jL4QgEiddQJmBirzjh6gphaVO/71QDLF4hcxkliAARvi/RGVFGS4UZsqiZAicxYxYdzhVzkFO8BJGiCQxbrkiDoYtE7ydfTFF6YzzkM7Elo9eo10F+kaYGVXqM7LkYRcwuYmY0C3Nt/wAMEqXDhbNTEwLsgMemvexk3w3IaSyK/MRnFNSZmDkDEDXUg/frv3xN4maysSYIjKx6atmgad/bEbcMh+ysnWKMmQNSRMffhiOUORKK6XYJ5V6kwWOmgPXGSFbwWuG4VoLPJ0ixt/1ebTa/riPiCNTIkiACoJjWPNLbfzG0dHiJJBUtrJNFoYiIKj5YEC7HQdsR1axJyiQCIMUz5x6axHcD10w1CtjOPpUXBAkeabBAS15IaDfuRPcbVaPDgU/KCATaWXzHsBN/u74lbiFWVLwAvmLKD/rMAHsLa+mMfzz49MNT4UgmPPXcCw0gE2idNvXBStgbwHucc+TgwM7EuQYRWEnT5rWjoLYwfNOeV+LeKrHKIHhKYWf4437bdpuIXM7TmYndyTmPpPyjvr6YWrSCkZbFQ2WPT8Z3wdyToVo33JeVtVpjwVRgAqtlYWO5I1Fxi1W+FK4UkLMTN1uB0v0BxlPhr4mXhM6VXqIhJbMqB1J2DqRJgW6312G15f8AGHDt4Z8STUbLBChW1AZCVBPmkbXJtvib3XgZJcMzNSmUJDAqw1BEH3B0w1qgH2vYfq+PTOZ8ClUANSFtDMf6WH4YyfNvhd0ukuupEeYdbfaHpjKaYzg0ZDnI/YN6j73GI+LKgKGXMxJmNlYgDLGp8xmwFt8O5lxKMjKrBirIGAOnnFj9DilWqWyEwxMkkwIvaLW+nqcbUTaOXVWS5TJzhiLgWB0G2p+YxsNMMoUQGbMM0hoQKCc1xrAF8vTTNocVuG4rI2UED+IDQEQDckgfZ6fUTFxRQOXJnTYi5HY2HU9tTOIU06JKIeoccMolFnQyFkxab3x2BVLnQUZXALAkE+/ocdiilINAylWEjSSTvgnw9BmpskG/lUmACYt5iQo21MDDOL4Naf2TldIDZNLgEnb5rWF5+rOP4hjBIZRMiJX+E2tgxWRdns0nC/DlO/icRSCywVUcTAuPMRFhGk67Y03KKVOkYphIj5mKMdYmS0jUCwx4uKtWm5HilE+ySuq31MRoxGu8Yv1ahcErVLGDDTudbz2GnfFtqOiMoR6PbGepVEKpZbEXQA7WGpw6p5R5sxa1gE17iT9/r3x4OOccQseYKREAXiDI3I/pbDKnxFVUqST9mywolZgkQZJBIJ3t0wNifZZax77RoGZcQuwKkzGt1gdv1ehx3GUauakknUnyFdBME6n5Yv3x43wvxdXgjMSApUCbAE5tBax7Xi84L/D3P6zmookZadR/LEAEopGUyN/baMFQpglq2nZ6ZyYO9ClACKESCyawsSB32JiRi+rfZDA2hsykmJ/dY2g7QSMeP0fjmuq5FqOAtMINfmBsYk2jpHqBAEx+P6i2NRgC+aIiRaRJY99t8BwGWqqPVzwoykJVphQQYyyR/mkkTrmAH54hdwgANTM8WnNGU9pAA9QQceYcF8fVUy/tTCh7AkXJMbX21tbvglw39otfKikh4UzlW5a8GwXNNhYAROsyA4MK1I9m5rVx5GFPNmZVZ2OYAg5rJMwI0CmNu5GhkFLxGCwJzmrKaWmWCxEdCdL489rfHFRlQOoEZS2ZDcqcwkkCRmCja2a+mG8N/aGWUCp4Iv5gwBlZ2hreXa5FhJ1xlBgep6ZteV88o1KhpIUVh9lKnz2BlXIh99TNtMGaokgNSlhBP7Q/cLFv80D8/NeG+Osq1TTSjLNKDy5riYk/N5rSRuegBbxHxYGqHMt6YOWQQTpE2KzciIsN7kAVJcgUlR6ZxHEgFVio0yAEeZ/xE/XyjbXEVfiQoAhjExDRlPTU/wDUTc+mPOqfxZnKfsqQgzJmYkjyyf2ZiGkTr1JiY/EtQ5ytKiH2lVHlImJnznVc3XsZxmwbkbamajGwfWcoOh6+nra2mBnP/iWnwoPivmY/+mra/Q/yHXrjJ8w+NKwVqdEBXIhiGJGlz7bTYd9DjHeSXZszn7Rvf+EHX10H0wY01YN3oMc459xHGHK0rT+zSTf1/mbdsUqnB+GQH6AgDQa/f319MW+Go1RRVqSgOSc2YTbvP4nAvnFZw4FUy0AnKBcXjsMM1aBZdWqoHvhlPiBnBK+XckWj6dMDWr7qpvsSfwEYMck4bxEY1BPQRbf9Xwqgkw3YG55xL02kZcp0PffFfllOowdVKrOoix9ot64ufF6Qif4jp6YTl1JrwYmBO4G8d/1tg8RG5Z6b8E/FisqcNVqMlVRly1G8rkWilWHqPI15taMaTmXOuEpWqP5lzWkkgqRIOwNxvp2x5RR4daoFEKPBU+buR9lfQ/MfbrDRSADAf81/vCYlKikGzWc95nwnFS1OmRUIA8VQPN0DDRxAJB2/HKV6Kms4uYlQC32hCg9tCYO+XpgmICyTHm79GxmG4etxHF1qdBM5l3KmB5bA5jsPlHqffAhf5HH0ga6X4k+2PqcXkYuCJYKAYkZSROlgIkflhjccKhVjJ+WwUXuLZrWJUEzOn0fxHKqwJLhEYCMuQlVBBMLby27+vTC0+EsCVQOAROt51i2UbWxXBx4RwPSmSNjmT81P4nHYuJ8OCLVGjWykfnjsLcQbkGm4mozAXZiWX5TcqQQVv5lkTm0semIubu1WghKtIjKxBvmYjfQD6/nX5Z8TlaykBSqM2UEeUZpgaZiBA398G6HOqyUznQgM7lSwYACdgRELESNPUYDY2+FUZGpwtVAPK2SBLGwkwY6b4BcbwztUhaZM6Mq/mMb3mvGZ1+Yg/MDnNhEGBm3gGT3xka1Jy6tmUqGzMA8iNR5Z1Fv64eM0TdJ4KCcDUDhbwZPn8sxFxmN/acM5rwUBczotyJzZtp+xmOCXFUFFWkVBElhcRJiZ72y/TFfnvDkpYEww2Pf+eKLpjplTlnDJ5v2mbScqExa3zZZ/WuNN8MMEXi2TNnWkoDEgQGJmFgwbC+Y6bYznw9ROZwQRYRI9dPrjU0qbJwld1IAZ6aNbWAxsdvmBxmvkMB1VclRhTTyldZOubUEwT7RawGBPGV3vDBARBKgIDvBygZt7XwTrVyoKLHnFxbQXk9IPT03OBXGcK7RAJsfT06D0/PGSp5MVqFcIDADX1cSPYbet8FuGN/2haoGnwwGIBUDddFEbDrAiJwGThiAc/kv9rX/Tr90YLcGAzpAMgBEVtu5A6zOu/pgz4MhOKRVBYLHb+uO5bT8USAD2JE/TBL+7Hqb/AOEj2tIxYSjC31JsMokRvMSOkb67CZYoICFHKL7TvPr7YShzZgDTqA1KemXMVKx+44kqP4SCv8M3wSrUisAR7qv5jAPi+KOdg1OmYY3y5T9VjFI5N0EKnHWhGZ0E2cCQJtOU2idQdzpMYkp10aA1SpAjQEgdsuYN7j6XwHavTN1VkO0NmE+8EfU4n4bijJLKGswLLZoaxMaPYnUe4wXD0A0PGIpJCsFYgZlExaLnrcx0EDSRitQ4c5r3OCVXhSooPmLM/D03BYQwu0E3Ous6+18dRZYJKwRa2loB0vNiel9sRpp1yaw7yi1MT1NvfAP4oohq0/wDr364N8rrDIADMfnfXfbArnomqfQYryHoDcNT8wGNPyry0202/PGe4Vf2wHRScaKgnlI/ip6/4saqQY5aQD+KuGIRGZWChp+UiTERPXEfBUWYkKYkgE3sL/L30HbDvi6tnVGm2cAf6Z/PBDlVGzmdCLT+WJqTcLLzilNpBDhUChQvlCxEdAZj3xV4v5jLFvOdRGuW0SdNMWi4UEkwN8BuG40VMxGgcCetxibWL+xovL/hoa1OKdKd7/8AVUH5YB8nTLxHEVcpk1GUMLgCb/UgfQY0PFZvDolYByACROj1rwfXAFKDA1CXpwWZ9TPpl622/libT3zr6B5Cb0I0W+a8exEEqQ3bYdYH6MYBcZxXlJGxBN+h232GCj8kauobh3z3JKm5+a/yiwAKkkxE/WpX+G6xjyrYwQjZiw9Bcg4pCKebOBacmNocVKj5R2Iv7xjsVj8I8aP/AEmwuH/GvYfxyKjvmzESYN/9vzwlDmDlgakkQYJbUXFvfFmlyhkBy77sCLemuKh5OwuTB6Bfy1wqcconga/ErexOwJM/hriI1hNv1+GDlH4azR847kKo+8g9MT0vhO5zMI2g/kP54ZSQ6i3wgJy6mzlSAWKusAATJD2AHWJ9saGnwlRGyVaLo8ZoZSpK380QIFsEuV8iNKpSKZmPiU50AswvGv2jf1we+JarU+MXiqR8rqpRiSdLFb/LDAgr3I3w6ky6j8cmYXhtGykyYUCBPWSdBp9Riz8R1gaKo5Hmdi5A+ZohQAYvIygaXAmBjbtUp8bTMUyrqAWkSZabgi7XVQNDBNoxjefcAp4xeHhVSlLMSbmoVJRW6GFFhrmQi5jAzdk2mmZXm/J2oCmSS3iLmcjQNcgKeii17khtL4Eca9heCJkjb2+16bY1PN6RLLRWWZjlQBwcpUZXMXnyD6tabTm+ZUAE00k+8az64MG3yMsoqcvqoWA+2WHnJN/vjp92LXL6ipxFNAQ8tJebSQRIUWmLb/yHmnTSnmDOzmVnKAo00m5+0J+7Evw1RLcRSjZpPoAZM/dh67MbeknzA5Zi3lWxkdhtOIhw8C2L5SSdTEX6nv1thTSwiMwLx1HTGT5nwjoxYjysTlP5dsbzmNGw9cBuI4ZTKsrRIM2gteAO8T7HBjhh6MkHjbDVpudAeth03nBLmnLGFZlVYURJ0VRa5OiiT+GJOKQqlPwjHl+dmCEifsSRAPXX0uMVAGeTU6jJ5wylMoh5Mr+8CZPzZja1x1nBKiqGZJkdrg97i2m1+mBPwxnmsGabqBDBv3tYJjbBurwgcA6MPlYbdiNwdxhWrYOCzw/DEAmifMfsnR+xJsD0Ye+AXN+bqXtLmANIuCQQQYIM7Rgjw1QsyoQFIIzIgu0zDTrlzTpHQnbEPxBTVq0EKrhA2bc6iIGpGWQNwIF4lcjJWC+X8QGrRH71+vp9Mazl6yGA/hP0nbGP5NRIqqbFYa40xt+UpIb2199Ppg8oMf2Mv8V0YWn08T6ki+D3KuHPgs38ZGv7oU/+WB/xygCU4/5o/A40vIWQ8LknzZ3YgakEIB2vlb6Ym1gpeQPxNOVIiZGnXGc4Oytt+1b6Bhtg9zDjVpkgm42m/vjPcHxZplyVBDMxsToT1Fx669CMM4/GhVLJouH+IKNRqdMSCqqCTofM56/xxp1wV5HykhvErqCoYlVVhmImRmG3p+GM5yTi+EpvnyIxWCAoUMb7GLHvjZct5gOKbLw6HNuGJhB1YxH59AcTcNsnJdlIzcoqL6NOnNqIYQGUAE/LAHufyJwW4V1qKHWCrCQcDOXfDqLDVW8VhtEIPRftHufYDBwDAsvpxaWSvlHbC4sDHYNj0eL0uAprcSe5P32gf7Ye9OLL5ekQP98NHEAzZRpfqY9JOg+/FvhxvnyhTEF4NrwBrEkenfHFk8b+EdOo4sYiN79vXBXl/Nqa/NSBOx3+vTW2BlQRdTbr+tMNWGjUen69cMtSS7GU5Ls13Dc4pZ/EIIlAsBASDqYadPltG3fFqoeH4hAiuk6gOgaDcTkYRMe+MiyqkGSfodNcwPckYYVuDaBf0m0G2KLWaKflfZpeVcvq8MWZeNXIoGeUBLKgMAzOg3m2MfzQP4yVGP7SuBWeR8rGSBBsSiMig6eXfFjnKsKWRZAqMFN9QT58y/4Aw98LzjmrLlqAA1Fp1VXMt5ZYQx/iZIO9u82hqWPvTrBHw1X9pVrLTBqA+Gh8x8Nh9mmbT5mKmCbhRYgkh+D+GavGFgyGkC5C5lKCRJAEgkTECRFjvGPQOT81pUqSUmpsgp01UNmzE5Rcx3JM2xZ4HnVGrmGZlB1LkTA94kmdoj6YbcumPcGqMHR/s6qVFGTJkQsIknMQSDB0OmtvyFvg/h/iaVbhwaLJSSvTkA5wAWCllabDKdDpYyRpuqXMeHosq542/hUXgs02EiJO/fBmzDyujT32+mNu95NtR3E/DVCCTTRt9IMb+ZYnrJn1vijxPwZwxML4iH/FP/cDP1wTp8TURdnHpcerTcd/riROY/ZZTmWJ9Os7afccCxtjZg/i74VHD0lqLULAvlgrBEgmbHtjz2vVqZKy04ziqFU9AyqZP349q+Jwa9IU0IkODBgACDeSL698Ybmf9n9Zsxp1qIzENlhgZAj5oMnvbbph4yV5ElFmB47har5cpBhQMzDVtGaL38oA3F9DijxfJ6rFTrCgEk3Jkmfvxt+I+GePpfYDiLEeb7gf/EYE8VS4hQM6FDJmUI/EDFk0SpkHwlwTI1bMpvlP/d/PB+pTI0Fu/wCWGcl4wUqNUsoq1XyJTz6K3mnJAG0amxy63Bj4J6zIzvSlGYHOcwyG4GcxC6zEDUe0ZaqTo1C1+CZ1BUgVEJKE9/stH2W0P8xgDzbjc7KyoR5VkEGVYE2nYqfQdsb/AJtypaDKoLEMoaTrMCRHTbb7sZDnKhasgfMBm0BB2M+gA9hg4Y/AH4IBaoJkBgWHS5gg/wCbT1743vw/Bps+okfcJ99RgNw3JzVQhwQhAIJgEGQQwHsDtMDXQmPhkKKCSJYMc4JMCqvlYET5gCthAEdcaUqDCNsXmPw+3FrTiIVj94trAJ6kkDptiXl/DcXw+VGoK9NSSMpEkmLu6k7DTBkVpjNBGw2HoJ9PphvE8USYUz9Y+/ElIvt9EHGckoVEl1CMRopDR2UhAPpOAHF/C1BRIqODMAmDfpAEk9hjV8v4CpW0BUf8wmQf8K/a/Dvg9y3k1OjcAs+7vc+2yDsI98Nuoy02zAck/s6d2BrMUp9Ih29pIX8e2PRuW8tp0EFOkgVR037k6se5xZjriQYDbZaEFHgRcOjCZh1GG4wwsfqDjsMP6tjsYx4+t9RbYnUna32betxh1ZMkAAmPQX9NNe/YjE7UIM5iBIJy3yja98LVpLGU3vc5jEdo/P8A24jx6sgoVLSR/pgi9jf1ItH0xPVgm0my9zt30P54VuHCk5dN4jcxYgAfTETGZyrAkEDW/rrqPvxmjUx9OAcpBkTaI6WO+2m18WaiSVJMtEEaxeIMfLtr1GIXqOYDEggC0bbEDQC5+p74s1a7BYIzTEWMDKfTpYjuMaqQyRBzPjvDfhlC5jFSoGY2JIFIEDtLw2uYdAZhahRamAKhzEZiIeKjK2ZEYkQIZSQAb5e04g4qjSc0Zs7of+Gw16OzBrQ1l03nElPi0AaitdlWkVfLVYDM4BBGTLmNoGhBLGeoZZyht6ukPNLzS8HUZRN7HbcbR+M4scEAy+txbTecJTVcoJBGabBonY22EXy66e8j076ajUgKNDaZkjUW9tgcYQUouGvM2MnXX1t+oxa4fmfEKvkqkKP3gCO+uI6I/wBVwRERpN+94jQYmrawSLCIAtqbaX/e03Ptk67Cmgjy34qtFQDecgue0G2J6/xFTZcy1IIFg+YwsjUCdLWNyJPXAFKAglgIA0MyJva3STbuZwxlUZRAJIGo0DCfaZ37dcPvdDLUaNdwfFpUMGpTLCM14+lumCSAKDbPO4m2PPEIBkA2NiotNh1tAgb3xbp87dZy3IPTTSwO/pO2KLVXaGWr7Nya8keWOsj+RtiRlVlnMPSR+eMdw/xaxsVuNwxv7XHvi9T+J6bAZzlP8QP5YZakGMpRYf5RRFIOqmQzFrDY9Y1iMYT455k1LiSKZIkKMgJAI1YFRqDefXBnjOaUqiwyh1Gl4v7EHfAfKgfOtPKxEEguTGokliPfYE95bDMlfAQ+I/2tUZSpGRf2gHltNgftff7YA1+Uh9mZiMviRZTEqVF9DeT9MGOFrQbqpB1sPutM4vcVwZanNLJf+HXprOA5UU2AXgHNWkswphlqKLQykq4js4I+nXFGgPDrEEwKihpkD9osqwHTy5PcHElQtSqmlTWXqTVkNlWRCtrMfYMAHXA3nDVl/ajIBSYMQAx2hoYkTCk/ZExjcit4+zX8LwdVh+yUvNpvsNzoIEXwa5byNVvVOc/u/ZX2+3vrbtjI8t456YOVzlmbXva5JBtr918FX59WWAlSZuAQD/K2uF3KshjKs0bMD9H+uHA/r6b4zfAfED3D5DJOlo+kfzxaHxJSmGgf5hf2v9cMq9lVrIOx+v1phjKdv1+ugwKqfEFBROYx0AvHa/pfEdD4loMwUOQTOoiI698YZakPYWYfqRr/ADw4Hp7R/P8APDaZzAMDIOhFx9RrhC3pjDppj4x2G5u2OwQnlfhbwSCM3fU3O53v3HSMNSqbmSNRMk2Gg9o1/lhtAHLrGbabSN9Ym0ThvifxBtxZgTe5kgfTHHtPI2khmQuUXGgXbQQMPoMcvyg+YRZTMDQ7tsI2k9cRBoMlQZ0mwynQm+4jTri7WqBi2ZSCwkEwYAGYDaQQM3Um/qyRijWyKSfMAW8u5iek3j16aThXrUz5QQogs0yCpUyCQbFSFsNZnWILKtPMtR0HnZRlIzeUfKAANIkXN/KdjjPcR5HIRCziZJkhgAPKw+VrjNJtYk/KRg7LA/RZ5nz+p4VHw6ZNNcqiu2jO2YkCdSRJ9u+IuYc1PjMxSpACn91iWBDEASVE6TewneY+ZUHbwfHQvT+Z7qsNIkJE5bZRBF5OuuH/AP5DxBUQMEOSpnOYE3YZVAbWTAhYJE3Aw6jHlICSXAY5PwbPT8WpVylSCFUKA8ypJjKBanrBm+pODFOlcMhhjLAjMYggi4ET+Ha2KnArWrU6buirKrmCm7KLCoEACoDmsJ2JFpIsrQLeX5QFnudhbf757ziSzyUwOD5TcEm24A9e59x+WG+O0kKSCBlmQfv0F5xzLsqyInzC+lzrpbDaoOYi8liILA6dT/XpjGImUm7E+wmd73kWnD+GzExYC4mCdtIuTYfXXCcTUYGLqkEDoZ2t2N5J1M64VqeXUHpt1j28wOBQEcHRgARfeNZv6Wv2wtMhSFX5zaSPTWbHQa2g9pxAuZBYmSTqbT6+4wtVmJLGTmmTb8YuY+vvg2ZjOG4cA6TOhAvt7YSsxJC+UiTNxeBI7xb9TiNlUMfMNIsQZImY0yjf6ey1Kbk5WBzKfKDIM2BEbSN4mAMZLIpKtIXAJzbgjW+x79cP/vBBCgeYx8pi5tYEenTUdMEn5gCC2dASKZfLHn0+VmupECRvOmuAfEccCxysQC8ySLKLj13NzqPTDOKQwQXmMEZ5LdJE9xBxZGYkZdNRnBE22m3ubYCtT+2qzaJAkgEQTqYn9RizwfGVFkEFBAa4ET1I6+u8YZNx5GU2sEHxDxDKUcz+yYMdAMhlXtvYz/lGJixazDMGtG0aEfjhOKoyIcFplSTBMdxtrH6OK/J+NK0lUjMy/szMRK+U+xs3ecBu1ditu+R/JwfBAIYtSLU2PXIYUxtK3nuPcoagIGZT6wNSATMAmOmA9Gpk4giLVEDRezJAYgW1UofY98GKzqWEmQYkkXuehOtremx0Enm/Y1/ZGzpMZgem09Y/2GuJAwcXJgRF4A6d8Q+UiBYScvy69TH4T6YkWpLaOoE3UzlERJtJ+yD/AFsAbmRPw1yQpAtafv8ArOI9Acuon6f16Yt1a8WDZS2vYgmIMCIn78VSpM3JEbn64V10bHRY4TmdRFygx6D6b2/pi3W55VaMzGQBEHW9t9Da2BqcUwhYkTIgmxk9TEXJ/RxIlaRMeb7UGZEn79PoMOpvizKVBUc44r94f6U/ljsC6nGXM5AZM3br/DbHYe37Y25+2ZoNVnXyhpJkRHYEgrqL7+swvjuqnMQIPykQx1kROgMgmxxQ4jmUSsjM0ldRrJMQAoEdLg5QDAxV4DiSbsPIoF4ABbOLE74fZghlcGgXiTU8pUBhBIuoWxJmQSRER1mcSGo4DgRUEyzCwkH3BuNI+kHA2vXDAWXTLaPMNdQJJIg+wvhEqhIYFnJAOVR85vMXjeT2I957XWDW6C3E8aBFJZLZTBBiTe5Oo1XU2IInFTjcz0UZqKIQ7B2gAqoWTcwhk2OpJ9BinQqgVqZZlJCNKxPmkyPTIobL3udIsVuGzO4aoRSc5VvAXLkBcCwqCSbdibbq8Az2CufccaYKLVqocsopIZWDBgRInzQYkSNflicP+FnzPxAWj4s5ioiZJYhT/CQSDcgQDqYi7xXCA0vDE+I6QEUAq4EeG7TJVpZgLliWzTDAAb8NNWR65pwRSEskfMoY22/ea2pvGK2npuivQd4LiPEUs7FWYMWEERmsYQiDIi4uFC6SRgxw1RlCKS2+XzaC2kmxtpp6aAfQ5x4kpVUIlOWQ3BXzAGUAaLmToAKZ0JnC0eduxGQBjEaiF/rvOJRi3eBopBeoxaYLZdIPUkHQW1AMaYbUWyi8gTYaTJj1knFZeODp5xEHqQJFv1GG8I4qTHmnZrAxMZbi0AD1xvxhcUXUUMIZSU1ImL7kgWJ99N725it4cyQNL7izGLi09j7zJTGUXB09I7d9NcMqOIJAjU2IOmtheZOM0HaRqspJ+YiBJ1mx+vTFc1QC4BYETAy6RoSP1f0xdPFimJIM7QIPQXGkQB0wLpMRLNBJIGUGSI2/hH3YyQGi7xdcLDFZBUkaHqJAK+UTJ0IG3XA9nDWSBE7+kX0NwfUdbYsLw2YQwyKSJAudbT2/U4WnwaiwMen8tMCTQrixh4ArBPiwseysIjQQDcR3g44upJ8oJ2sZ9AcP8ADyiY3HmuNb36wYxDQQIxKqTeReII6X6nScDcaqL7FhqrrP7i9InXUgT92IqvFEgg3i2aCPx29RiweJfLoM2tiZ6mdd5G2gPrBxnEE1BqMolptt0JmMM6a5NjoiWhu8jcKpAgQYBH2ZtfaNDNqXDnw+IdRADoHjuIVr2H7pt+U4JBxDPlzG020voAthIB1trilzQ5fBqMJFNwIj7FSx9pYN7HpgRzgFEfOqkKtUAfsnVrfu/K3XL5ZOkSBpGCdauXu3T5t+nza7HQ4qVqOYFSIUyPXrtGh+8Yi5JUZqQUiTTLIx6lLX2uBONzEIQWkz3F4v8sACwuLCBb89cSKxXRyrbwYBGkRaN+1x0u2qDB228usm8HYxb6C2+IXoKDcg5Sb/AI+3rbCo1ImeuToSb6k6+h6YQ1SbA6/7SdT74ZmFshBiCZG2vph7ssayxjSwAvruDp/M4NDUITl1IYbzsDadRBvI3FsRShJCgztJnvb2xEAGOxME3IjvcwOthrh44qBlYGCIkSComSFEw2aTMzr74LiK0d4v8M3PXHYbWqKST4jA75iZncm+pN8dhciUYKmonT7P4IcWaqgeIItne3+dsdjsdzMuReWnyv8A/Go/6XxYZQKlIAWmffI2Ox2FfYR3JRNThwdDxEkdSbEnra2NWHOeuJMeKq6/Zy1benbC47HN5H6f+9mfAC4pyafDMSS2akM28axOsTf1xV5WcvHVXXysocqwsVOakJUi4sSLbE47HYbT4f8AGaPIG8Q+JxDSc3im83uzE37nGoS3DyLHK1xY/Md/YYXHYsx9Pkv8b8p9vxOLTIBxOUABc5EAWidI6YTHYlP/AANPkk4dzkqCTH/2xS41znIkwWgidRJwuOwswy6B/PjFVwNBMfTFvgaYCpAAnW3YY7HY0+Ca5LzHzNiFlGdbbrjsdiXQzGTr2Fv+rF/mSBaVAqACyOWItJhdeupwuOxSHDMiijHy32/8ThOCvTJOvl+8nCY7E2Iy/wAToh3MkncmCZJ6yBfFbjBPDV52o8QR2IpvEekCPTHY7Dx/Zf0JHxLnMRJ+z/2z+OKnCVW8birn/iLv/wC2v8h9Bhcdh1wx0WKjmBc6HEfBGYm/r6Y7HYj2I+R1ZiSSTJy733xbakuRTAnxiNNsin8ScdjsWGZJwomJvf8AM4bWQZXsLadrrp0x2Owj4FYA4moQxgnbftjsdjsA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Titolo 14337"/>
          <p:cNvSpPr>
            <a:spLocks noGrp="1"/>
          </p:cNvSpPr>
          <p:nvPr>
            <p:ph type="title" idx="4294967295"/>
          </p:nvPr>
        </p:nvSpPr>
        <p:spPr>
          <a:xfrm>
            <a:off x="457200" y="274638"/>
            <a:ext cx="8229600" cy="1143000"/>
          </a:xfrm>
          <a:ln/>
        </p:spPr>
        <p:txBody>
          <a:bodyPr wrap="square" lIns="91440" tIns="45720" rIns="91440" bIns="45720" anchor="ctr"/>
          <a:lstStyle/>
          <a:p>
            <a:pPr>
              <a:spcBef>
                <a:spcPct val="20000"/>
              </a:spcBef>
            </a:pPr>
            <a:r>
              <a:rPr lang="en-US" altLang="en-US" sz="3600" b="1" dirty="0" smtClean="0">
                <a:solidFill>
                  <a:srgbClr val="333399"/>
                </a:solidFill>
              </a:rPr>
              <a:t>Casa </a:t>
            </a:r>
            <a:r>
              <a:rPr lang="en-US" altLang="en-US" sz="3600" b="1" dirty="0" err="1" smtClean="0">
                <a:solidFill>
                  <a:srgbClr val="333399"/>
                </a:solidFill>
              </a:rPr>
              <a:t>famiglia</a:t>
            </a:r>
            <a:endParaRPr lang="en-US" altLang="en-US" sz="3600" b="1" dirty="0">
              <a:solidFill>
                <a:srgbClr val="333399"/>
              </a:solidFill>
            </a:endParaRPr>
          </a:p>
        </p:txBody>
      </p:sp>
      <p:sp>
        <p:nvSpPr>
          <p:cNvPr id="1028" name="AutoShape 4" descr="http://www.villaggio.org/online/wp-content/uploads/2011/09/Centro-Diurno-Anziani-attivit%C3%A0-gioco.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data:image/jpeg;base64,/9j/4AAQSkZJRgABAQAAAQABAAD/2wCEAAkGBxQSEhUUExQVFhQWFhgXFxgYGB0YFxcYGBYbGBgYGBgYHCggHRwnHxUdITEhJSkrLi4uFx8zODMsNygtLiwBCgoKDg0OGxAQGywkHyQsLCwsLC8sLCwsLSwvLCwsLCwsLCwsLCwsLCwsLCwsLCwsLCwsLCwsLCwsLCwsLCwsLP/AABEIAMIBAwMBIgACEQEDEQH/xAAcAAABBQEBAQAAAAAAAAAAAAADAAIEBQYBBwj/xABIEAABAgQDBAgCCAQEBAYDAAABAhEAAxIhBDFBBSJRYQYTMnGBkaGxQvAHFCNSYnLB0TOSsuGCosLxQ2Oz0jRTc3SDwxUkRP/EABoBAAMBAQEBAAAAAAAAAAAAAAABAgMEBQb/xAAxEQACAgEEAQIEBAUFAAAAAAAAAQIRAwQSITFBUfATImFxFIGhwQUjsdLhMjNCkdH/2gAMAwEAAhEDEQA/ACAR1oe0Jo+iPGGNCaHtCaABjQmh7QmgEMaOtD2hNAAxoTQ9oTQwGNCaHtCaABlMKmHtCaABjQmh7QmgAY0Joe0daAAbQmgjQmhgDaE0EaE0ADGhND2hNAAxoTQ9oTQCGNCaHtCaEMG0JoI0JoABtHCmCtHGgADTCg1MKABzRxoe0JoQDWg0rCqVSweokABySQAcgOcMaNJ0XnoSqUlTVL62jmRSSBzYHyMY58jxxtGuKCnKmU0zY85JpKN43pCklRH5QXiGpDFjmMxqO8Q7pZsVE2fN61ArrKkzBZadUKSsXDBm7o6Zi1sZiql0pClfeKUhNR5lnMEJZHy6qgkoLq7GUHgY40arqEzJa8HQRMkS5c1JaylLBKwnuJY/mEUex5spOIlJnkBExVACjulZBKU3tcjzYREdSnFy9CpYako+pBaOtE7H4PESlzET5csCsGTOlJKUqQanlrS5AULHQkPBNi7OE9ZSpQSkDP8AESAlNzd7+UXHPFw3+CXialtKxo60EnSyhRSoMQSC12ILatBsPg1TEqUhlBCzLWxDpWGFJBYvcd7iNPiRXbI2SfSIjQmg82SpJZSSk8CCD6wxoskG0JoI0JoBDGhND2hNDAY0Joe0daAAbQmgjQmgAG0JoI0KmAAbR1oe0JoAGNHGgjQmgAG0JoI0JoQA2hNBGjjQANaOQSmOwDGtCaGYwkS1EZtb0H6xTYaespS0xSWABc1EnxB4GOXLqo45bWb48Epq0XrRzaeGrlymUpC0ErlzEdpCwosR5XGoMV03aJQkklKqUk8yRkGGTw7ZPSJGIpTQUlKWzBclRZsvvCMZ6jFkpX5/ZmkMOSFuizxHSTEEBM/By8QQGE1CzJJ70MfQt3QOZtJmmfV1Mkj7JO6ogcyFVc7vHJeJSQ4MFBB1EaQxwqoT/UiU5XcojJfShaZ/1r/92ipRXh6q07wYBKFlKQBm6crPnAMbtLC4pSiZM0yyp5kpaUhYBspUtll2JcMQQ0TGhEQ1paun2q6B57q0d2BtuUJE6QcYcQkgCQmYlYnIzspUxIJAYEXJDZwlbSkpkbhlzpompmqlpniXNR1LKRakkmsmxDXvBcHKBUbDsq0/CYqFTJImkFKApIqK7BvH5yjJ4aWy/qU86VSa+hqOkckKKZ6BuzEgqa9KmFiRYHLxBgacKibhMdKWHSpSSR3hJ87ekZ3CbLkpVXKASeKTY8iMiIkzEzwpSpeJmy6s02XLyb+GsFI8BFSxZHCMeHQo5Ibm1xZZ/VVL2dL6xajOlK6oTf8AiFIy3jmWbyPEwTaskCRhlAJqXLdaqWKlAJuQlhdyTaICcVPKQmatKgns0oEsPxKU28ucdmbXVMRKlTMOuUZaSEqrEyWRbNQAKTu6hoUIOEo39fdlSkpJ19B6MMnqlTFq6sJniRvBwpSikIU6HISSoC4tra8Nn4RSFqlkGtOYF7Zv3Xzg03bEiVInpUqXMV10qYZNYSsywqWZikhxUUpBUwd6WiwxkkLx8iaqlbrSuUsZUKSQCk91oWPUzt83Q54Y8eCjaFTF3LwvWY2hRdCl4gKBep0hJQUqezXtleK8YeqRLnBKkhalJKFEKKVJJGY7QLWs8dMdRFva+GYPDJK0RaYVMSZ+EWjtJI7+52720gVMbJp8oxaa7B0wqYJTCphgDphNBKYVMADGjlMEphNAANoTQSmFTAANoVMEphUwACaE0FpjlMADWjkFphQhkHa01kMMteZijwk0A2DHR94ZapNjnDNqYozFBIPM+bsfc+A1gMvDkfF8+MfNyycts9pRpcAdqY2YEGuTIWHY01yjlZgCRAej20ZaCVCRPSWsykzA47JZklgWNzErFSStJSVZ8hpDdlyOpJyU4bNv34QlNDotZEyUEpSmYnsgGoFKiwbSoiCzASCQ1QLgiYCScrpJfInSIU3EhQYpPoR7wDqZZBZkv3o9Q0VaYicMVPQKlhYA0KWBd8uOUSZG1ybEJCuBLeT29YrsNIWB9nNUD+FQ4cc/WBbUxc5NNYQvR1IBz/Eaj5RpHLOPTZEscX2jSYba4SSSliyhrmQwNgQz89DGMxanWpJmJW7BVVQdi4I+AHLvaJeK2lTLCDJYMOwoh+4qJ9oqsL1MyaATNQSbhSQsW/ECnh92HLNKTuXJDwY2qovUbOKgFIJ6xKwpwpkzElNJyNzYG+TWiZg9qhMlX8QqQHNQJVm26Dctq3OOykII3JiDxFTedQbTjBq1ghqiQDdICwO+l/kRpDO49ehk9JDwR9j4smcXmKVLKRZQDBbOopU+XfrFntfaZlFG4FJKUsymJdZBN7MLd9/GjnSpK1HrJTr7SilxlkSAc4kbRlCemWkrUkJRSQQlQWKioFw1JDs/4RGi1L20nzfvsx/CSSpP0/b/ACW5Eic/YWU2PEHvz1jpkKlb0qeuVd09lSEqOqULBSH1bPPOM3jMPQkkKlqBIKalBJIam5Iarm98rRxEtaAFKC1igAKTvpSGPAHeZgSPB41edTXzRTM9ubH7/Y2Mja06StE1cnr1pUsr6tQQ4WkCoJUDe3ZBAv4QGXtdKBJWpU0yZc1BKZhJUgP8QUSzHgTkGtGZwu3VOCVpUpmZTob7xb2DeMXGC2+gqRXLzO8xBCQRY90LdjabT5ryV8ZppS4NVJwCOvxymtNQJpINiU/wlBuWozEVktQXKlTJaa5akzAuaFfw5yFsJa0EOAUux4gPmIDhsKqU6ZcxYlqzlFRMsHikfDxYW5Q3BzTJM8Klr+1k0bqh1K1DsrWnNCwN2q4IAyNopwyY6r18GqlCd2S1YchnZ1I6wJqFdBLBZS70vZ8oHTFjsjFy8RMk4ggJKMMZc4GxlAJNQVwSbEHIvbWIQEdGDM8l2Y5sSh0DphUwWmE0bOaXZkotgqYVMGphUxVioDTCpgrQqYLAFTCpgtMKmAANMKmC0wqYVjGUwoLTCgsZ5thpwAc5m5gWP2lSkkGJ0zo1ix8CFflmD/XTFdjdjz0h5klSA4uaSM7XSTHzjwZF3FnrLJB9Mp5uPnvVWQ+liB5iDYXbUwKAWU06lmPpBcTh8u6K7HSmST3e8LaUmanDY1C+ypJ7iIlhcY/YKTUojgNW1i+QtQ4+h9iIzaKLClz/AGh8yWFWIt3xBRiT8gj94MnFd3gofq0AEtSXTSctHzHjEbB4Dq5vWPVyy0bOCJn8j5P7PHfrCX4d4I9SIe5gTcQpCwykX7gR6xDnYRNRKVKTbQqS3c2WsOSsHIjwMEA5w97CggEwJdOImKIFkqVWG5A6xyaVFSK0S1vkWKG1ZkMPOGERxu/wh7xUVm1sUgkhSJiXZykpUP5bH/NFngcYAlAEwAFIatJQcsxS411MQ8XhULzd+USJM+mkM4DatoB+kNTQUWalqWN5MuaOdK/LM+msRRIlpICpAQSXZLpfQ2NmIPD2gXVoPwkcwB7pYxLloCf4c1SRwJLf5u6NPiP1IcF6FliOkKJbVoWH4MW04xZyMWheStHY2MYfbeIWnPq1gU5pYn/EggxbJnkEFUltd2Zxz3VpBbxjqjrci7pmEtLB9cGlRs+XMWlTJCsq3axzBORHIxLxGGKCxa9wXBBHG0ZU4yWC7qQG1SUgeKSR/vBF49bFaJldiQ6grwY3eKer5tKvf5E/huKuy6krsokXBLjS3BtIizcYkSzfho9ib2bvtzitwO0pipQ6xBqUFPmnMl7Hu+XhguWe1JqBFiLkk0jNnLu1so8rPlzvbXStfk+/v78mixJXwaAzhaxYln5/7wDE4sJLXsQ/BnL+l/KIiZ6FJIGtrFsyOAhuIn2SCkllAFg5c8g3rFy/iMtmybaf29+P1I+Ck7osUTgkXexbjnf9RB3y5xRKnGyUE3WSos7DibZOP0iYcTUhwNWAYvr8vGml/iktjT8Lj37f3FPAm7LIiFTFcnFHrAHTT5M97B++LJM5JyP+8epg12PJdujnnhlE5TCaCtHKY7LMhlMKChMchACAhs7ZqcQOrWSEkglszSXaC2EStmkFbOHpJZ7s7Rjnl/Ll9jTEvnRnelHR2WsBEtIQpCWS2RzLK4vxjy/bcgpSUqBCgoAg6F49t2oPtfAe0ef/AEjYVPVJW29WlL8QQosfKPETPUaKn6P9kS55m9a+71ZDFncqJB76dLxtF9GcKUukKS4sQtRzFrKJjC9FSpIXSWJMu+eqtO5400jFzAkVvSMgHyIIAvyGn7xMtfjxXCUE/qc04ycrTJ0zopLAdM2aMs6SL8d0e8R19EVkWmpPJSCPUKPtCVtA1hbvuAKYGlISTcHXi4+6eUavDG2uQJJ5h47dNPBqZNKNdef/AAzlPLBXZi19FsQnJMo/lWQfIpA9Yjq2LiE5yZn+FQV6BR9o9BlkKAIuCHB5GGT5wSw1PIkMMyW5R0S0WGrtomOqydHm86StPaRMHNcsgeZSICmaNFJ8DT7GPVQIFPwiF9tCFfmSFe4jN/w9eJFrWPyjzPrjxPgoH+oQyZPXoT4pf+kx6Evo7hT/APzyh+VIT6paAK6K4fRK090xX+omM3oJ+GjRauPlMwsqar4iknXNPu8SUTB93yIP6xqJnQ+X8M2aO+hQ/pB9YizehivhnJP5pf6hX6Rm9HlXgtanH6lMJqeY8DBETknJQ84kzeiOIBsZRHJaknypb1ivxWyp8sspBYB7KQr9XjKWCce0WssH0yUUA5gGCCYRqW+dIqTKWPgWP8CgL5XFoBMxS06jxP7iIpl2i8VM4t890CxASpCkkJLixOnpGUxG2prbpAu2TxAVtqflV4sHg5C0bnZMsSkJTUtJDuUktcki2WvCJk1ZYlC0KPBSRUXtnaMRsjHz1TEpcrqezZsCdA+kXxTNqYlIT8RBJa4DAkM97OIieZQ4kxNotZUhQ7UsNopK7B+Sh7KtDMbiQCkOlz2sxq4uBo7vAZUoS1lQKlpADFRpClG9gD36aRFxmIqU6glKRdKiHHEJsXz1YnhHn58izTVdIhstESgQSr74YJBRSWc7x7XHlpEvFy2QGbdeybs3PU3fPjGcMlakOZiVyyBvAkkMd4JD2IJ8vCJuGnEhkKHZ/EARkFA5ucrgaWvChCscpX9Pf+RXyWMubYaqa4J/XXg3OCGcWLWL8c2NgxNrj5vGdxJWlZrLFWQqBcA6kaRP+tXSLqcPkSMwDa7nPd5RhtlHryUa3AT6lEk9piB3Wzy8osBGX2diSZlICuZNru7aOnLjcxfnGoAZxUMwC7ce/nH0Wg11Y38V1X6+Tjy4rl8pLaFAkYpJ0PkYUeh+Lxepn8KRkNpbRUubUhRARwI7w44DNoueheIM3EqWSX6pVj+dOml/eMXgUrUl17qEhJteqxFg75jUcNM9f9HgabMGbSgxObFQZ25Af3j5nHlnPNUnfNndGKTVF/tQ/aK8PYRhPpI/8PLHGcPRC43m0v4ivD2EYL6SP4Mr/wBX/QqPQNGZ/o+NxTN2klzoGU7WPyIsp2NoCQwIbTiXDjub2in2OpQsm5Kg45DMmJyp5SStYpQCQzMSz3tlcAub2yjy9TG8r9+DN9h5WNFRCyBakix1Y5F6d22ucWmGx6gCGCQAxyypDC+ZsLHjGJnYzNJFILEEdpnfXkTGk2Pifs0Ei6tbtmd4m7O7xE4PGtyFRocNtPqkkakWc5am5s138OcQcFtJS5qbVpSb1KLflfg/hk8V86a4IK34tfIaaM7gPrpDcPWhXWLpCAvsgpcgE37LFhlbQR2afUSpKb69/mS4rk9QAjrR5/g8VNW6Jax2gBUq7NTvPkWJHk8b/BklCSpnYOxBB5huMfQYNSsvSOOeLaOaFTBaY4bZx0NmdDKYHNmBOZaGTdoS0/E/5b/2jK9JttO1IsQQCcwrJxzuY5c2sxwXDtnRHS5Hy00iTiukBQopDWPoeHrFXtraAWvMF0hzx/KeEZ2fjqwVPdtBd3z4cbQJM8/Goggmk8uLcI8eeeck03xZuoJPg0E6cpt0mwD8rtnqzRO2dtcAUHg9J1s0UMhakBKrlyCkhhukDNnu5yiykYmpJpG9cDdAvwycPlbj3RzynN9GiSMViUOVDMAlvA2iGqReLifL+0Lt2jzzPGArkx3RVouwmxfs5std91Wgc3DWHjGmx+10BRsomwZgQ92fMtndofsnorXh0zStSVkFSQ1m+Hndn8RGd2gVhS6ySpr72j6Xcnd/eOHV44ymm/Ql2iQpJCBMUreTXSmWQwQxBVZ7BRPmPGTsjDlKlLILFJpqDKQosUhlDgp3HARAwG15aFqcMlSWG8SpPGwcO75xJm7eCxTKM16rEtpbjYPye3hGDxZX8qXYki4wchG6qmlJQDY0ureOiiPisGHpDsRKS1QlkGggKVZKUg9oqBIHcP8Aaux2MmS2WJlyUgpbdDZNxbW2kS9ohK0MTNSkkZMrK93vnz4wlo8rlb/qVTKmZi5ZSAkqKsi/3QblOgJIDDlzuWTj1pQkqpSkik1JIctYlTkhgYR2XLRUkTClxm2jO/mPfvh2HwaJySVKZDFKQwSoMRe1i7keAjWWCv8Aj+4UybgccwUkHQXSSWD6EjUjusIdhJyUrIQFElw7MBVwVqSMg+h5QKbsxCUpCVMkFu0VPUbOPhJJ0EGlYUpdKUGxtVkSAHUQBzyzYZRzyi14ZO1kv6y//Fbly0zvCitEsquVqB5OBa1g1u6ORnz6gVa8RLlrCZiwQWq3QQ/M5hrZ3Dnx3P0bTUqmTqUUgIToxO+rV2jykYt1BSiHvxD5tUkHN3tq4j0r6HMRWcQ7ulMrMk5qmHI5C0eljxVNMcezV7SH2ivnSMJ9JP8ACkj/AJhP+QxvcaPtF98YH6TBuSPzq/pEdRb6Mvs+ZSFbwYggptUbG4GZ4RMnTZcqVTclanJWkuWANhnrrxPGKj631QcPUbMCzj3sWgmEx8ucsdasCokAEiwF6ST8SnYFo4s2Nubl4MzkzZqEhMyYt5YcMkXIs28AWN2b1tE5ePl9UAHUxpTcg2tmbsAEnmRlFPMnGWFoCvs1EG/ZUAN7mCxAezkRaYPEylSAkTHNQOfVqUQhh2idQPWzxM4urdsYCdiAkJCCVMHIbspaz3IJvoIkpx6CnPeINxo1gGNyTe/OI0zZ6qMwM73LuSwLDK+efhE3B4dKBekrOR0JBABFs7P3tFpREXWyJElSGnFQUpBsBdLqcZkd1JHlGsG3JMlCEygQOGmWlywePO5yljeSCQp2fMMM345ecEllRF7AJctwazn5zjaGacF8vBeyD7V/9/0N1N6SqV2f8oA9VfpEHGYua6arVEJSVHNRsBvNckxkMNtu9BNi/cMxlme17d0ehJ29hurlSCkUyU4dUtYQ5K5YBJdV+Ay0MVu3f7jf5myyOHEUl9kV8rZWImCYwWTLYqSl8i+TM/ZMVOKwYCXmhSErAWkACtiC2os+v7RrpvTBCVOlK1FSFJWSpgpiabAtmo6PeMht3aAVdMukaBJsASS2XFy/hEza8GU23y2US5ShbdTcXcuw074bK6tFySpvcF3tzLX5RzE4klAJFnZm1bj4uTAZEsTAoVlJUWVqzG4LMHdQtyjOuDIvtkbSC0msEFN+zuBJy3sgbnm0XeGnJ3SnR2cAlwLsD3Pd7cIz2yly8OCCbFJYq+84zsT/ALDOJkvaSFzQ1e/uhT1BxdkhhdjaOLLF7rXRRVbUDzllmdTtazh9IvMB0PmTUoUpSUpWyiL1Uk9zO14DhNkibi0y0uUFlKJzpABU/PTk8elzEsoNwEerCdwTXoXFWAVIAAADBmA4DK0fO+85CiSUqUkuSTZRGZj6NnCPJcdsuSietKvinTCb0KF1M5Asm4PG0TLKsatoJmQAOQBPcCYs9iBMspM1aUsXIcPm4DC8O2ykoWpKcwb0qLJ/CSQ1hfxiDg5FSiTc2+fIiLhl3rglUaCdtGTMBSZmZsyFMC9s2+TF3Ox6QkAh21t+pik2bssu60EIIIqUndfS5DPaKHCYmo/aAsCQ5YgEWLOLm4sLwSbXJVo16sTXlLWxBGmo74ZLkEYegsFhRN2a5Or8DGT2utJUOrWoikFQewUbkBgBwyiF1DjxhRbasdm4l4YlOhuk2ULssG/g8ExaqT2yB+f4b6PYZRkOxJJbPd7ru/6eMd2ZNSpQUakl3CknIi53T4efdClNx8EuVF3iMWioub2ffVw5FoUWFBXvXvewH6wo8x5IN21+pmYXCgrYJSElrqdxZySeH9o9V+haUQcWol36i4cg2mlwSBxjz7Dz0IWsBJTSnS6jcC1vxNrHp30T4gETeMxKV5WAQopbIfeHrHpRb3dcGiTs0mP7a+8xgvpOyw4/Ev2TG/xg31fmPvHnn0lm+H/+T/RGo30YjHy6gkBySWAA4t6m0HkdGHQlXWUkmpyGdFtHsc8+IEDxGFKig7xL2A4gEvy74Pi5MxTKqIlklNNRJsnec/EDQ2cc2aUlKk6IAzpCkqBUmqWc1hO8HLMASQM0lvkmw+DBWZlKRYWPIAXOQU93aAycVQsgJdCgwAuAlgCtjZ2FtbxcgJIQ1k0sB3BgVcTb1iPmQ4qwfWFRpFnux1uxPfb1EBxEkqtVUAXJGYtr5RNnTEqDpDliOOjXbybnAkpBd7BhbTjbK7n50cb9C+RqZalAMoBrEaDIOwzvpbKOoluGJKibOLADiQdMra+7ikmybByAwswbhqXMNXhTmFmpswb93McMsoqmDRBnbMSBUld6msCQwGnlFlUxFRAYAljpqDy5j0geGlhDlyVc9TZy+Y4tzgkyXUVKd2BJF23WItrc+kDtumHk2XRXH4eeaVSklRlC9RSioFTHL/mM3FI0MP2x9Vl4dEhQQVoqZSc1Al2d7gPlyB0aKKVsxUlNaqFBiSApLhilJcVOS6w1j5CIc7BGcXfshThmpYOCz8S0U93RMrortoyUrbfApYDyAv3C2V4YpISgJQhipQ5HdFlXzNn8YOMGErNXEOMtA9/GJycHIUHCpilWABIYGm+uVlDImJ2yfBG1mdlYlBm9VOBoJAK0qpoVpmLi0afDYjDopShJ4gkqZwCGKipsizgOfG9fsrYvWuCkkBCiWYupgXPtb0vE/BbAn0lIkzSkOGpN2C205I9YnJgcxpM2/QvBpAmTWU5Iliq5pSBkdQ5a33eUaCYLjuik6G7NVLlIr61CkgpoU6S3WrIqBAJDEN+rmL3Ei4jaEdqSNV0MnptGC27JQuasL3gglWYCU1NYhiX1yOXONh0kmzUYdapIeYKWATU4KgDu62JjzPbk1U10YgFKzSpT1B8rUZAHdHg+sYamG9JL1FJWQdqbNVMNMnsku7vnazduwGWVxGh+inZsyVPn1ORQElRPxVBmBu26rTSMkuZ1CSl1MAVClIDEJKjd30Fu6PVsJ0cRgpXWyZs5RWvD1BTANWHO6A/b1Oph4YSj54JjBpl3tDBpmoUhYdKgx/fv1j5/2jgDIxU2XYhExYLixNRDt4v4x9GqTaPKNry0Ssfi5i1JSK0aEqZUqWsFIH4hoLMY3adcFT6MF9Sp3tFHJsjmQdNcuUTJEh0nlETpEtCsVPMorKFKBFbVdnedgAbvfhGk6JbFm4lBMtJIZKSe/wDYB/KLXyrklDV9G507BTJiEuEkED4lMQ9Ia/DzikwmwZ+fUzE2cOls9C/6x9BYLACShCEjcSEpFswPd84t5SWt8/N4l8jcTwvCbOxFCapZJZi60DK2VUdj3zqjCjB6WLJ2I+Y8TOVvgZJVdruTNQamZ+PrnHpX0YpImKuT9kbnO60lj4R5DN2isKxABaklm49ckX+dTHrP0RKKkubkykueJJSY2hFp8lq+TU4ztr7z7x5/9Jfaw3dM90R6Biw6lfmPvHnv0mdvD9033RGiE+jD4yaQtICljVkngFb2Wns8NkSVECkrN1ikXUVJCiAA3A+sC2lSJ0uvs0l+68b/AB21dn/UwlBkCZLmTQAkAKIX1yqrlyP4YHAuOEKUebRNGI2bgJ05aUyzdSSSXFg4zL5k8dWixwWIUqlLtem/AJK/0PmIrdnY3qlKKQplE3SDZIe4IuIfLmkqSUuCFywP5aT5384KKjV8m96S9GVYMAqngoCUVluIIsEjRny4+OORtBROeiTbmsBw44GND0gxc1aSZszrWl03FnFVxfMFxfjGUlaW+BPpMH7QOLT5Rc2r4NYnYOLpSrdSiYlSg6+3LUqxYA3cZHhA8fsyZh1o61Q30qUKSTdNPED74i4w3SaUEIlpQutEqlRKCoVoqVUCJ6WDWunMRV9JNpjFzEmTJKWrLK+Iq6oNY2bqyc/iEKSW3slkApKUgE7ynI5C7ZaBvWJ+xZSetFYqDBTWY3S4I0BvxiIrBKcKpcZAJBJZXEiwunhqInYJJlgqICFFJFsyxAZVXP2jBOnyxGoxhlqqAw8pKVCfYAAh1ABiE/CMg1ozEvCGWo31Y8RcJY87g+IixO00qqCXO6vecMXAOYzyh+PmOmYQRZT/APSP6RrwyitxWBNyFb2ltQQnN4fhpqE0VpSVJAF1G7VvYHu8ucWWOwyVO7NvmxbVB074DhtloQd37zcf+IUezRHw2uiaNp0DmlGz5aQSmlaw3kok/wAz+MaXGKEyWkBakuQXS4UwIdmjBbJ2xMkyurAzXWFBRSbyQKS2Y3fbhEhXSbErHV0pYWBBXXYqDlQW72Hffi0bKTVMdGrxi3muNUD0JERcRp3xlcJt+elCiugrSVpTW4SEIl9ZSSHUSSlQcvnrGkMwTZSVfDMSC2rLT+xibtmrxyUFJ9MMrLwjyD6SiUY4HjKlK/lE/wD7BHrsqWEoSLmlIAfOwa8YXpxswzJ8qYEPShncaFRYh+CiXgbpEHneIlNMWkkkGoAv/wCmkZ+I8Y1ux+keJmISiZNWtNMwBJNh1ZK0W5JAHlEabsxZ0Yk5ikFgXa/eB5xzC4RUtbVWQSyQ1JKkUksM+1m/wjQQoPdwhSkoLdI9nBePEPpjlU40EP8AaSkkjmHTHp/RLpLLxgWhKVomSCETErDcgpJ1SaT8tGX+k3ZaZs+UpSilpZAYO+9rfn6xfQuJLg8q2Xhwp34s3h/cR7f0GwaU4GWhIZ0qq5qcgufBvCPOp8hKTLpABIKVcOTP/ePReg+LScO1QtMWBfiX/WJbsaVGq60sE6DL58YskkBjp+mZ9opfrCfvC8TJe0JZS1QMCBlp9elf+bL/AJ0/vHYqxjpXyIUXuJPn1HR0KK+snIAmkdkpKkiqu40yAvxj0X6L8OEFaQXCUIANr5cLaR5rgVpFZe5BBcZVPlm5j0v6LlD7UDRErlYu2VvhiVdl8bS9xB3j+Y+8effST/Fkflme6I9An3Ue8+8effSQGmyPyL90xS7JfRitqyUkoUVB7hqkgsLuylC12fkctZmG6Nyl4UYlWISHmLl9XuvupUoGoKOdIFgc4eZFVBqQkVM6s+yo+UKThgopSZqW6xQ1I+O7E/LxTRIfAygJQl1S6arqJJICVrqSk05kFJe1u+JGE2fh6U76lEgEgAg1aAeZ8oHhtlyt2okuuYnRmBXqfy+sXeBkyUhPZek5q+KzZDNnh5ZuUUvQIxptnFIQsLCqvgs1JLu7+BzhpwMpNkSk2LCp1WZ2PjeC9ai5qS5RxJf17o7iuqmZlZFQLBJY7oHEmOZxk32aO2Aw6TSGpG7McsHOYzzN4bI2bSzLYgBNn1DuAC+kHwE0BDMTuzB2QRcjUxP+tKB3UNvJIsgXy0Bg2sTRXHBuGMxRsCzls2yPpHF7NQHYl974fu5ekT5mImEaCytTkFfhAgU6ok7wZzofuvmTBsfqFDQAh0Brki54p/vDcWpwpyCeQP3Bd8tAPCGkp1mDMfdGac8vCI65yAO2XbieBHdnDWNIaLIY/dO7mFB7aoDe0Je1LvzJz/5iVRVKxcsC4JLD2bXmYGraSRZKG9g7DTmmNBFvLx5KgLaD/KtP6xPwO25sutKaWW1Tg8dL/ijLjaiqgyQ2eZ/N/qMSDil1kWzbyJH+kecNxTVNCsssbiyRUu74mW9hetKxkNI3ewnODkH/AJSB5ACPO8NMNMwk9mdJUPOZ+4jbbJmk4ZArsEEDlSo887RlVSr34O6TvTL7/wBzL9BtGc2/getXLeYpAAW7IK37LWGVibkgZxKkT7gXL3FmF7t6xDx7ApdRusgWIT2VGx8OMX4OKysmbHlpclU5QFyQEJ15qJ4aRnNoS6ZxCHCd34qvVhw4RsaQCXKQe534c4gYiWkrJZzxZsha3nFY+zn1KcoUQ+iWKVKxMwalDXc5LHA98SfpH2kUS0TKbpVTwsoPxJ+EQFCGmoXxSQ1825d0WeJlS5xAmyxMQSCxdQqCQxPjz0hzaTthp18lHmEja8zELa24Cocsg9zzjcdC54SlQtZSTqMxy1tFrj+jaZlJSUywkEAJQlNlM4LhzkPKGYHYiZJLKU54Ndu6M3OzorgtJXwisFrcuBvDsOqwbQl7NppEVWBOYqHcWc5v88IJIwRGpY/eNRgcgSJKsSX1/mSPSFA/qaeCf5Vf90KFb9Ao86wPRnFgJBRLQvdXvFLsHuqpV7gBhzjedAEFKpoWCFEIvSUhR33a3LKIacfiEWQnDIJYvSqYz3LbwFuMW2xMbNVMmCZNC6AkpAQhIBL/AHXOQ4mLqhJ8BZhue8xgPpJV9tI/Iv8AqEbNWPG8WLDU2tk/O58bxiPpGmBZkqcFQK02uw3SzveGkJsxe0rqRvMG08YAKLbxeo5qa19BFvI2cidTXkFta2aVHj+GJOD2ZJtTLB+1Um93SAts7aekU2SkUqBKFJUtPaLgAkgX4huHnGhwa0skpc9ye/58Yl4DBJFBICftpuQA3QJre3pF9g8IKUOQDv5q/FbL5tEuRSRSIxKtEKali49csodNxq09pKUmxuoacgX0idNXLCADMTUZQGbmoiwYZHlFdjdpyi4SK+BIYGnPO9/1gQwKNolNnSANGJLKDtlxjqtpK++rwSBdN83iIZKpnZSC7G1vBzwjv1bUkNc56Ef7w6QWwq8eTmVm/wB629nZojqxOrDLMknItxgvVpfxa78LZcveOqWgDIaaAZ884OA5Aqmk2A4gMA9jbSHBCibvmc/Bs4lSZa1dmWtQ5JUoWPFmibI2TiDlLp5qKQM7ak+kLcgoq5uGJPifUg/pHE4a+evhm7RopfRmaQKpqE8gFK1f8MSJXRxCe0pau4gf6SdeMG4KM8jCJqz4DjwHt7RaGQgraoO/sSWAJ5esXEvZskZS3P4nUPIlvSJkhVH8MU/kAT6BoW5jooZmFWELSJayFFBKigjskdlksTfJ+MbDZuDKcM7GpJmM6T/5iqSO8Me4xGl7Rm6kq784OnaaviJHiIhpt2bfF/lfDrzYyUVi5qdhYsNBbK0SMVgBMIK5jgLqpHi3w+7wFW1kD4lHwb3jqdtJJYVeDfrDpmPBPlYKXxSAOf8AeOT8HhQxUAdHFh6ZwAYoKzKvF/eDSsrUt5+cCVA6Hpk4ZJCkyy47JpUc7WAGd4crHysnA07Jz4XGfKGp3b2Hp7QNc4D5t5QBSQ/62g6/78IGvEJ5/wApP6QkYhiyVAPdhSH5tHTiuaT4JPq0AAJmOSNFnTsq/aBf/kkj4Vi7HcPy3ODjGB7hFPGlm72IjLbb6SyiWSQlI+65KvX0jSEHImUqL1W25YLVK/lP7Qo89XtpZJp6sDQEKJ8SLRyNfhQ9SN8jR7PWVK3iTfW/vGq2TKSlEwpSAWOQbjChRyS7ZoilwUlJWl0jTQfdV+0Z36Sz/wCH8f6UxyFGsSSi2Rl/iH/SmRYzs0DTrpn9Sv39YUKCXY10EXZUn/3E3/7YgbcWbBy1/wCtUKFBEGV5P9Y/WCyhZ9aVQoUNgh5Lv4e0EXl4KhQoQwuxUhUxlCoVZG+nON2MKhCBQhKfypA9oUKM5f6gQ+ZdN4jJmG1z5woUUhkgFwO6Hp/T9oUKGBIaw+dIdKSOEKFCArsXZRiFUeMdhQwYSQYspUpNDsH4tfzjsKBiBiaXzPnBMfMIl2J01hQoaGVilG9zlDMMouLmFCgEWOGziUrT51hQoSAoukiz1SQ5YzEgjiGNjyjzjaBeYt9FH3hQo6cfS9+TKREeFChRZ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2" name="AutoShape 8" descr="data:image/jpeg;base64,/9j/4AAQSkZJRgABAQAAAQABAAD/2wCEAAkGBxQSEhUUExQVFhQWFhgXFxgYGB0YFxcYGBYbGBgYGBgYHCggHRwnHxUdITEhJSkrLi4uFx8zODMsNygtLiwBCgoKDg0OGxAQGywkHyQsLCwsLC8sLCwsLSwvLCwsLCwsLCwsLCwsLCwsLCwsLCwsLCwsLCwsLCwsLCwsLCwsLP/AABEIAMIBAwMBIgACEQEDEQH/xAAcAAABBQEBAQAAAAAAAAAAAAADAAIEBQYBBwj/xABIEAABAgQDBAgCCAQEBAYDAAABAhEAAxIhBDFBBSJRYQYTMnGBkaGxQvAHFCNSYnLB0TOSsuGCosLxQ2Oz0jRTc3SDwxUkRP/EABoBAAMBAQEBAAAAAAAAAAAAAAABAgMEBQb/xAAxEQACAgEEAQIEBAUFAAAAAAAAAQIRAwQSITFBUfATImFxFIGhwQUjsdLhMjNCkdH/2gAMAwEAAhEDEQA/ACAR1oe0Jo+iPGGNCaHtCaABjQmh7QmgEMaOtD2hNAAxoTQ9oTQwGNCaHtCaABlMKmHtCaABjQmh7QmgAY0Joe0daAAbQmgjQmhgDaE0EaE0ADGhND2hNAAxoTQ9oTQCGNCaHtCaEMG0JoI0JoABtHCmCtHGgADTCg1MKABzRxoe0JoQDWg0rCqVSweokABySQAcgOcMaNJ0XnoSqUlTVL62jmRSSBzYHyMY58jxxtGuKCnKmU0zY85JpKN43pCklRH5QXiGpDFjmMxqO8Q7pZsVE2fN61ArrKkzBZadUKSsXDBm7o6Zi1sZiql0pClfeKUhNR5lnMEJZHy6qgkoLq7GUHgY40arqEzJa8HQRMkS5c1JaylLBKwnuJY/mEUex5spOIlJnkBExVACjulZBKU3tcjzYREdSnFy9CpYako+pBaOtE7H4PESlzET5csCsGTOlJKUqQanlrS5AULHQkPBNi7OE9ZSpQSkDP8AESAlNzd7+UXHPFw3+CXialtKxo60EnSyhRSoMQSC12ILatBsPg1TEqUhlBCzLWxDpWGFJBYvcd7iNPiRXbI2SfSIjQmg82SpJZSSk8CCD6wxoskG0JoI0JoBDGhND2hNDAY0Joe0daAAbQmgjQmgAG0JoI0KmAAbR1oe0JoAGNHGgjQmgAG0JoI0JoQA2hNBGjjQANaOQSmOwDGtCaGYwkS1EZtb0H6xTYaespS0xSWABc1EnxB4GOXLqo45bWb48Epq0XrRzaeGrlymUpC0ErlzEdpCwosR5XGoMV03aJQkklKqUk8yRkGGTw7ZPSJGIpTQUlKWzBclRZsvvCMZ6jFkpX5/ZmkMOSFuizxHSTEEBM/By8QQGE1CzJJ70MfQt3QOZtJmmfV1Mkj7JO6ogcyFVc7vHJeJSQ4MFBB1EaQxwqoT/UiU5XcojJfShaZ/1r/92ipRXh6q07wYBKFlKQBm6crPnAMbtLC4pSiZM0yyp5kpaUhYBspUtll2JcMQQ0TGhEQ1paun2q6B57q0d2BtuUJE6QcYcQkgCQmYlYnIzspUxIJAYEXJDZwlbSkpkbhlzpompmqlpniXNR1LKRakkmsmxDXvBcHKBUbDsq0/CYqFTJImkFKApIqK7BvH5yjJ4aWy/qU86VSa+hqOkckKKZ6BuzEgqa9KmFiRYHLxBgacKibhMdKWHSpSSR3hJ87ekZ3CbLkpVXKASeKTY8iMiIkzEzwpSpeJmy6s02XLyb+GsFI8BFSxZHCMeHQo5Ibm1xZZ/VVL2dL6xajOlK6oTf8AiFIy3jmWbyPEwTaskCRhlAJqXLdaqWKlAJuQlhdyTaICcVPKQmatKgns0oEsPxKU28ucdmbXVMRKlTMOuUZaSEqrEyWRbNQAKTu6hoUIOEo39fdlSkpJ19B6MMnqlTFq6sJniRvBwpSikIU6HISSoC4tra8Nn4RSFqlkGtOYF7Zv3Xzg03bEiVInpUqXMV10qYZNYSsywqWZikhxUUpBUwd6WiwxkkLx8iaqlbrSuUsZUKSQCk91oWPUzt83Q54Y8eCjaFTF3LwvWY2hRdCl4gKBep0hJQUqezXtleK8YeqRLnBKkhalJKFEKKVJJGY7QLWs8dMdRFva+GYPDJK0RaYVMSZ+EWjtJI7+52720gVMbJp8oxaa7B0wqYJTCphgDphNBKYVMADGjlMEphNAANoTQSmFTAANoVMEphUwACaE0FpjlMADWjkFphQhkHa01kMMteZijwk0A2DHR94ZapNjnDNqYozFBIPM+bsfc+A1gMvDkfF8+MfNyycts9pRpcAdqY2YEGuTIWHY01yjlZgCRAej20ZaCVCRPSWsykzA47JZklgWNzErFSStJSVZ8hpDdlyOpJyU4bNv34QlNDotZEyUEpSmYnsgGoFKiwbSoiCzASCQ1QLgiYCScrpJfInSIU3EhQYpPoR7wDqZZBZkv3o9Q0VaYicMVPQKlhYA0KWBd8uOUSZG1ybEJCuBLeT29YrsNIWB9nNUD+FQ4cc/WBbUxc5NNYQvR1IBz/Eaj5RpHLOPTZEscX2jSYba4SSSliyhrmQwNgQz89DGMxanWpJmJW7BVVQdi4I+AHLvaJeK2lTLCDJYMOwoh+4qJ9oqsL1MyaATNQSbhSQsW/ECnh92HLNKTuXJDwY2qovUbOKgFIJ6xKwpwpkzElNJyNzYG+TWiZg9qhMlX8QqQHNQJVm26Dctq3OOykII3JiDxFTedQbTjBq1ghqiQDdICwO+l/kRpDO49ehk9JDwR9j4smcXmKVLKRZQDBbOopU+XfrFntfaZlFG4FJKUsymJdZBN7MLd9/GjnSpK1HrJTr7SilxlkSAc4kbRlCemWkrUkJRSQQlQWKioFw1JDs/4RGi1L20nzfvsx/CSSpP0/b/ACW5Eic/YWU2PEHvz1jpkKlb0qeuVd09lSEqOqULBSH1bPPOM3jMPQkkKlqBIKalBJIam5Iarm98rRxEtaAFKC1igAKTvpSGPAHeZgSPB41edTXzRTM9ubH7/Y2Mja06StE1cnr1pUsr6tQQ4WkCoJUDe3ZBAv4QGXtdKBJWpU0yZc1BKZhJUgP8QUSzHgTkGtGZwu3VOCVpUpmZTob7xb2DeMXGC2+gqRXLzO8xBCQRY90LdjabT5ryV8ZppS4NVJwCOvxymtNQJpINiU/wlBuWozEVktQXKlTJaa5akzAuaFfw5yFsJa0EOAUux4gPmIDhsKqU6ZcxYlqzlFRMsHikfDxYW5Q3BzTJM8Klr+1k0bqh1K1DsrWnNCwN2q4IAyNopwyY6r18GqlCd2S1YchnZ1I6wJqFdBLBZS70vZ8oHTFjsjFy8RMk4ggJKMMZc4GxlAJNQVwSbEHIvbWIQEdGDM8l2Y5sSh0DphUwWmE0bOaXZkotgqYVMGphUxVioDTCpgrQqYLAFTCpgtMKmAANMKmC0wqYVjGUwoLTCgsZ5thpwAc5m5gWP2lSkkGJ0zo1ix8CFflmD/XTFdjdjz0h5klSA4uaSM7XSTHzjwZF3FnrLJB9Mp5uPnvVWQ+liB5iDYXbUwKAWU06lmPpBcTh8u6K7HSmST3e8LaUmanDY1C+ypJ7iIlhcY/YKTUojgNW1i+QtQ4+h9iIzaKLClz/AGh8yWFWIt3xBRiT8gj94MnFd3gofq0AEtSXTSctHzHjEbB4Dq5vWPVyy0bOCJn8j5P7PHfrCX4d4I9SIe5gTcQpCwykX7gR6xDnYRNRKVKTbQqS3c2WsOSsHIjwMEA5w97CggEwJdOImKIFkqVWG5A6xyaVFSK0S1vkWKG1ZkMPOGERxu/wh7xUVm1sUgkhSJiXZykpUP5bH/NFngcYAlAEwAFIatJQcsxS411MQ8XhULzd+USJM+mkM4DatoB+kNTQUWalqWN5MuaOdK/LM+msRRIlpICpAQSXZLpfQ2NmIPD2gXVoPwkcwB7pYxLloCf4c1SRwJLf5u6NPiP1IcF6FliOkKJbVoWH4MW04xZyMWheStHY2MYfbeIWnPq1gU5pYn/EggxbJnkEFUltd2Zxz3VpBbxjqjrci7pmEtLB9cGlRs+XMWlTJCsq3axzBORHIxLxGGKCxa9wXBBHG0ZU4yWC7qQG1SUgeKSR/vBF49bFaJldiQ6grwY3eKer5tKvf5E/huKuy6krsokXBLjS3BtIizcYkSzfho9ib2bvtzitwO0pipQ6xBqUFPmnMl7Hu+XhguWe1JqBFiLkk0jNnLu1so8rPlzvbXStfk+/v78mixJXwaAzhaxYln5/7wDE4sJLXsQ/BnL+l/KIiZ6FJIGtrFsyOAhuIn2SCkllAFg5c8g3rFy/iMtmybaf29+P1I+Ck7osUTgkXexbjnf9RB3y5xRKnGyUE3WSos7DibZOP0iYcTUhwNWAYvr8vGml/iktjT8Lj37f3FPAm7LIiFTFcnFHrAHTT5M97B++LJM5JyP+8epg12PJdujnnhlE5TCaCtHKY7LMhlMKChMchACAhs7ZqcQOrWSEkglszSXaC2EStmkFbOHpJZ7s7Rjnl/Ll9jTEvnRnelHR2WsBEtIQpCWS2RzLK4vxjy/bcgpSUqBCgoAg6F49t2oPtfAe0ef/AEjYVPVJW29WlL8QQosfKPETPUaKn6P9kS55m9a+71ZDFncqJB76dLxtF9GcKUukKS4sQtRzFrKJjC9FSpIXSWJMu+eqtO5400jFzAkVvSMgHyIIAvyGn7xMtfjxXCUE/qc04ycrTJ0zopLAdM2aMs6SL8d0e8R19EVkWmpPJSCPUKPtCVtA1hbvuAKYGlISTcHXi4+6eUavDG2uQJJ5h47dNPBqZNKNdef/AAzlPLBXZi19FsQnJMo/lWQfIpA9Yjq2LiE5yZn+FQV6BR9o9BlkKAIuCHB5GGT5wSw1PIkMMyW5R0S0WGrtomOqydHm86StPaRMHNcsgeZSICmaNFJ8DT7GPVQIFPwiF9tCFfmSFe4jN/w9eJFrWPyjzPrjxPgoH+oQyZPXoT4pf+kx6Evo7hT/APzyh+VIT6paAK6K4fRK090xX+omM3oJ+GjRauPlMwsqar4iknXNPu8SUTB93yIP6xqJnQ+X8M2aO+hQ/pB9YizehivhnJP5pf6hX6Rm9HlXgtanH6lMJqeY8DBETknJQ84kzeiOIBsZRHJaknypb1ivxWyp8sspBYB7KQr9XjKWCce0WssH0yUUA5gGCCYRqW+dIqTKWPgWP8CgL5XFoBMxS06jxP7iIpl2i8VM4t890CxASpCkkJLixOnpGUxG2prbpAu2TxAVtqflV4sHg5C0bnZMsSkJTUtJDuUktcki2WvCJk1ZYlC0KPBSRUXtnaMRsjHz1TEpcrqezZsCdA+kXxTNqYlIT8RBJa4DAkM97OIieZQ4kxNotZUhQ7UsNopK7B+Sh7KtDMbiQCkOlz2sxq4uBo7vAZUoS1lQKlpADFRpClG9gD36aRFxmIqU6glKRdKiHHEJsXz1YnhHn58izTVdIhstESgQSr74YJBRSWc7x7XHlpEvFy2QGbdeybs3PU3fPjGcMlakOZiVyyBvAkkMd4JD2IJ8vCJuGnEhkKHZ/EARkFA5ucrgaWvChCscpX9Pf+RXyWMubYaqa4J/XXg3OCGcWLWL8c2NgxNrj5vGdxJWlZrLFWQqBcA6kaRP+tXSLqcPkSMwDa7nPd5RhtlHryUa3AT6lEk9piB3Wzy8osBGX2diSZlICuZNru7aOnLjcxfnGoAZxUMwC7ce/nH0Wg11Y38V1X6+Tjy4rl8pLaFAkYpJ0PkYUeh+Lxepn8KRkNpbRUubUhRARwI7w44DNoueheIM3EqWSX6pVj+dOml/eMXgUrUl17qEhJteqxFg75jUcNM9f9HgabMGbSgxObFQZ25Af3j5nHlnPNUnfNndGKTVF/tQ/aK8PYRhPpI/8PLHGcPRC43m0v4ivD2EYL6SP4Mr/wBX/QqPQNGZ/o+NxTN2klzoGU7WPyIsp2NoCQwIbTiXDjub2in2OpQsm5Kg45DMmJyp5SStYpQCQzMSz3tlcAub2yjy9TG8r9+DN9h5WNFRCyBakix1Y5F6d22ucWmGx6gCGCQAxyypDC+ZsLHjGJnYzNJFILEEdpnfXkTGk2Pifs0Ei6tbtmd4m7O7xE4PGtyFRocNtPqkkakWc5am5s138OcQcFtJS5qbVpSb1KLflfg/hk8V86a4IK34tfIaaM7gPrpDcPWhXWLpCAvsgpcgE37LFhlbQR2afUSpKb69/mS4rk9QAjrR5/g8VNW6Jax2gBUq7NTvPkWJHk8b/BklCSpnYOxBB5huMfQYNSsvSOOeLaOaFTBaY4bZx0NmdDKYHNmBOZaGTdoS0/E/5b/2jK9JttO1IsQQCcwrJxzuY5c2sxwXDtnRHS5Hy00iTiukBQopDWPoeHrFXtraAWvMF0hzx/KeEZ2fjqwVPdtBd3z4cbQJM8/Goggmk8uLcI8eeeck03xZuoJPg0E6cpt0mwD8rtnqzRO2dtcAUHg9J1s0UMhakBKrlyCkhhukDNnu5yiykYmpJpG9cDdAvwycPlbj3RzynN9GiSMViUOVDMAlvA2iGqReLifL+0Lt2jzzPGArkx3RVouwmxfs5std91Wgc3DWHjGmx+10BRsomwZgQ92fMtndofsnorXh0zStSVkFSQ1m+Hndn8RGd2gVhS6ySpr72j6Xcnd/eOHV44ymm/Ql2iQpJCBMUreTXSmWQwQxBVZ7BRPmPGTsjDlKlLILFJpqDKQosUhlDgp3HARAwG15aFqcMlSWG8SpPGwcO75xJm7eCxTKM16rEtpbjYPye3hGDxZX8qXYki4wchG6qmlJQDY0ureOiiPisGHpDsRKS1QlkGggKVZKUg9oqBIHcP8Aaux2MmS2WJlyUgpbdDZNxbW2kS9ohK0MTNSkkZMrK93vnz4wlo8rlb/qVTKmZi5ZSAkqKsi/3QblOgJIDDlzuWTj1pQkqpSkik1JIctYlTkhgYR2XLRUkTClxm2jO/mPfvh2HwaJySVKZDFKQwSoMRe1i7keAjWWCv8Aj+4UybgccwUkHQXSSWD6EjUjusIdhJyUrIQFElw7MBVwVqSMg+h5QKbsxCUpCVMkFu0VPUbOPhJJ0EGlYUpdKUGxtVkSAHUQBzyzYZRzyi14ZO1kv6y//Fbly0zvCitEsquVqB5OBa1g1u6ORnz6gVa8RLlrCZiwQWq3QQ/M5hrZ3Dnx3P0bTUqmTqUUgIToxO+rV2jykYt1BSiHvxD5tUkHN3tq4j0r6HMRWcQ7ulMrMk5qmHI5C0eljxVNMcezV7SH2ivnSMJ9JP8ACkj/AJhP+QxvcaPtF98YH6TBuSPzq/pEdRb6Mvs+ZSFbwYggptUbG4GZ4RMnTZcqVTclanJWkuWANhnrrxPGKj631QcPUbMCzj3sWgmEx8ucsdasCokAEiwF6ST8SnYFo4s2Nubl4MzkzZqEhMyYt5YcMkXIs28AWN2b1tE5ePl9UAHUxpTcg2tmbsAEnmRlFPMnGWFoCvs1EG/ZUAN7mCxAezkRaYPEylSAkTHNQOfVqUQhh2idQPWzxM4urdsYCdiAkJCCVMHIbspaz3IJvoIkpx6CnPeINxo1gGNyTe/OI0zZ6qMwM73LuSwLDK+efhE3B4dKBekrOR0JBABFs7P3tFpREXWyJElSGnFQUpBsBdLqcZkd1JHlGsG3JMlCEygQOGmWlywePO5yljeSCQp2fMMM345ecEllRF7AJctwazn5zjaGacF8vBeyD7V/9/0N1N6SqV2f8oA9VfpEHGYua6arVEJSVHNRsBvNckxkMNtu9BNi/cMxlme17d0ehJ29hurlSCkUyU4dUtYQ5K5YBJdV+Ay0MVu3f7jf5myyOHEUl9kV8rZWImCYwWTLYqSl8i+TM/ZMVOKwYCXmhSErAWkACtiC2os+v7RrpvTBCVOlK1FSFJWSpgpiabAtmo6PeMht3aAVdMukaBJsASS2XFy/hEza8GU23y2US5ShbdTcXcuw074bK6tFySpvcF3tzLX5RzE4klAJFnZm1bj4uTAZEsTAoVlJUWVqzG4LMHdQtyjOuDIvtkbSC0msEFN+zuBJy3sgbnm0XeGnJ3SnR2cAlwLsD3Pd7cIz2yly8OCCbFJYq+84zsT/ALDOJkvaSFzQ1e/uhT1BxdkhhdjaOLLF7rXRRVbUDzllmdTtazh9IvMB0PmTUoUpSUpWyiL1Uk9zO14DhNkibi0y0uUFlKJzpABU/PTk8elzEsoNwEerCdwTXoXFWAVIAAADBmA4DK0fO+85CiSUqUkuSTZRGZj6NnCPJcdsuSietKvinTCb0KF1M5Asm4PG0TLKsatoJmQAOQBPcCYs9iBMspM1aUsXIcPm4DC8O2ykoWpKcwb0qLJ/CSQ1hfxiDg5FSiTc2+fIiLhl3rglUaCdtGTMBSZmZsyFMC9s2+TF3Ox6QkAh21t+pik2bssu60EIIIqUndfS5DPaKHCYmo/aAsCQ5YgEWLOLm4sLwSbXJVo16sTXlLWxBGmo74ZLkEYegsFhRN2a5Or8DGT2utJUOrWoikFQewUbkBgBwyiF1DjxhRbasdm4l4YlOhuk2ULssG/g8ExaqT2yB+f4b6PYZRkOxJJbPd7ru/6eMd2ZNSpQUakl3CknIi53T4efdClNx8EuVF3iMWioub2ffVw5FoUWFBXvXvewH6wo8x5IN21+pmYXCgrYJSElrqdxZySeH9o9V+haUQcWol36i4cg2mlwSBxjz7Dz0IWsBJTSnS6jcC1vxNrHp30T4gETeMxKV5WAQopbIfeHrHpRb3dcGiTs0mP7a+8xgvpOyw4/Ev2TG/xg31fmPvHnn0lm+H/+T/RGo30YjHy6gkBySWAA4t6m0HkdGHQlXWUkmpyGdFtHsc8+IEDxGFKig7xL2A4gEvy74Pi5MxTKqIlklNNRJsnec/EDQ2cc2aUlKk6IAzpCkqBUmqWc1hO8HLMASQM0lvkmw+DBWZlKRYWPIAXOQU93aAycVQsgJdCgwAuAlgCtjZ2FtbxcgJIQ1k0sB3BgVcTb1iPmQ4qwfWFRpFnux1uxPfb1EBxEkqtVUAXJGYtr5RNnTEqDpDliOOjXbybnAkpBd7BhbTjbK7n50cb9C+RqZalAMoBrEaDIOwzvpbKOoluGJKibOLADiQdMra+7ikmybByAwswbhqXMNXhTmFmpswb93McMsoqmDRBnbMSBUld6msCQwGnlFlUxFRAYAljpqDy5j0geGlhDlyVc9TZy+Y4tzgkyXUVKd2BJF23WItrc+kDtumHk2XRXH4eeaVSklRlC9RSioFTHL/mM3FI0MP2x9Vl4dEhQQVoqZSc1Al2d7gPlyB0aKKVsxUlNaqFBiSApLhilJcVOS6w1j5CIc7BGcXfshThmpYOCz8S0U93RMrortoyUrbfApYDyAv3C2V4YpISgJQhipQ5HdFlXzNn8YOMGErNXEOMtA9/GJycHIUHCpilWABIYGm+uVlDImJ2yfBG1mdlYlBm9VOBoJAK0qpoVpmLi0afDYjDopShJ4gkqZwCGKipsizgOfG9fsrYvWuCkkBCiWYupgXPtb0vE/BbAn0lIkzSkOGpN2C205I9YnJgcxpM2/QvBpAmTWU5Iliq5pSBkdQ5a33eUaCYLjuik6G7NVLlIr61CkgpoU6S3WrIqBAJDEN+rmL3Ei4jaEdqSNV0MnptGC27JQuasL3gglWYCU1NYhiX1yOXONh0kmzUYdapIeYKWATU4KgDu62JjzPbk1U10YgFKzSpT1B8rUZAHdHg+sYamG9JL1FJWQdqbNVMNMnsku7vnazduwGWVxGh+inZsyVPn1ORQElRPxVBmBu26rTSMkuZ1CSl1MAVClIDEJKjd30Fu6PVsJ0cRgpXWyZs5RWvD1BTANWHO6A/b1Oph4YSj54JjBpl3tDBpmoUhYdKgx/fv1j5/2jgDIxU2XYhExYLixNRDt4v4x9GqTaPKNry0Ssfi5i1JSK0aEqZUqWsFIH4hoLMY3adcFT6MF9Sp3tFHJsjmQdNcuUTJEh0nlETpEtCsVPMorKFKBFbVdnedgAbvfhGk6JbFm4lBMtJIZKSe/wDYB/KLXyrklDV9G507BTJiEuEkED4lMQ9Ia/DzikwmwZ+fUzE2cOls9C/6x9BYLACShCEjcSEpFswPd84t5SWt8/N4l8jcTwvCbOxFCapZJZi60DK2VUdj3zqjCjB6WLJ2I+Y8TOVvgZJVdruTNQamZ+PrnHpX0YpImKuT9kbnO60lj4R5DN2isKxABaklm49ckX+dTHrP0RKKkubkykueJJSY2hFp8lq+TU4ztr7z7x5/9Jfaw3dM90R6Biw6lfmPvHnv0mdvD9033RGiE+jD4yaQtICljVkngFb2Wns8NkSVECkrN1ikXUVJCiAA3A+sC2lSJ0uvs0l+68b/AB21dn/UwlBkCZLmTQAkAKIX1yqrlyP4YHAuOEKUebRNGI2bgJ05aUyzdSSSXFg4zL5k8dWixwWIUqlLtem/AJK/0PmIrdnY3qlKKQplE3SDZIe4IuIfLmkqSUuCFywP5aT5384KKjV8m96S9GVYMAqngoCUVluIIsEjRny4+OORtBROeiTbmsBw44GND0gxc1aSZszrWl03FnFVxfMFxfjGUlaW+BPpMH7QOLT5Rc2r4NYnYOLpSrdSiYlSg6+3LUqxYA3cZHhA8fsyZh1o61Q30qUKSTdNPED74i4w3SaUEIlpQutEqlRKCoVoqVUCJ6WDWunMRV9JNpjFzEmTJKWrLK+Iq6oNY2bqyc/iEKSW3slkApKUgE7ynI5C7ZaBvWJ+xZSetFYqDBTWY3S4I0BvxiIrBKcKpcZAJBJZXEiwunhqInYJJlgqICFFJFsyxAZVXP2jBOnyxGoxhlqqAw8pKVCfYAAh1ABiE/CMg1ozEvCGWo31Y8RcJY87g+IixO00qqCXO6vecMXAOYzyh+PmOmYQRZT/APSP6RrwyitxWBNyFb2ltQQnN4fhpqE0VpSVJAF1G7VvYHu8ucWWOwyVO7NvmxbVB074DhtloQd37zcf+IUezRHw2uiaNp0DmlGz5aQSmlaw3kok/wAz+MaXGKEyWkBakuQXS4UwIdmjBbJ2xMkyurAzXWFBRSbyQKS2Y3fbhEhXSbErHV0pYWBBXXYqDlQW72Hffi0bKTVMdGrxi3muNUD0JERcRp3xlcJt+elCiugrSVpTW4SEIl9ZSSHUSSlQcvnrGkMwTZSVfDMSC2rLT+xibtmrxyUFJ9MMrLwjyD6SiUY4HjKlK/lE/wD7BHrsqWEoSLmlIAfOwa8YXpxswzJ8qYEPShncaFRYh+CiXgbpEHneIlNMWkkkGoAv/wCmkZ+I8Y1ux+keJmISiZNWtNMwBJNh1ZK0W5JAHlEabsxZ0Yk5ikFgXa/eB5xzC4RUtbVWQSyQ1JKkUksM+1m/wjQQoPdwhSkoLdI9nBePEPpjlU40EP8AaSkkjmHTHp/RLpLLxgWhKVomSCETErDcgpJ1SaT8tGX+k3ZaZs+UpSilpZAYO+9rfn6xfQuJLg8q2Xhwp34s3h/cR7f0GwaU4GWhIZ0qq5qcgufBvCPOp8hKTLpABIKVcOTP/ePReg+LScO1QtMWBfiX/WJbsaVGq60sE6DL58YskkBjp+mZ9opfrCfvC8TJe0JZS1QMCBlp9elf+bL/AJ0/vHYqxjpXyIUXuJPn1HR0KK+snIAmkdkpKkiqu40yAvxj0X6L8OEFaQXCUIANr5cLaR5rgVpFZe5BBcZVPlm5j0v6LlD7UDRErlYu2VvhiVdl8bS9xB3j+Y+8effST/Fkflme6I9An3Ue8+8effSQGmyPyL90xS7JfRitqyUkoUVB7hqkgsLuylC12fkctZmG6Nyl4UYlWISHmLl9XuvupUoGoKOdIFgc4eZFVBqQkVM6s+yo+UKThgopSZqW6xQ1I+O7E/LxTRIfAygJQl1S6arqJJICVrqSk05kFJe1u+JGE2fh6U76lEgEgAg1aAeZ8oHhtlyt2okuuYnRmBXqfy+sXeBkyUhPZek5q+KzZDNnh5ZuUUvQIxptnFIQsLCqvgs1JLu7+BzhpwMpNkSk2LCp1WZ2PjeC9ai5qS5RxJf17o7iuqmZlZFQLBJY7oHEmOZxk32aO2Aw6TSGpG7McsHOYzzN4bI2bSzLYgBNn1DuAC+kHwE0BDMTuzB2QRcjUxP+tKB3UNvJIsgXy0Bg2sTRXHBuGMxRsCzls2yPpHF7NQHYl974fu5ekT5mImEaCytTkFfhAgU6ok7wZzofuvmTBsfqFDQAh0Brki54p/vDcWpwpyCeQP3Bd8tAPCGkp1mDMfdGac8vCI65yAO2XbieBHdnDWNIaLIY/dO7mFB7aoDe0Je1LvzJz/5iVRVKxcsC4JLD2bXmYGraSRZKG9g7DTmmNBFvLx5KgLaD/KtP6xPwO25sutKaWW1Tg8dL/ijLjaiqgyQ2eZ/N/qMSDil1kWzbyJH+kecNxTVNCsssbiyRUu74mW9hetKxkNI3ewnODkH/AJSB5ACPO8NMNMwk9mdJUPOZ+4jbbJmk4ZArsEEDlSo887RlVSr34O6TvTL7/wBzL9BtGc2/getXLeYpAAW7IK37LWGVibkgZxKkT7gXL3FmF7t6xDx7ApdRusgWIT2VGx8OMX4OKysmbHlpclU5QFyQEJ15qJ4aRnNoS6ZxCHCd34qvVhw4RsaQCXKQe534c4gYiWkrJZzxZsha3nFY+zn1KcoUQ+iWKVKxMwalDXc5LHA98SfpH2kUS0TKbpVTwsoPxJ+EQFCGmoXxSQ1825d0WeJlS5xAmyxMQSCxdQqCQxPjz0hzaTthp18lHmEja8zELa24Cocsg9zzjcdC54SlQtZSTqMxy1tFrj+jaZlJSUywkEAJQlNlM4LhzkPKGYHYiZJLKU54Ndu6M3OzorgtJXwisFrcuBvDsOqwbQl7NppEVWBOYqHcWc5v88IJIwRGpY/eNRgcgSJKsSX1/mSPSFA/qaeCf5Vf90KFb9Ao86wPRnFgJBRLQvdXvFLsHuqpV7gBhzjedAEFKpoWCFEIvSUhR33a3LKIacfiEWQnDIJYvSqYz3LbwFuMW2xMbNVMmCZNC6AkpAQhIBL/AHXOQ4mLqhJ8BZhue8xgPpJV9tI/Iv8AqEbNWPG8WLDU2tk/O58bxiPpGmBZkqcFQK02uw3SzveGkJsxe0rqRvMG08YAKLbxeo5qa19BFvI2cidTXkFta2aVHj+GJOD2ZJtTLB+1Um93SAts7aekU2SkUqBKFJUtPaLgAkgX4huHnGhwa0skpc9ye/58Yl4DBJFBICftpuQA3QJre3pF9g8IKUOQDv5q/FbL5tEuRSRSIxKtEKali49csodNxq09pKUmxuoacgX0idNXLCADMTUZQGbmoiwYZHlFdjdpyi4SK+BIYGnPO9/1gQwKNolNnSANGJLKDtlxjqtpK++rwSBdN83iIZKpnZSC7G1vBzwjv1bUkNc56Ef7w6QWwq8eTmVm/wB629nZojqxOrDLMknItxgvVpfxa78LZcveOqWgDIaaAZ884OA5Aqmk2A4gMA9jbSHBCibvmc/Bs4lSZa1dmWtQ5JUoWPFmibI2TiDlLp5qKQM7ak+kLcgoq5uGJPifUg/pHE4a+evhm7RopfRmaQKpqE8gFK1f8MSJXRxCe0pau4gf6SdeMG4KM8jCJqz4DjwHt7RaGQgraoO/sSWAJ5esXEvZskZS3P4nUPIlvSJkhVH8MU/kAT6BoW5jooZmFWELSJayFFBKigjskdlksTfJ+MbDZuDKcM7GpJmM6T/5iqSO8Me4xGl7Rm6kq784OnaaviJHiIhpt2bfF/lfDrzYyUVi5qdhYsNBbK0SMVgBMIK5jgLqpHi3w+7wFW1kD4lHwb3jqdtJJYVeDfrDpmPBPlYKXxSAOf8AeOT8HhQxUAdHFh6ZwAYoKzKvF/eDSsrUt5+cCVA6Hpk4ZJCkyy47JpUc7WAGd4crHysnA07Jz4XGfKGp3b2Hp7QNc4D5t5QBSQ/62g6/78IGvEJ5/wApP6QkYhiyVAPdhSH5tHTiuaT4JPq0AAJmOSNFnTsq/aBf/kkj4Vi7HcPy3ODjGB7hFPGlm72IjLbb6SyiWSQlI+65KvX0jSEHImUqL1W25YLVK/lP7Qo89XtpZJp6sDQEKJ8SLRyNfhQ9SN8jR7PWVK3iTfW/vGq2TKSlEwpSAWOQbjChRyS7ZoilwUlJWl0jTQfdV+0Z36Sz/wCH8f6UxyFGsSSi2Rl/iH/SmRYzs0DTrpn9Sv39YUKCXY10EXZUn/3E3/7YgbcWbBy1/wCtUKFBEGV5P9Y/WCyhZ9aVQoUNgh5Lv4e0EXl4KhQoQwuxUhUxlCoVZG+nON2MKhCBQhKfypA9oUKM5f6gQ+ZdN4jJmG1z5woUUhkgFwO6Hp/T9oUKGBIaw+dIdKSOEKFCArsXZRiFUeMdhQwYSQYspUpNDsH4tfzjsKBiBiaXzPnBMfMIl2J01hQoaGVilG9zlDMMouLmFCgEWOGziUrT51hQoSAoukiz1SQ5YzEgjiGNjyjzjaBeYt9FH3hQo6cfS9+TKREeFChRZ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3" name="CasellaDiTesto 12"/>
          <p:cNvSpPr txBox="1"/>
          <p:nvPr/>
        </p:nvSpPr>
        <p:spPr>
          <a:xfrm>
            <a:off x="395536" y="1484784"/>
            <a:ext cx="8352928" cy="4154984"/>
          </a:xfrm>
          <a:prstGeom prst="rect">
            <a:avLst/>
          </a:prstGeom>
          <a:noFill/>
        </p:spPr>
        <p:txBody>
          <a:bodyPr wrap="square" rtlCol="0">
            <a:spAutoFit/>
          </a:bodyPr>
          <a:lstStyle/>
          <a:p>
            <a:r>
              <a:rPr lang="it-IT" sz="2400" dirty="0" smtClean="0"/>
              <a:t>La composizione dell’équipe prevede</a:t>
            </a:r>
          </a:p>
          <a:p>
            <a:pPr algn="just"/>
            <a:r>
              <a:rPr lang="it-IT" sz="2400" dirty="0" smtClean="0"/>
              <a:t> </a:t>
            </a:r>
          </a:p>
          <a:p>
            <a:pPr algn="just">
              <a:buFont typeface="Arial" pitchFamily="34" charset="0"/>
              <a:buChar char="•"/>
            </a:pPr>
            <a:r>
              <a:rPr lang="it-IT" sz="2400" dirty="0" smtClean="0"/>
              <a:t> coordinatore (es. </a:t>
            </a:r>
            <a:r>
              <a:rPr lang="it-IT" sz="2400" dirty="0" err="1" smtClean="0"/>
              <a:t>ass</a:t>
            </a:r>
            <a:r>
              <a:rPr lang="it-IT" sz="2400" dirty="0" smtClean="0"/>
              <a:t>. sociale)</a:t>
            </a:r>
          </a:p>
          <a:p>
            <a:pPr algn="just">
              <a:buFont typeface="Arial" pitchFamily="34" charset="0"/>
              <a:buChar char="•"/>
            </a:pPr>
            <a:r>
              <a:rPr lang="it-IT" sz="2400" dirty="0" smtClean="0"/>
              <a:t> personale addetto all’assistenza (es. n.5 ASA/OSS per 20 posti letto)</a:t>
            </a:r>
          </a:p>
          <a:p>
            <a:pPr algn="just">
              <a:buFont typeface="Arial" pitchFamily="34" charset="0"/>
              <a:buChar char="•"/>
            </a:pPr>
            <a:r>
              <a:rPr lang="it-IT" sz="2400" dirty="0" smtClean="0"/>
              <a:t>figure non professionali, parte integrante dell’équipe, sulla base di un progetto condiviso</a:t>
            </a:r>
          </a:p>
          <a:p>
            <a:pPr algn="just">
              <a:buFont typeface="Arial" pitchFamily="34" charset="0"/>
              <a:buChar char="•"/>
            </a:pPr>
            <a:r>
              <a:rPr lang="it-IT" sz="2400" dirty="0" smtClean="0"/>
              <a:t> componenti della famiglia, secondo </a:t>
            </a:r>
            <a:r>
              <a:rPr lang="it-IT" sz="2400" dirty="0" err="1" smtClean="0"/>
              <a:t>programmibasati</a:t>
            </a:r>
            <a:r>
              <a:rPr lang="it-IT" sz="2400" dirty="0" smtClean="0"/>
              <a:t> sulla effettiva disponibilità, con </a:t>
            </a:r>
            <a:r>
              <a:rPr lang="it-IT" sz="2400" dirty="0" err="1" smtClean="0"/>
              <a:t>eventualeriduzione</a:t>
            </a:r>
            <a:r>
              <a:rPr lang="it-IT" sz="2400" dirty="0" smtClean="0"/>
              <a:t> dei costi della rette</a:t>
            </a:r>
          </a:p>
          <a:p>
            <a:pPr algn="just">
              <a:buFont typeface="Arial" pitchFamily="34" charset="0"/>
              <a:buChar char="•"/>
            </a:pPr>
            <a:r>
              <a:rPr lang="it-IT" sz="2400" dirty="0" smtClean="0"/>
              <a:t> badante o gruppi di badanti in forma associata</a:t>
            </a:r>
            <a:endParaRPr lang="it-IT" sz="2400"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755576" y="228600"/>
            <a:ext cx="7560840" cy="533400"/>
          </a:xfrm>
        </p:spPr>
        <p:txBody>
          <a:bodyPr/>
          <a:lstStyle/>
          <a:p>
            <a:pPr algn="ctr" eaLnBrk="1" hangingPunct="1">
              <a:spcBef>
                <a:spcPct val="0"/>
              </a:spcBef>
              <a:buFontTx/>
              <a:buNone/>
            </a:pPr>
            <a:r>
              <a:rPr lang="en-US" altLang="en-US" sz="2800" b="1" dirty="0" smtClean="0">
                <a:solidFill>
                  <a:srgbClr val="333399"/>
                </a:solidFill>
              </a:rPr>
              <a:t>Casa </a:t>
            </a:r>
            <a:r>
              <a:rPr lang="en-US" altLang="en-US" sz="2800" b="1" dirty="0" err="1" smtClean="0">
                <a:solidFill>
                  <a:srgbClr val="333399"/>
                </a:solidFill>
              </a:rPr>
              <a:t>famiglia</a:t>
            </a:r>
            <a:endParaRPr lang="it-IT" sz="2800" dirty="0" smtClean="0">
              <a:solidFill>
                <a:srgbClr val="990033"/>
              </a:solidFill>
            </a:endParaRPr>
          </a:p>
        </p:txBody>
      </p:sp>
      <p:sp>
        <p:nvSpPr>
          <p:cNvPr id="17411" name="Text Box 4"/>
          <p:cNvSpPr txBox="1">
            <a:spLocks noChangeArrowheads="1"/>
          </p:cNvSpPr>
          <p:nvPr/>
        </p:nvSpPr>
        <p:spPr bwMode="auto">
          <a:xfrm>
            <a:off x="179512" y="6165304"/>
            <a:ext cx="8774683" cy="371513"/>
          </a:xfrm>
          <a:prstGeom prst="rect">
            <a:avLst/>
          </a:prstGeom>
          <a:noFill/>
          <a:ln w="9525">
            <a:noFill/>
            <a:miter lim="800000"/>
            <a:headEnd/>
            <a:tailEnd/>
          </a:ln>
        </p:spPr>
        <p:txBody>
          <a:bodyPr wrap="square" lIns="90000" tIns="46800" rIns="90000" bIns="46800">
            <a:spAutoFit/>
          </a:bodyPr>
          <a:lstStyle/>
          <a:p>
            <a:r>
              <a:rPr lang="it-IT" dirty="0" smtClean="0"/>
              <a:t>FONTE:  ASL </a:t>
            </a:r>
            <a:r>
              <a:rPr lang="it-IT" dirty="0"/>
              <a:t>Brescia dott.ssa Fausta </a:t>
            </a:r>
            <a:r>
              <a:rPr lang="it-IT" dirty="0" err="1"/>
              <a:t>Podavitte</a:t>
            </a:r>
            <a:r>
              <a:rPr lang="it-IT" dirty="0"/>
              <a:t> Direttore Dipartimento ASSI</a:t>
            </a:r>
          </a:p>
        </p:txBody>
      </p:sp>
      <p:sp>
        <p:nvSpPr>
          <p:cNvPr id="17412" name="Text Box 9"/>
          <p:cNvSpPr txBox="1">
            <a:spLocks noChangeArrowheads="1"/>
          </p:cNvSpPr>
          <p:nvPr/>
        </p:nvSpPr>
        <p:spPr bwMode="auto">
          <a:xfrm>
            <a:off x="990600" y="1631950"/>
            <a:ext cx="1981200" cy="457200"/>
          </a:xfrm>
          <a:prstGeom prst="rect">
            <a:avLst/>
          </a:prstGeom>
          <a:noFill/>
          <a:ln w="9525">
            <a:noFill/>
            <a:miter lim="800000"/>
            <a:headEnd/>
            <a:tailEnd/>
          </a:ln>
        </p:spPr>
        <p:txBody>
          <a:bodyPr lIns="90000" tIns="46800" rIns="90000" bIns="46800">
            <a:spAutoFit/>
          </a:bodyPr>
          <a:lstStyle/>
          <a:p>
            <a:pPr>
              <a:spcBef>
                <a:spcPct val="50000"/>
              </a:spcBef>
            </a:pPr>
            <a:r>
              <a:rPr lang="it-IT" sz="2400" b="1"/>
              <a:t>Cognitività:</a:t>
            </a:r>
          </a:p>
        </p:txBody>
      </p:sp>
      <p:sp>
        <p:nvSpPr>
          <p:cNvPr id="17413" name="Text Box 10"/>
          <p:cNvSpPr txBox="1">
            <a:spLocks noChangeArrowheads="1"/>
          </p:cNvSpPr>
          <p:nvPr/>
        </p:nvSpPr>
        <p:spPr bwMode="auto">
          <a:xfrm>
            <a:off x="2895600" y="1631950"/>
            <a:ext cx="5486400" cy="1187450"/>
          </a:xfrm>
          <a:prstGeom prst="rect">
            <a:avLst/>
          </a:prstGeom>
          <a:noFill/>
          <a:ln w="9525">
            <a:noFill/>
            <a:miter lim="800000"/>
            <a:headEnd/>
            <a:tailEnd/>
          </a:ln>
        </p:spPr>
        <p:txBody>
          <a:bodyPr lIns="90000" tIns="46800" rIns="90000" bIns="46800">
            <a:spAutoFit/>
          </a:bodyPr>
          <a:lstStyle/>
          <a:p>
            <a:pPr>
              <a:spcBef>
                <a:spcPct val="50000"/>
              </a:spcBef>
            </a:pPr>
            <a:r>
              <a:rPr lang="it-IT" sz="2400"/>
              <a:t>malati con diagnosi di Mild Cognitive Impairment e demenza lieve (MMSE fra 30 e 18/30)</a:t>
            </a:r>
          </a:p>
        </p:txBody>
      </p:sp>
      <p:sp>
        <p:nvSpPr>
          <p:cNvPr id="17414" name="Text Box 11"/>
          <p:cNvSpPr txBox="1">
            <a:spLocks noChangeArrowheads="1"/>
          </p:cNvSpPr>
          <p:nvPr/>
        </p:nvSpPr>
        <p:spPr bwMode="auto">
          <a:xfrm>
            <a:off x="990600" y="3276600"/>
            <a:ext cx="3962400" cy="457200"/>
          </a:xfrm>
          <a:prstGeom prst="rect">
            <a:avLst/>
          </a:prstGeom>
          <a:noFill/>
          <a:ln w="9525">
            <a:noFill/>
            <a:miter lim="800000"/>
            <a:headEnd/>
            <a:tailEnd/>
          </a:ln>
        </p:spPr>
        <p:txBody>
          <a:bodyPr lIns="90000" tIns="46800" rIns="90000" bIns="46800">
            <a:spAutoFit/>
          </a:bodyPr>
          <a:lstStyle/>
          <a:p>
            <a:pPr>
              <a:spcBef>
                <a:spcPct val="50000"/>
              </a:spcBef>
            </a:pPr>
            <a:r>
              <a:rPr lang="it-IT" sz="2400" b="1"/>
              <a:t>Disturbi comportamento:</a:t>
            </a:r>
          </a:p>
        </p:txBody>
      </p:sp>
      <p:sp>
        <p:nvSpPr>
          <p:cNvPr id="17415" name="Text Box 12"/>
          <p:cNvSpPr txBox="1">
            <a:spLocks noChangeArrowheads="1"/>
          </p:cNvSpPr>
          <p:nvPr/>
        </p:nvSpPr>
        <p:spPr bwMode="auto">
          <a:xfrm>
            <a:off x="4876800" y="3276600"/>
            <a:ext cx="3276600" cy="1187450"/>
          </a:xfrm>
          <a:prstGeom prst="rect">
            <a:avLst/>
          </a:prstGeom>
          <a:noFill/>
          <a:ln w="9525">
            <a:noFill/>
            <a:miter lim="800000"/>
            <a:headEnd/>
            <a:tailEnd/>
          </a:ln>
        </p:spPr>
        <p:txBody>
          <a:bodyPr lIns="90000" tIns="46800" rIns="90000" bIns="46800">
            <a:spAutoFit/>
          </a:bodyPr>
          <a:lstStyle/>
          <a:p>
            <a:r>
              <a:rPr lang="it-IT" sz="2400"/>
              <a:t>apatia e depressione</a:t>
            </a:r>
          </a:p>
          <a:p>
            <a:r>
              <a:rPr lang="it-IT" sz="2400"/>
              <a:t>(esclusa aggressività;</a:t>
            </a:r>
          </a:p>
          <a:p>
            <a:r>
              <a:rPr lang="it-IT" sz="2400"/>
              <a:t>vagabondaggio ecc.)</a:t>
            </a:r>
          </a:p>
        </p:txBody>
      </p:sp>
      <p:sp>
        <p:nvSpPr>
          <p:cNvPr id="17416" name="Text Box 13"/>
          <p:cNvSpPr txBox="1">
            <a:spLocks noChangeArrowheads="1"/>
          </p:cNvSpPr>
          <p:nvPr/>
        </p:nvSpPr>
        <p:spPr bwMode="auto">
          <a:xfrm>
            <a:off x="990600" y="4800600"/>
            <a:ext cx="1676400" cy="457200"/>
          </a:xfrm>
          <a:prstGeom prst="rect">
            <a:avLst/>
          </a:prstGeom>
          <a:noFill/>
          <a:ln w="9525">
            <a:noFill/>
            <a:miter lim="800000"/>
            <a:headEnd/>
            <a:tailEnd/>
          </a:ln>
        </p:spPr>
        <p:txBody>
          <a:bodyPr lIns="90000" tIns="46800" rIns="90000" bIns="46800">
            <a:spAutoFit/>
          </a:bodyPr>
          <a:lstStyle/>
          <a:p>
            <a:pPr>
              <a:spcBef>
                <a:spcPct val="50000"/>
              </a:spcBef>
            </a:pPr>
            <a:r>
              <a:rPr lang="it-IT" sz="2400" b="1"/>
              <a:t>Funzioni:</a:t>
            </a:r>
          </a:p>
        </p:txBody>
      </p:sp>
      <p:sp>
        <p:nvSpPr>
          <p:cNvPr id="17417" name="Text Box 14"/>
          <p:cNvSpPr txBox="1">
            <a:spLocks noChangeArrowheads="1"/>
          </p:cNvSpPr>
          <p:nvPr/>
        </p:nvSpPr>
        <p:spPr bwMode="auto">
          <a:xfrm>
            <a:off x="2514600" y="4800600"/>
            <a:ext cx="3429000" cy="822325"/>
          </a:xfrm>
          <a:prstGeom prst="rect">
            <a:avLst/>
          </a:prstGeom>
          <a:noFill/>
          <a:ln w="9525">
            <a:noFill/>
            <a:miter lim="800000"/>
            <a:headEnd/>
            <a:tailEnd/>
          </a:ln>
        </p:spPr>
        <p:txBody>
          <a:bodyPr lIns="90000" tIns="46800" rIns="90000" bIns="46800">
            <a:spAutoFit/>
          </a:bodyPr>
          <a:lstStyle/>
          <a:p>
            <a:pPr>
              <a:spcBef>
                <a:spcPct val="50000"/>
              </a:spcBef>
            </a:pPr>
            <a:r>
              <a:rPr lang="it-IT" sz="2400"/>
              <a:t>1 persa (fare il bagno)  + aiuto in altra funzione</a:t>
            </a:r>
          </a:p>
        </p:txBody>
      </p:sp>
      <p:sp>
        <p:nvSpPr>
          <p:cNvPr id="17418" name="Rectangle 16"/>
          <p:cNvSpPr>
            <a:spLocks noChangeArrowheads="1"/>
          </p:cNvSpPr>
          <p:nvPr/>
        </p:nvSpPr>
        <p:spPr bwMode="auto">
          <a:xfrm>
            <a:off x="2699792" y="908720"/>
            <a:ext cx="3976464" cy="533400"/>
          </a:xfrm>
          <a:prstGeom prst="rect">
            <a:avLst/>
          </a:prstGeom>
          <a:noFill/>
          <a:ln w="15875">
            <a:solidFill>
              <a:srgbClr val="990033"/>
            </a:solidFill>
            <a:miter lim="800000"/>
            <a:headEnd/>
            <a:tailEnd/>
          </a:ln>
        </p:spPr>
        <p:txBody>
          <a:bodyPr/>
          <a:lstStyle/>
          <a:p>
            <a:pPr marL="342900" indent="-342900" algn="ctr"/>
            <a:r>
              <a:rPr lang="it-IT" sz="2400" dirty="0">
                <a:solidFill>
                  <a:srgbClr val="990033"/>
                </a:solidFill>
              </a:rPr>
              <a:t>Criteri </a:t>
            </a:r>
            <a:r>
              <a:rPr lang="it-IT" sz="2400" dirty="0" smtClean="0">
                <a:solidFill>
                  <a:srgbClr val="990033"/>
                </a:solidFill>
              </a:rPr>
              <a:t>di ammissione</a:t>
            </a:r>
            <a:endParaRPr lang="it-IT" sz="2400" dirty="0">
              <a:solidFill>
                <a:srgbClr val="990033"/>
              </a:solidFill>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755576" y="0"/>
            <a:ext cx="7560840" cy="533400"/>
          </a:xfrm>
        </p:spPr>
        <p:txBody>
          <a:bodyPr/>
          <a:lstStyle/>
          <a:p>
            <a:pPr algn="ctr" eaLnBrk="1" hangingPunct="1">
              <a:spcBef>
                <a:spcPct val="0"/>
              </a:spcBef>
              <a:buFontTx/>
              <a:buNone/>
            </a:pPr>
            <a:r>
              <a:rPr lang="en-US" altLang="en-US" sz="2800" b="1" dirty="0" smtClean="0">
                <a:solidFill>
                  <a:srgbClr val="333399"/>
                </a:solidFill>
              </a:rPr>
              <a:t>Casa </a:t>
            </a:r>
            <a:r>
              <a:rPr lang="en-US" altLang="en-US" sz="2800" b="1" dirty="0" err="1" smtClean="0">
                <a:solidFill>
                  <a:srgbClr val="333399"/>
                </a:solidFill>
              </a:rPr>
              <a:t>famiglia</a:t>
            </a:r>
            <a:endParaRPr lang="it-IT" sz="2800" dirty="0" smtClean="0">
              <a:solidFill>
                <a:srgbClr val="990033"/>
              </a:solidFill>
            </a:endParaRPr>
          </a:p>
        </p:txBody>
      </p:sp>
      <p:sp>
        <p:nvSpPr>
          <p:cNvPr id="17411" name="Text Box 4"/>
          <p:cNvSpPr txBox="1">
            <a:spLocks noChangeArrowheads="1"/>
          </p:cNvSpPr>
          <p:nvPr/>
        </p:nvSpPr>
        <p:spPr bwMode="auto">
          <a:xfrm>
            <a:off x="179512" y="6486487"/>
            <a:ext cx="8774683" cy="371513"/>
          </a:xfrm>
          <a:prstGeom prst="rect">
            <a:avLst/>
          </a:prstGeom>
          <a:noFill/>
          <a:ln w="9525">
            <a:noFill/>
            <a:miter lim="800000"/>
            <a:headEnd/>
            <a:tailEnd/>
          </a:ln>
        </p:spPr>
        <p:txBody>
          <a:bodyPr wrap="square" lIns="90000" tIns="46800" rIns="90000" bIns="46800">
            <a:spAutoFit/>
          </a:bodyPr>
          <a:lstStyle/>
          <a:p>
            <a:pPr algn="ctr"/>
            <a:r>
              <a:rPr lang="it-IT" dirty="0" smtClean="0"/>
              <a:t>FONTE:  ASL </a:t>
            </a:r>
            <a:r>
              <a:rPr lang="it-IT" dirty="0"/>
              <a:t>Brescia dott.ssa Fausta </a:t>
            </a:r>
            <a:r>
              <a:rPr lang="it-IT" dirty="0" err="1"/>
              <a:t>Podavitte</a:t>
            </a:r>
            <a:r>
              <a:rPr lang="it-IT" dirty="0"/>
              <a:t> Direttore Dipartimento ASSI</a:t>
            </a:r>
          </a:p>
        </p:txBody>
      </p:sp>
      <p:graphicFrame>
        <p:nvGraphicFramePr>
          <p:cNvPr id="13" name="Tabella 12"/>
          <p:cNvGraphicFramePr>
            <a:graphicFrameLocks noGrp="1"/>
          </p:cNvGraphicFramePr>
          <p:nvPr/>
        </p:nvGraphicFramePr>
        <p:xfrm>
          <a:off x="467544" y="548680"/>
          <a:ext cx="8352928" cy="6016218"/>
        </p:xfrm>
        <a:graphic>
          <a:graphicData uri="http://schemas.openxmlformats.org/drawingml/2006/table">
            <a:tbl>
              <a:tblPr firstRow="1" bandRow="1">
                <a:tableStyleId>{21E4AEA4-8DFA-4A89-87EB-49C32662AFE0}</a:tableStyleId>
              </a:tblPr>
              <a:tblGrid>
                <a:gridCol w="2558554"/>
                <a:gridCol w="5794374"/>
              </a:tblGrid>
              <a:tr h="432048">
                <a:tc>
                  <a:txBody>
                    <a:bodyPr/>
                    <a:lstStyle/>
                    <a:p>
                      <a:pPr algn="ctr"/>
                      <a:r>
                        <a:rPr lang="it-IT" sz="2400" dirty="0" smtClean="0">
                          <a:solidFill>
                            <a:schemeClr val="bg1"/>
                          </a:solidFill>
                        </a:rPr>
                        <a:t>Comune</a:t>
                      </a:r>
                      <a:endParaRPr lang="it-IT" sz="2400" dirty="0">
                        <a:solidFill>
                          <a:schemeClr val="bg1"/>
                        </a:solidFill>
                      </a:endParaRPr>
                    </a:p>
                  </a:txBody>
                  <a:tcPr/>
                </a:tc>
                <a:tc>
                  <a:txBody>
                    <a:bodyPr/>
                    <a:lstStyle/>
                    <a:p>
                      <a:pPr algn="ctr"/>
                      <a:r>
                        <a:rPr lang="it-IT" sz="2400" dirty="0" smtClean="0">
                          <a:solidFill>
                            <a:schemeClr val="bg1"/>
                          </a:solidFill>
                        </a:rPr>
                        <a:t>Ente gestore</a:t>
                      </a:r>
                      <a:endParaRPr lang="it-IT" sz="2400" dirty="0">
                        <a:solidFill>
                          <a:schemeClr val="bg1"/>
                        </a:solidFill>
                      </a:endParaRPr>
                    </a:p>
                  </a:txBody>
                  <a:tcPr/>
                </a:tc>
              </a:tr>
              <a:tr h="518458">
                <a:tc>
                  <a:txBody>
                    <a:bodyPr/>
                    <a:lstStyle/>
                    <a:p>
                      <a:r>
                        <a:rPr lang="it-IT" sz="2400" dirty="0" smtClean="0">
                          <a:solidFill>
                            <a:srgbClr val="00B050"/>
                          </a:solidFill>
                        </a:rPr>
                        <a:t>BORGOSATOLLO</a:t>
                      </a:r>
                      <a:endParaRPr lang="it-IT" sz="2400" dirty="0">
                        <a:solidFill>
                          <a:srgbClr val="00B050"/>
                        </a:solidFill>
                      </a:endParaRPr>
                    </a:p>
                  </a:txBody>
                  <a:tcPr/>
                </a:tc>
                <a:tc>
                  <a:txBody>
                    <a:bodyPr/>
                    <a:lstStyle/>
                    <a:p>
                      <a:r>
                        <a:rPr lang="it-IT" sz="2400" dirty="0" smtClean="0">
                          <a:solidFill>
                            <a:srgbClr val="00B050"/>
                          </a:solidFill>
                        </a:rPr>
                        <a:t>Gestore Coop. Sociale “La Rondine”</a:t>
                      </a:r>
                    </a:p>
                  </a:txBody>
                  <a:tcPr/>
                </a:tc>
              </a:tr>
              <a:tr h="576064">
                <a:tc>
                  <a:txBody>
                    <a:bodyPr/>
                    <a:lstStyle/>
                    <a:p>
                      <a:r>
                        <a:rPr lang="it-IT" sz="2400" dirty="0" smtClean="0">
                          <a:solidFill>
                            <a:srgbClr val="00B050"/>
                          </a:solidFill>
                        </a:rPr>
                        <a:t>GOTTOLENGO</a:t>
                      </a:r>
                    </a:p>
                  </a:txBody>
                  <a:tcPr/>
                </a:tc>
                <a:tc>
                  <a:txBody>
                    <a:bodyPr/>
                    <a:lstStyle/>
                    <a:p>
                      <a:r>
                        <a:rPr lang="it-IT" sz="2400" dirty="0" smtClean="0">
                          <a:solidFill>
                            <a:srgbClr val="00B050"/>
                          </a:solidFill>
                        </a:rPr>
                        <a:t>Gestore Coop. Sociale “Genesi”</a:t>
                      </a:r>
                      <a:endParaRPr lang="it-IT" sz="2400" dirty="0">
                        <a:solidFill>
                          <a:srgbClr val="00B050"/>
                        </a:solidFill>
                      </a:endParaRPr>
                    </a:p>
                  </a:txBody>
                  <a:tcPr/>
                </a:tc>
              </a:tr>
              <a:tr h="432048">
                <a:tc>
                  <a:txBody>
                    <a:bodyPr/>
                    <a:lstStyle/>
                    <a:p>
                      <a:r>
                        <a:rPr lang="it-IT" sz="2400" dirty="0" smtClean="0">
                          <a:solidFill>
                            <a:srgbClr val="00B050"/>
                          </a:solidFill>
                        </a:rPr>
                        <a:t>BEDIZZOLE</a:t>
                      </a:r>
                      <a:endParaRPr lang="it-IT" sz="2400" dirty="0">
                        <a:solidFill>
                          <a:srgbClr val="00B050"/>
                        </a:solidFill>
                      </a:endParaRPr>
                    </a:p>
                  </a:txBody>
                  <a:tcPr/>
                </a:tc>
                <a:tc>
                  <a:txBody>
                    <a:bodyPr/>
                    <a:lstStyle/>
                    <a:p>
                      <a:r>
                        <a:rPr lang="it-IT" sz="2400" dirty="0" smtClean="0">
                          <a:solidFill>
                            <a:srgbClr val="00B050"/>
                          </a:solidFill>
                        </a:rPr>
                        <a:t>Gestore Coop. Sociale “L’Albero delle Vite”</a:t>
                      </a:r>
                    </a:p>
                  </a:txBody>
                  <a:tcPr/>
                </a:tc>
              </a:tr>
              <a:tr h="478904">
                <a:tc>
                  <a:txBody>
                    <a:bodyPr/>
                    <a:lstStyle/>
                    <a:p>
                      <a:r>
                        <a:rPr lang="it-IT" sz="2400" dirty="0" smtClean="0">
                          <a:solidFill>
                            <a:srgbClr val="00B050"/>
                          </a:solidFill>
                        </a:rPr>
                        <a:t>LUMEZZANE</a:t>
                      </a:r>
                      <a:endParaRPr lang="it-IT" sz="2400" dirty="0">
                        <a:solidFill>
                          <a:srgbClr val="00B050"/>
                        </a:solidFill>
                      </a:endParaRPr>
                    </a:p>
                  </a:txBody>
                  <a:tcPr/>
                </a:tc>
                <a:tc>
                  <a:txBody>
                    <a:bodyPr/>
                    <a:lstStyle/>
                    <a:p>
                      <a:r>
                        <a:rPr lang="it-IT" sz="2400" dirty="0" smtClean="0">
                          <a:solidFill>
                            <a:srgbClr val="00B050"/>
                          </a:solidFill>
                        </a:rPr>
                        <a:t>Fondazione Le Rondini</a:t>
                      </a:r>
                      <a:endParaRPr lang="it-IT" sz="2400" dirty="0">
                        <a:solidFill>
                          <a:srgbClr val="00B050"/>
                        </a:solidFill>
                      </a:endParaRPr>
                    </a:p>
                  </a:txBody>
                  <a:tcPr/>
                </a:tc>
              </a:tr>
              <a:tr h="504056">
                <a:tc>
                  <a:txBody>
                    <a:bodyPr/>
                    <a:lstStyle/>
                    <a:p>
                      <a:r>
                        <a:rPr lang="it-IT" sz="2400" dirty="0" smtClean="0">
                          <a:solidFill>
                            <a:srgbClr val="0070C0"/>
                          </a:solidFill>
                        </a:rPr>
                        <a:t>SERLE</a:t>
                      </a:r>
                      <a:endParaRPr lang="it-IT" sz="2400" dirty="0">
                        <a:solidFill>
                          <a:srgbClr val="0070C0"/>
                        </a:solidFill>
                      </a:endParaRPr>
                    </a:p>
                  </a:txBody>
                  <a:tcPr/>
                </a:tc>
                <a:tc>
                  <a:txBody>
                    <a:bodyPr/>
                    <a:lstStyle/>
                    <a:p>
                      <a:r>
                        <a:rPr lang="it-IT" sz="2400" dirty="0" smtClean="0">
                          <a:solidFill>
                            <a:srgbClr val="0070C0"/>
                          </a:solidFill>
                        </a:rPr>
                        <a:t>Comune + Cooperativa</a:t>
                      </a:r>
                      <a:endParaRPr lang="it-IT" sz="2400" dirty="0">
                        <a:solidFill>
                          <a:srgbClr val="0070C0"/>
                        </a:solidFill>
                      </a:endParaRPr>
                    </a:p>
                  </a:txBody>
                  <a:tcPr/>
                </a:tc>
              </a:tr>
              <a:tr h="504056">
                <a:tc>
                  <a:txBody>
                    <a:bodyPr/>
                    <a:lstStyle/>
                    <a:p>
                      <a:r>
                        <a:rPr lang="it-IT" sz="2400" dirty="0" smtClean="0">
                          <a:solidFill>
                            <a:srgbClr val="0070C0"/>
                          </a:solidFill>
                        </a:rPr>
                        <a:t>ODOLO</a:t>
                      </a:r>
                      <a:endParaRPr lang="it-IT" sz="2400" dirty="0">
                        <a:solidFill>
                          <a:srgbClr val="0070C0"/>
                        </a:solidFill>
                      </a:endParaRPr>
                    </a:p>
                  </a:txBody>
                  <a:tcPr/>
                </a:tc>
                <a:tc>
                  <a:txBody>
                    <a:bodyPr/>
                    <a:lstStyle/>
                    <a:p>
                      <a:r>
                        <a:rPr lang="it-IT" sz="2400" dirty="0" smtClean="0">
                          <a:solidFill>
                            <a:srgbClr val="0070C0"/>
                          </a:solidFill>
                        </a:rPr>
                        <a:t>RSA</a:t>
                      </a:r>
                      <a:endParaRPr lang="it-IT" sz="2400" dirty="0">
                        <a:solidFill>
                          <a:srgbClr val="0070C0"/>
                        </a:solidFill>
                      </a:endParaRPr>
                    </a:p>
                  </a:txBody>
                  <a:tcPr/>
                </a:tc>
              </a:tr>
              <a:tr h="504056">
                <a:tc>
                  <a:txBody>
                    <a:bodyPr/>
                    <a:lstStyle/>
                    <a:p>
                      <a:r>
                        <a:rPr lang="it-IT" sz="2400" dirty="0" smtClean="0">
                          <a:solidFill>
                            <a:srgbClr val="0070C0"/>
                          </a:solidFill>
                        </a:rPr>
                        <a:t>GUSSAGO</a:t>
                      </a:r>
                      <a:endParaRPr lang="it-IT" sz="2400" dirty="0">
                        <a:solidFill>
                          <a:srgbClr val="0070C0"/>
                        </a:solidFill>
                      </a:endParaRPr>
                    </a:p>
                  </a:txBody>
                  <a:tcPr/>
                </a:tc>
                <a:tc>
                  <a:txBody>
                    <a:bodyPr/>
                    <a:lstStyle/>
                    <a:p>
                      <a:r>
                        <a:rPr lang="it-IT" sz="2400" dirty="0" smtClean="0">
                          <a:solidFill>
                            <a:srgbClr val="0070C0"/>
                          </a:solidFill>
                        </a:rPr>
                        <a:t>Coop Il Gabbiano</a:t>
                      </a:r>
                      <a:endParaRPr lang="it-IT" sz="2400" dirty="0">
                        <a:solidFill>
                          <a:srgbClr val="0070C0"/>
                        </a:solidFill>
                      </a:endParaRPr>
                    </a:p>
                  </a:txBody>
                  <a:tcPr/>
                </a:tc>
              </a:tr>
              <a:tr h="504056">
                <a:tc>
                  <a:txBody>
                    <a:bodyPr/>
                    <a:lstStyle/>
                    <a:p>
                      <a:r>
                        <a:rPr lang="it-IT" sz="2400" dirty="0" smtClean="0">
                          <a:solidFill>
                            <a:srgbClr val="0070C0"/>
                          </a:solidFill>
                        </a:rPr>
                        <a:t>BOTTICINO</a:t>
                      </a:r>
                      <a:endParaRPr lang="it-IT" sz="2400" dirty="0">
                        <a:solidFill>
                          <a:srgbClr val="0070C0"/>
                        </a:solidFill>
                      </a:endParaRPr>
                    </a:p>
                  </a:txBody>
                  <a:tcPr/>
                </a:tc>
                <a:tc>
                  <a:txBody>
                    <a:bodyPr/>
                    <a:lstStyle/>
                    <a:p>
                      <a:r>
                        <a:rPr lang="it-IT" sz="2400" dirty="0" smtClean="0">
                          <a:solidFill>
                            <a:srgbClr val="0070C0"/>
                          </a:solidFill>
                        </a:rPr>
                        <a:t>RSA</a:t>
                      </a:r>
                      <a:endParaRPr lang="it-IT" sz="2400" dirty="0">
                        <a:solidFill>
                          <a:srgbClr val="0070C0"/>
                        </a:solidFill>
                      </a:endParaRPr>
                    </a:p>
                  </a:txBody>
                  <a:tcPr/>
                </a:tc>
              </a:tr>
              <a:tr h="504056">
                <a:tc>
                  <a:txBody>
                    <a:bodyPr/>
                    <a:lstStyle/>
                    <a:p>
                      <a:r>
                        <a:rPr lang="it-IT" sz="2400" dirty="0" smtClean="0">
                          <a:solidFill>
                            <a:srgbClr val="0070C0"/>
                          </a:solidFill>
                        </a:rPr>
                        <a:t>LOGRATO</a:t>
                      </a:r>
                      <a:endParaRPr lang="it-IT" sz="2400" dirty="0">
                        <a:solidFill>
                          <a:srgbClr val="0070C0"/>
                        </a:solidFill>
                      </a:endParaRPr>
                    </a:p>
                  </a:txBody>
                  <a:tcPr/>
                </a:tc>
                <a:tc>
                  <a:txBody>
                    <a:bodyPr/>
                    <a:lstStyle/>
                    <a:p>
                      <a:r>
                        <a:rPr lang="it-IT" sz="2400" dirty="0" smtClean="0">
                          <a:solidFill>
                            <a:srgbClr val="0070C0"/>
                          </a:solidFill>
                        </a:rPr>
                        <a:t>Coop Serena</a:t>
                      </a:r>
                      <a:endParaRPr lang="it-IT" sz="2400" dirty="0">
                        <a:solidFill>
                          <a:srgbClr val="0070C0"/>
                        </a:solidFill>
                      </a:endParaRPr>
                    </a:p>
                  </a:txBody>
                  <a:tcPr/>
                </a:tc>
              </a:tr>
              <a:tr h="504056">
                <a:tc>
                  <a:txBody>
                    <a:bodyPr/>
                    <a:lstStyle/>
                    <a:p>
                      <a:r>
                        <a:rPr lang="it-IT" sz="2400" dirty="0" smtClean="0">
                          <a:solidFill>
                            <a:srgbClr val="0070C0"/>
                          </a:solidFill>
                        </a:rPr>
                        <a:t>DESENZANO</a:t>
                      </a:r>
                      <a:endParaRPr lang="it-IT" sz="2400" dirty="0">
                        <a:solidFill>
                          <a:srgbClr val="0070C0"/>
                        </a:solidFill>
                      </a:endParaRPr>
                    </a:p>
                  </a:txBody>
                  <a:tcPr/>
                </a:tc>
                <a:tc>
                  <a:txBody>
                    <a:bodyPr/>
                    <a:lstStyle/>
                    <a:p>
                      <a:r>
                        <a:rPr lang="it-IT" sz="2400" dirty="0" smtClean="0">
                          <a:solidFill>
                            <a:srgbClr val="0070C0"/>
                          </a:solidFill>
                        </a:rPr>
                        <a:t>RSA</a:t>
                      </a:r>
                      <a:endParaRPr lang="it-IT" sz="2400" dirty="0">
                        <a:solidFill>
                          <a:srgbClr val="0070C0"/>
                        </a:solidFill>
                      </a:endParaRPr>
                    </a:p>
                  </a:txBody>
                  <a:tcPr/>
                </a:tc>
              </a:tr>
              <a:tr h="504056">
                <a:tc>
                  <a:txBody>
                    <a:bodyPr/>
                    <a:lstStyle/>
                    <a:p>
                      <a:r>
                        <a:rPr lang="it-IT" sz="2400" dirty="0" smtClean="0">
                          <a:solidFill>
                            <a:srgbClr val="0070C0"/>
                          </a:solidFill>
                        </a:rPr>
                        <a:t>BRESCIA</a:t>
                      </a:r>
                      <a:endParaRPr lang="it-IT" sz="2400" dirty="0">
                        <a:solidFill>
                          <a:srgbClr val="0070C0"/>
                        </a:solidFill>
                      </a:endParaRPr>
                    </a:p>
                  </a:txBody>
                  <a:tcPr/>
                </a:tc>
                <a:tc>
                  <a:txBody>
                    <a:bodyPr/>
                    <a:lstStyle/>
                    <a:p>
                      <a:r>
                        <a:rPr lang="it-IT" sz="2400" dirty="0" smtClean="0">
                          <a:solidFill>
                            <a:srgbClr val="0070C0"/>
                          </a:solidFill>
                        </a:rPr>
                        <a:t>Fondazione</a:t>
                      </a:r>
                      <a:r>
                        <a:rPr lang="it-IT" sz="2400" baseline="0" dirty="0" smtClean="0">
                          <a:solidFill>
                            <a:srgbClr val="0070C0"/>
                          </a:solidFill>
                        </a:rPr>
                        <a:t> Brescia Solidale</a:t>
                      </a:r>
                      <a:endParaRPr lang="it-IT" sz="2400" dirty="0">
                        <a:solidFill>
                          <a:srgbClr val="0070C0"/>
                        </a:solidFill>
                      </a:endParaRPr>
                    </a:p>
                  </a:txBody>
                  <a:tcPr/>
                </a:tc>
              </a:tr>
            </a:tbl>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en-US" sz="3600" b="1" dirty="0" err="1" smtClean="0">
                <a:solidFill>
                  <a:srgbClr val="333399"/>
                </a:solidFill>
              </a:rPr>
              <a:t>Collocazione</a:t>
            </a:r>
            <a:r>
              <a:rPr lang="en-US" altLang="en-US" sz="3600" b="1" dirty="0" smtClean="0">
                <a:solidFill>
                  <a:srgbClr val="333399"/>
                </a:solidFill>
              </a:rPr>
              <a:t> </a:t>
            </a:r>
            <a:r>
              <a:rPr lang="en-US" altLang="en-US" sz="3600" b="1" dirty="0" err="1" smtClean="0">
                <a:solidFill>
                  <a:srgbClr val="333399"/>
                </a:solidFill>
              </a:rPr>
              <a:t>nella</a:t>
            </a:r>
            <a:r>
              <a:rPr lang="en-US" altLang="en-US" sz="3600" b="1" dirty="0" smtClean="0">
                <a:solidFill>
                  <a:srgbClr val="333399"/>
                </a:solidFill>
              </a:rPr>
              <a:t>  </a:t>
            </a:r>
            <a:r>
              <a:rPr lang="en-US" altLang="en-US" sz="3600" b="1" dirty="0" err="1" smtClean="0">
                <a:solidFill>
                  <a:srgbClr val="333399"/>
                </a:solidFill>
              </a:rPr>
              <a:t>rete</a:t>
            </a:r>
            <a:r>
              <a:rPr lang="en-US" altLang="en-US" sz="3600" b="1" dirty="0" smtClean="0">
                <a:solidFill>
                  <a:srgbClr val="333399"/>
                </a:solidFill>
              </a:rPr>
              <a:t> </a:t>
            </a:r>
            <a:r>
              <a:rPr lang="en-US" altLang="en-US" sz="3600" b="1" dirty="0" err="1" smtClean="0">
                <a:solidFill>
                  <a:srgbClr val="333399"/>
                </a:solidFill>
              </a:rPr>
              <a:t>dei</a:t>
            </a:r>
            <a:r>
              <a:rPr lang="en-US" altLang="en-US" sz="3600" b="1" dirty="0" smtClean="0">
                <a:solidFill>
                  <a:srgbClr val="333399"/>
                </a:solidFill>
              </a:rPr>
              <a:t> </a:t>
            </a:r>
            <a:r>
              <a:rPr lang="en-US" altLang="en-US" sz="3600" b="1" dirty="0" err="1" smtClean="0">
                <a:solidFill>
                  <a:srgbClr val="333399"/>
                </a:solidFill>
              </a:rPr>
              <a:t>servizi</a:t>
            </a:r>
            <a:endParaRPr lang="it-IT" dirty="0"/>
          </a:p>
        </p:txBody>
      </p:sp>
      <p:graphicFrame>
        <p:nvGraphicFramePr>
          <p:cNvPr id="4" name="Tabella 3"/>
          <p:cNvGraphicFramePr>
            <a:graphicFrameLocks noGrp="1"/>
          </p:cNvGraphicFramePr>
          <p:nvPr/>
        </p:nvGraphicFramePr>
        <p:xfrm>
          <a:off x="755576" y="1556792"/>
          <a:ext cx="7848873" cy="4608510"/>
        </p:xfrm>
        <a:graphic>
          <a:graphicData uri="http://schemas.openxmlformats.org/drawingml/2006/table">
            <a:tbl>
              <a:tblPr firstRow="1" bandRow="1">
                <a:tableStyleId>{21E4AEA4-8DFA-4A89-87EB-49C32662AFE0}</a:tableStyleId>
              </a:tblPr>
              <a:tblGrid>
                <a:gridCol w="1800200"/>
                <a:gridCol w="3168352"/>
                <a:gridCol w="2880321"/>
              </a:tblGrid>
              <a:tr h="921702">
                <a:tc>
                  <a:txBody>
                    <a:bodyPr/>
                    <a:lstStyle/>
                    <a:p>
                      <a:pPr algn="ctr"/>
                      <a:r>
                        <a:rPr lang="it-IT" sz="2400" dirty="0" smtClean="0">
                          <a:solidFill>
                            <a:schemeClr val="bg1"/>
                          </a:solidFill>
                        </a:rPr>
                        <a:t>Servizio</a:t>
                      </a:r>
                      <a:endParaRPr lang="it-IT" sz="2400" dirty="0">
                        <a:solidFill>
                          <a:schemeClr val="bg1"/>
                        </a:solidFill>
                      </a:endParaRPr>
                    </a:p>
                  </a:txBody>
                  <a:tcPr/>
                </a:tc>
                <a:tc>
                  <a:txBody>
                    <a:bodyPr/>
                    <a:lstStyle/>
                    <a:p>
                      <a:pPr algn="ctr"/>
                      <a:r>
                        <a:rPr lang="it-IT" sz="2400" dirty="0" smtClean="0">
                          <a:solidFill>
                            <a:schemeClr val="bg1"/>
                          </a:solidFill>
                        </a:rPr>
                        <a:t>Punti di forza</a:t>
                      </a:r>
                      <a:endParaRPr lang="it-IT" sz="2400" dirty="0">
                        <a:solidFill>
                          <a:schemeClr val="bg1"/>
                        </a:solidFill>
                      </a:endParaRPr>
                    </a:p>
                  </a:txBody>
                  <a:tcPr/>
                </a:tc>
                <a:tc>
                  <a:txBody>
                    <a:bodyPr/>
                    <a:lstStyle/>
                    <a:p>
                      <a:pPr algn="ctr"/>
                      <a:r>
                        <a:rPr lang="it-IT" sz="2400" dirty="0" smtClean="0">
                          <a:solidFill>
                            <a:schemeClr val="bg1"/>
                          </a:solidFill>
                        </a:rPr>
                        <a:t>Punti di debolezza</a:t>
                      </a:r>
                      <a:endParaRPr lang="it-IT" sz="2400" dirty="0">
                        <a:solidFill>
                          <a:schemeClr val="bg1"/>
                        </a:solidFill>
                      </a:endParaRPr>
                    </a:p>
                  </a:txBody>
                  <a:tcPr/>
                </a:tc>
              </a:tr>
              <a:tr h="921702">
                <a:tc>
                  <a:txBody>
                    <a:bodyPr/>
                    <a:lstStyle/>
                    <a:p>
                      <a:r>
                        <a:rPr lang="it-IT" sz="2400" dirty="0" smtClean="0">
                          <a:solidFill>
                            <a:srgbClr val="0070C0"/>
                          </a:solidFill>
                        </a:rPr>
                        <a:t>BADANTE</a:t>
                      </a:r>
                      <a:endParaRPr lang="it-IT" sz="2400" dirty="0">
                        <a:solidFill>
                          <a:srgbClr val="0070C0"/>
                        </a:solidFill>
                      </a:endParaRPr>
                    </a:p>
                  </a:txBody>
                  <a:tcPr/>
                </a:tc>
                <a:tc>
                  <a:txBody>
                    <a:bodyPr/>
                    <a:lstStyle/>
                    <a:p>
                      <a:r>
                        <a:rPr lang="it-IT" sz="2400" dirty="0" smtClean="0">
                          <a:solidFill>
                            <a:srgbClr val="0070C0"/>
                          </a:solidFill>
                        </a:rPr>
                        <a:t>Possibilità</a:t>
                      </a:r>
                      <a:r>
                        <a:rPr lang="it-IT" sz="2400" baseline="0" dirty="0" smtClean="0">
                          <a:solidFill>
                            <a:srgbClr val="0070C0"/>
                          </a:solidFill>
                        </a:rPr>
                        <a:t> di rimanere a casa</a:t>
                      </a:r>
                      <a:endParaRPr lang="it-IT" sz="2400" dirty="0">
                        <a:solidFill>
                          <a:srgbClr val="0070C0"/>
                        </a:solidFill>
                      </a:endParaRPr>
                    </a:p>
                  </a:txBody>
                  <a:tcPr/>
                </a:tc>
                <a:tc>
                  <a:txBody>
                    <a:bodyPr/>
                    <a:lstStyle/>
                    <a:p>
                      <a:r>
                        <a:rPr lang="it-IT" sz="2400" dirty="0" smtClean="0">
                          <a:solidFill>
                            <a:srgbClr val="0070C0"/>
                          </a:solidFill>
                        </a:rPr>
                        <a:t>Ricerca</a:t>
                      </a:r>
                      <a:r>
                        <a:rPr lang="it-IT" sz="2400" baseline="0" dirty="0" smtClean="0">
                          <a:solidFill>
                            <a:srgbClr val="0070C0"/>
                          </a:solidFill>
                        </a:rPr>
                        <a:t>, adattamento</a:t>
                      </a:r>
                      <a:endParaRPr lang="it-IT" sz="2400" dirty="0">
                        <a:solidFill>
                          <a:srgbClr val="0070C0"/>
                        </a:solidFill>
                      </a:endParaRPr>
                    </a:p>
                  </a:txBody>
                  <a:tcPr/>
                </a:tc>
              </a:tr>
              <a:tr h="921702">
                <a:tc>
                  <a:txBody>
                    <a:bodyPr/>
                    <a:lstStyle/>
                    <a:p>
                      <a:r>
                        <a:rPr lang="it-IT" sz="2400" dirty="0" smtClean="0">
                          <a:solidFill>
                            <a:srgbClr val="0070C0"/>
                          </a:solidFill>
                        </a:rPr>
                        <a:t>CENTRO DIURNO</a:t>
                      </a:r>
                      <a:endParaRPr lang="it-IT" sz="2400" dirty="0">
                        <a:solidFill>
                          <a:srgbClr val="0070C0"/>
                        </a:solidFill>
                      </a:endParaRPr>
                    </a:p>
                  </a:txBody>
                  <a:tcPr/>
                </a:tc>
                <a:tc>
                  <a:txBody>
                    <a:bodyPr/>
                    <a:lstStyle/>
                    <a:p>
                      <a:r>
                        <a:rPr lang="it-IT" sz="2400" dirty="0" smtClean="0">
                          <a:solidFill>
                            <a:srgbClr val="0070C0"/>
                          </a:solidFill>
                        </a:rPr>
                        <a:t>Socializzazione, controllo, rientro</a:t>
                      </a:r>
                      <a:r>
                        <a:rPr lang="it-IT" sz="2400" baseline="0" dirty="0" smtClean="0">
                          <a:solidFill>
                            <a:srgbClr val="0070C0"/>
                          </a:solidFill>
                        </a:rPr>
                        <a:t> a casa</a:t>
                      </a:r>
                      <a:endParaRPr lang="it-IT" sz="2400" dirty="0">
                        <a:solidFill>
                          <a:srgbClr val="0070C0"/>
                        </a:solidFill>
                      </a:endParaRPr>
                    </a:p>
                  </a:txBody>
                  <a:tcPr/>
                </a:tc>
                <a:tc>
                  <a:txBody>
                    <a:bodyPr/>
                    <a:lstStyle/>
                    <a:p>
                      <a:r>
                        <a:rPr lang="it-IT" sz="2400" dirty="0" smtClean="0">
                          <a:solidFill>
                            <a:srgbClr val="0070C0"/>
                          </a:solidFill>
                        </a:rPr>
                        <a:t>Trasporto, attivo 6 </a:t>
                      </a:r>
                      <a:r>
                        <a:rPr lang="it-IT" sz="2400" dirty="0" err="1" smtClean="0">
                          <a:solidFill>
                            <a:srgbClr val="0070C0"/>
                          </a:solidFill>
                        </a:rPr>
                        <a:t>gg</a:t>
                      </a:r>
                      <a:r>
                        <a:rPr lang="it-IT" sz="2400" dirty="0" smtClean="0">
                          <a:solidFill>
                            <a:srgbClr val="0070C0"/>
                          </a:solidFill>
                        </a:rPr>
                        <a:t> su 7</a:t>
                      </a:r>
                      <a:endParaRPr lang="it-IT" sz="2400" dirty="0">
                        <a:solidFill>
                          <a:srgbClr val="0070C0"/>
                        </a:solidFill>
                      </a:endParaRPr>
                    </a:p>
                  </a:txBody>
                  <a:tcPr/>
                </a:tc>
              </a:tr>
              <a:tr h="921702">
                <a:tc>
                  <a:txBody>
                    <a:bodyPr/>
                    <a:lstStyle/>
                    <a:p>
                      <a:r>
                        <a:rPr lang="it-IT" sz="2400" dirty="0" smtClean="0">
                          <a:solidFill>
                            <a:srgbClr val="0070C0"/>
                          </a:solidFill>
                        </a:rPr>
                        <a:t>CASA FAMIGLIA</a:t>
                      </a:r>
                      <a:endParaRPr lang="it-IT" sz="2400" dirty="0">
                        <a:solidFill>
                          <a:srgbClr val="0070C0"/>
                        </a:solidFill>
                      </a:endParaRPr>
                    </a:p>
                  </a:txBody>
                  <a:tcPr/>
                </a:tc>
                <a:tc>
                  <a:txBody>
                    <a:bodyPr/>
                    <a:lstStyle/>
                    <a:p>
                      <a:r>
                        <a:rPr lang="it-IT" sz="2400" dirty="0" smtClean="0">
                          <a:solidFill>
                            <a:srgbClr val="0070C0"/>
                          </a:solidFill>
                        </a:rPr>
                        <a:t>Ambiente familiare,  controllo </a:t>
                      </a:r>
                      <a:endParaRPr lang="it-IT" sz="2400" dirty="0">
                        <a:solidFill>
                          <a:srgbClr val="0070C0"/>
                        </a:solidFill>
                      </a:endParaRPr>
                    </a:p>
                  </a:txBody>
                  <a:tcPr/>
                </a:tc>
                <a:tc>
                  <a:txBody>
                    <a:bodyPr/>
                    <a:lstStyle/>
                    <a:p>
                      <a:r>
                        <a:rPr lang="it-IT" sz="2400" dirty="0" smtClean="0">
                          <a:solidFill>
                            <a:srgbClr val="0070C0"/>
                          </a:solidFill>
                        </a:rPr>
                        <a:t>Adattamento</a:t>
                      </a:r>
                      <a:endParaRPr lang="it-IT" sz="2400" dirty="0">
                        <a:solidFill>
                          <a:srgbClr val="0070C0"/>
                        </a:solidFill>
                      </a:endParaRPr>
                    </a:p>
                  </a:txBody>
                  <a:tcPr/>
                </a:tc>
              </a:tr>
              <a:tr h="921702">
                <a:tc>
                  <a:txBody>
                    <a:bodyPr/>
                    <a:lstStyle/>
                    <a:p>
                      <a:r>
                        <a:rPr lang="it-IT" sz="2400" dirty="0" smtClean="0">
                          <a:solidFill>
                            <a:srgbClr val="0070C0"/>
                          </a:solidFill>
                        </a:rPr>
                        <a:t>RSA</a:t>
                      </a:r>
                      <a:endParaRPr lang="it-IT" sz="2400" dirty="0">
                        <a:solidFill>
                          <a:srgbClr val="0070C0"/>
                        </a:solidFill>
                      </a:endParaRPr>
                    </a:p>
                  </a:txBody>
                  <a:tcPr/>
                </a:tc>
                <a:tc>
                  <a:txBody>
                    <a:bodyPr/>
                    <a:lstStyle/>
                    <a:p>
                      <a:r>
                        <a:rPr lang="it-IT" sz="2400" dirty="0" smtClean="0">
                          <a:solidFill>
                            <a:srgbClr val="0070C0"/>
                          </a:solidFill>
                        </a:rPr>
                        <a:t>Presa in carico</a:t>
                      </a:r>
                      <a:endParaRPr lang="it-IT" sz="2400" dirty="0">
                        <a:solidFill>
                          <a:srgbClr val="0070C0"/>
                        </a:solidFill>
                      </a:endParaRPr>
                    </a:p>
                  </a:txBody>
                  <a:tcPr/>
                </a:tc>
                <a:tc>
                  <a:txBody>
                    <a:bodyPr/>
                    <a:lstStyle/>
                    <a:p>
                      <a:r>
                        <a:rPr lang="it-IT" sz="2400" dirty="0" smtClean="0">
                          <a:solidFill>
                            <a:srgbClr val="0070C0"/>
                          </a:solidFill>
                        </a:rPr>
                        <a:t>Istituzionalizzazione</a:t>
                      </a:r>
                      <a:endParaRPr lang="it-IT" sz="2400" dirty="0">
                        <a:solidFill>
                          <a:srgbClr val="0070C0"/>
                        </a:solidFill>
                      </a:endParaRPr>
                    </a:p>
                  </a:txBody>
                  <a:tcPr/>
                </a:tc>
              </a:tr>
            </a:tbl>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egnaposto testo 15362"/>
          <p:cNvSpPr>
            <a:spLocks noGrp="1"/>
          </p:cNvSpPr>
          <p:nvPr>
            <p:ph type="body" idx="4294967295"/>
          </p:nvPr>
        </p:nvSpPr>
        <p:spPr>
          <a:xfrm>
            <a:off x="457200" y="1600200"/>
            <a:ext cx="8229600" cy="4525963"/>
          </a:xfrm>
          <a:noFill/>
          <a:ln/>
        </p:spPr>
        <p:txBody>
          <a:bodyPr wrap="square" lIns="91440" tIns="45720" rIns="91440" bIns="45720" anchor="t" anchorCtr="0"/>
          <a:lstStyle/>
          <a:p>
            <a:pPr>
              <a:lnSpc>
                <a:spcPct val="90000"/>
              </a:lnSpc>
            </a:pPr>
            <a:r>
              <a:rPr lang="en-US" altLang="en-US" b="1" dirty="0" err="1" smtClean="0"/>
              <a:t>Approfondire</a:t>
            </a:r>
            <a:r>
              <a:rPr lang="en-US" altLang="en-US" b="1" dirty="0" smtClean="0"/>
              <a:t> le cause </a:t>
            </a:r>
            <a:r>
              <a:rPr lang="en-US" altLang="en-US" b="1" dirty="0" err="1" smtClean="0"/>
              <a:t>della</a:t>
            </a:r>
            <a:r>
              <a:rPr lang="en-US" altLang="en-US" b="1" dirty="0" smtClean="0"/>
              <a:t> </a:t>
            </a:r>
            <a:r>
              <a:rPr lang="en-US" altLang="en-US" b="1" dirty="0" err="1" smtClean="0"/>
              <a:t>riferita</a:t>
            </a:r>
            <a:r>
              <a:rPr lang="en-US" altLang="en-US" b="1" dirty="0" smtClean="0"/>
              <a:t> </a:t>
            </a:r>
            <a:r>
              <a:rPr lang="en-US" altLang="en-US" b="1" dirty="0" err="1" smtClean="0"/>
              <a:t>incontinenza</a:t>
            </a:r>
            <a:r>
              <a:rPr lang="en-US" altLang="en-US" b="1" dirty="0" smtClean="0"/>
              <a:t> </a:t>
            </a:r>
            <a:r>
              <a:rPr lang="en-US" altLang="en-US" b="1" dirty="0" err="1" smtClean="0"/>
              <a:t>urinaria</a:t>
            </a:r>
            <a:endParaRPr lang="en-US" altLang="en-US" b="1" dirty="0"/>
          </a:p>
        </p:txBody>
      </p:sp>
      <p:sp>
        <p:nvSpPr>
          <p:cNvPr id="1026" name="AutoShape 2" descr="data:image/jpeg;base64,/9j/4AAQSkZJRgABAQAAAQABAAD/2wCEAAkGBxQTEhUUExQWFhUXFxkaFxgYGBwcIBsaHh8eHR4dGRogICggGCAlGxoYITEhJysrLi4uIB8zODMsNygtLisBCgoKDg0OGxAQGywlICQsLCwsLCwsLCwsLCwsLCwsLCwsLCwsLCwsLCwsLCwsLCwsLCwsLCwsLCwsLCwsLCwsLP/AABEIAMIBAwMBIgACEQEDEQH/xAAbAAABBQEBAAAAAAAAAAAAAAAFAQIDBAYAB//EAEMQAAIBAgQEBAMFBQYFBAMAAAECEQMhABIxQQQFUWETInGBBjKRQqGxwfAjUmLR4QcUcoKS8TNTorLCQ2Nz4hUWJP/EABoBAAMBAQEBAAAAAAAAAAAAAAECAwAEBQb/xAApEQACAgEEAgIDAAEFAAAAAAAAAQIRIQMSMUEEUSJhEzJx0RShscHw/9oADAMBAAIRAxEAPwDS/wB7VmsVygEyd/ToL64QcQCYUEkRv/PGeq8WsiFIVYH6th54iAGAWQLG50J1ja57/l16fnRfZ5jgw/mzCZI9dsRy8mAhGxLEH3AU74pUHzQXlpEgAd9xp01wSLKik6ADpt6Y9HT1d6sg1RR4ksatNTTDWZvmsLBZaRYebvN7WxBX4AiA0ssWKzKReIjzDXvBiI0JcHTN6jDKzxI/dUfKpPaST3Jx3iEtmAOUSNLz1joNOuuNKNq2OpVhDODrqyF5nMzabkGAPXKBpi0y4pUcoqkqwKuswLhSCZM/ZDTpuQx64vILdP5em2HhJ1TEmldg3nl6D9WAVeuZyEA9SWjFqjwwCquoUADtAi3fvivzEftKSzbM1Q/5AT9M5Q+2LtJSPKf8vcfzwia3tv8AgzXwSQ2rUCglrAanbAbmNV3ANKAMykkyCTIKKpg6gKx75OhGJuf1cqksQUWTlKghnuFUkQTeWIGytOMytV/DWlmyqwkmPmYyCQxCkAydZtOuOLy/Jq4ev+ejo0NFv5Iv8LzM+GpSGRFykE7oSFYuDAUgKxXW0GJOK1IVuLqxS8771DZUG/hg2AHU3Priry+jnarTdmpUxlcDw2bMXnLeIYBr3a+cx29B+HGUUlKDwzo0Ag5hZg1yQQZGuxt18qfkzn8ZPB6ENKMJcZIOSfDPD0PM7+OzDzeQEX7n8emJ+O+GeEqgHwWUkXKHKB7EQPpi/VqiLtH+XQbGTGFSnBEk6HX8vu64lvZelRlH+EXWf7vxJAB+RrL/AKbqfcYF8VyPilF+HSoJsyrc+nhFbdyMei01AM+8E/fAH0wgramL9Tckdt9Ytg7qBtPLF4vL5f8A+hBayutQWM/IwQC4Bgk6YsNzB3UIeIpMP3aqFCZ1DHL4Z92OPTK5Vr1ACB+8J06giO+mB1T4b4arfwwpbpmWI6KBAnqVjDqWRawYeg1SmkU0rI//ADKNQVUjp4YmmABGhB1uJwE4Rs6VxVrMtVoWkhaplpdGpwchEiLgRI033PE/AgJmmxU7HyyOosQfu+mBvNPg3iXkM/ijy+ZmGZYMqc9QCCCLQTuNCcMpWBr6CXJaqigFRi7KvmvmOYC59CZOJed8UEpFrTDkT2ViJ6XjGW4yhV4cHx+FdAojxlzBT3f5lU7x5RMXw7iuLqCkT4wZMpIWo9N5U65BmY7bhdNsdsfOlGO2jkl4acrsbVJqVD4YkMQWGhB2F9rnG04Y+QbkAzHbbHllXnqhmFSk2sqVIWCSs+XLBEBiADqRsIxr/hTn1B1KmoAYM5zlJ0knb7UC/wBlumKeJrxUnfZHX0JJGglvFyk2K5pHYwRG2q/f1xajEdO5Q7lD+K4lqGPe33E/lj1UzhaKzV4mVaAYkDN9w830BxQAo8WrQc6Ql7gghmMXupkCxGH88qtTVGUD5hJJIiAY0BJLE5Yi5IwIrcy4jxmqUac0wf2yGJJACwpB87ECY1gL0IxHU1UsSyikINq0aWlw6r8qgaTG8CBPW1sPjFjhUDgEEwRItscXW4VI0v1xR6kY4BHTlLIJjHYsvRE7/THYbehdjPNwZA8wPXeV6HviSizAkdNCe83B+7phj0oYyNdliBpNzED6xiJGZT5f9QIIjqdhp0OPjVGvo9CjQ8NVVKYOYppmNrH90SPmOsX+/C06r1XXKzkhiQpi0WzOBABgyPrciw+lSLgGlJYAlyT8s2MWjMbWi9iZ30PIayrTCtCMAJBtM7jr3PWce148tzUeFRKeFaLdCmzWqTaLKTHu1ib7WHbfF5adugxXpczpEwHUnX19DocXlabj7senCaaw7OR/ZS47yoTaxmSYg9fXAn/9kpo7JVDIZOWRYjpIkDGiZAQQRIOoOMb8VcOVnIi1AojKy3AiBlexBAlddhvjn8mc4fKLK6cVNbWMTnS166ohYHw3NMsNSTcMN4CNHoMW+N4tmhmLUyjN4qmcuUEDNmgHLabfM0C+Mry3lzNWmSMgZc0wAVXKxkxZWzSemuuNJwfw+3EQCWFANMsTmrNpmymLRYSdDMEk48//AFUtrvk7o+Mm0DanGVOLqZaSZ/RZRSYBZjHmbQFjCiIvE41vJfhalTGaufFqMCCxkgTaxIk6zP0G+C3K+S0uHGVEI0N9djBvqDi1VEwLwQTafpPp3BOOKU7Z2qKSozfDctqrwypxBDGFpkSYZGVUylo1FQC+334PrQAFyA0C+5sBJjUnSb4fW4fMrBh5WUqfQiCI9DGGUauYA/aiDlEjMLMJnYqR7YmFRHVFn5QRFzrf8vzw1bmQNhf9XE4kZ56iIN/1OGCkXAJAEbkkyTY20tJ29sa7GqhCSZgiTYR10n1/XbDKjsPlWSAJOZY77Xte0YlWoDO5UxERe9su0fo45jMOp6+vp094/HAsNCeLIBMTF509DOuvpiWk8ggwDrKwfTTUT1GIKZJMQsRMkdfv0nTcaYldDAlpvt07fzwb9AomqKALST1iL6aCJ/XTCCsFOUeVwLkTp11PfEdFQYILGZIIv9LW+mGlogElVB0YAhj2NjqMBM1FTnXDmrTNJ2YK8eaI0IMHY3GkAjGR+IvgtaNFqlJnkRMsGBO8KQL63EHudMbF+Y3ZSQVAsADe5m03AtcTcEa4ocyh+FlRkWEJzHYxGRV26iRv3xWIp5TWEiHXK0gHTKffRTMWMb3JxUHLwHBZSIIJC/1xf+IJpP5MoLSWkAz0IDEgj+nXEPJQ5UqQMo0DeospHyjXYjS2Gce0Cx1LnHF8O5C1C6AsMp6GBFxIsq3+mpnVcr/tCp1PJXQ0zHzaiepFj3i/TGd4jhg0wDmicrWa3TZgLfKTG8YrVuBDd5E3G3riun5Gpp8MlPQ05m55zxXj0c1O6I1M2IFxLMWJ0UCLmN+2LXwdythXqCqQwZ2akyqB9plYR9myBj7XJN/OEVqQGVygkTMFRDCGv0G+3XG4+GfiFsx/Y04Z2L1ASDkAJapEX+Xb5oF7Ri68nfJN4Zyz0VBHpb0FAsdMDqzQcCxXDVcqgZcmaRIMk2+owzjXEEeKARsWEzsJkG8gXnbHfpx7uyEtRPCRcY9hjsA6nHAGGeop6IhZexU9CLxtMbY7FfyQ9kqkY6u5cVIUDKQpXyzO8Kp6HXD+D4bKBIuReLlSBaxjUTefa+KPCwisqgvIkG1r2Fzr/TFrhePyvlyZmaBfS53Aaxi/rrG3zycW7o6qZa4TigiFF0cxaRsZ++J/LTEmeowzTmRhoDJG3qDaenrgcyCS1pzBovftpss2/HF7l1bIVglpBP1uSNI2B3wNPUlx0aSQW4LhUp1ApuXEkaxvY9Sb9pjfGj4Cp5b2gkHtG89IwIqMjeH5fKwvFrzF7jQ+m2IOO5HxC01bhq3yyR5jpoVMtlIjc3tj0NOcotuKtfRFxTwy1zPm1OlcOzpmKuuZXFx+9mzIbWBPW2+APA81pVK9PwXYM7BClRs0An7BgizQQZ2+jeONel/x6vDVTltTzydLrl1Y6QZi0RpEfD85qV6lJWpIqeIpbIpiSd/MbTAuPTTC6uq5ftj6r/uymnCmqC3w5wLVSACgp0q4psSpLOUAqEOSYIiTG5ONnzLmqUwA1RafmiWIUT6EzP8AI4ynwNWCtVUCctV21GmVUAFv3ifvwM/tIqMtZEzHKaQMXiczD3tAntjill0z09NNo9E4eqGQmxtM33/H3wiqRqBFpJ/LHm/wHWLcWMzTFNvmvpB9tMekZ5J1I7jTsb3xOWOClUSsxNgR9JjTa36jA/8AvHh580kA5hALEhpMDckvnAA2G8HFqvwzssBmVb3mw+hEHvO2M5xaGm/ny1mUBbE2UyQzIJIbMFg9J0jE2+hW6NBw9fOocAZWk6gx6wde1xP3y5hofm6C/wBf5DFbkFdnpSSCt8rZWUm5swO/cE++uCCyIIJIMx+EYZcBWSGnckffp9THbEfE0GB8tpFibjrpeOkhZ/DE605MsCSduh/wwLevTDmVo0Ea364IQUOKqZsoQeUTJkT3BAIP0EYfSpVbgLljQBlO24M7YJU6SkE2nQTYjt1A9sQ1aRkDMQIjyEk37nTXGsxRZKmgeFPmnWN4Ayj6aYXjeFd1gudACVXL7RO4tra8Ri2zwZGY7Ekz7SLT3i2Hq5VfKpMAaL+QvGN9gI+DoBZVRTC2kRHubmfxwN5kD/c1aVH7Onohgi0X95/pgzSqkqCbSdLn67YF1yP7ko/9qnckfw/TBizUeV/FiGabZhm88QAZ+WZifpeb26s+GwCtSFIJKgjabiBuJvY4t/GTrkpSPKS4sAYmDK63/wBrTin8OM2V1JFiuRhoR5oiZgW6DfF0/iSfJPxfEK9NkqKbAm41INiGF5gbEanUYrc0phKeYHOqmBcqyz0cfNpoQT3MYMFbmbz1v9AbD2wL5vC0CGE5SogHKY2IsbH9aYCy8hBnAcYuRfEDQHVpfLlsQYz2BOljGD/LuKXMHdmbysJsZzLBtqfMwOlvbASjVP8AdSySoVhYGSx8sy21jsBEDFity+m4Z1hKhFmXyw4vJvDXF+vrGNKSjX9IaqT5NjyzmMOSASl/KDAiZJbpFxGnfBHjeOgGIgOpEWhA0CRFoidZIPTGA5ZzEqWBaGKS2WYcT8wJAnY/7Rgw0+Hb5SVEAa+3SbE9Wxl5OpBOP9OZ6eROPP7R4RYzGJcC2xjKfrvrjsAeY1arVWIteIOoixHsRE/jjsJaef8AJTaifh1dmOoJIFrgdItGnfDuJ4QjwmBF7xYaQWifrbQzpoeq1nZgVAFjEA675YuCZ6A6emC/C10cMtRgCAIOtza3rMf6bYGnD5UJZRTiM2QHLPSNWPzX9I+698HRy7MgAymbqYaLGbkDy+WLnv7hKVMq2SCPMRmJ0KkEktJHSJ0k49ATIaAqEA+GC1hEZZMRjt0YKTf0JJ4IOVcADREmTeCRoDtE6TP9cEeFcUlcCWC+YCQLHzWJIFr/AEwvAuGoqYIUrN9u0dsN8GQvlVrfa0kTGxjU46qUWtvoU835nSAD1StVS2bw2Jp08qC5zIoBadLdtdMVfhyux4vhwhVRKqY0ZQLZlMZmm8/7Y1vxTzZ1B8XlwfNAz+R9L65DbTXGT+C6ebilNdTmzHwgAQFY3MwIMCRBtextB4tRU8P/AGovA2n9n4PicQwJOVyIMQAdxaRafv1xR/tRpjxqBG9Nhr0b/wC2DnwAgVayqpRmJLSwJJzOuYAxA8mmBf8AaZQdn4byloRxYEkXGuOaX7HfpcIFf2bEf35CdPDqfhj06tVLGwy9u/T9d8eZ/wBn1F6fG0i6MqkOpZgVAlSRJI6gD1Ix6dVYJmJiBqxiOxJ+7CyKPkSmpFo1At98T64GcVTQKzQZZ6OgJFqgibWEM2ttZwU4ekCoKmdbi/54k4issrOVTGUbZvSdbYRqwEMgABVIAtbp6aD6YkR2vmkey9/SNsKlGNmmLCCLeuGqgz3RsxG8xGm4HTpg0/RsCCsRuOhLQP8AY2wmckwuUfvXEjaNSNsLxNINrB9SoEnT8sIIBGXwze/mSZ7dTjUwWhoMG5EiItMHa/rN++Ia76jxCBbbQ+th9NNcXalUhb+H3bMpgfifujEXCOAZzLA/ekmI100O50wdprIaNCFClpmY1iOxkTeb2xweGjIYIu1wAPoR2tfFquc5Zy6gDs3ePu9dcV4UrmDkqNTlaCf9Jm9rX0wNrNZHSkNBmJESREW10P0A9MU+JoKODTMUkUUsTrCjSSOl8WE5jTzhPEIcmI8NrW9jEXn+uH8by2aLJnBKpBYwqA9Scxyxe0YKi0azyn42OZKURYtpHQdzO/44FfChP7RZMDKf+76bfQY13FFKtMEsWUGBlmIBKk5wYcSI98UqVBFkgfMBJ3toDGuK3ihHQlUE9LXt1/XfAr4hdTQa8MCtuonp9+CuY+hjt+cYg4vhvFQo1gYPexn2xk6ZmjO8HxAHC5ARmNQECx0ya9J0/nfF6lEhHVcwYKQYgCDfQiYEfhphOL5ctPh2K65/azAexsb98dxABJJ8r2LSNSTAIBt2B9cLqO8ENRD+L4VDcHIwByQNAQDBnXUW/QThuOBBRlPirqcxuDus7dhriYUgcvlLDMNNcu5Np1gYTmXDqwlTlZM2QxBt+8PtaGfTEFPFMld4H+CDpSU/6vyMYTFWlzoIoSorK4EMIBv2JGh1HbHYb8f9NtZLy+1VUNSFUh5mANyCxGsYOcZSpMhqUoYBlZpgghjm8xmARl0ixjGY4Y6kWYRfv1H0P3Yu1eY1MuUtCWFp0gxsdQ2OjS1Eo0ybRoaNBlrpmMA3EwfmGVWIBsIGs7xjYcPTCqU3cHTqLNfXffrjz+vzESjDVRBeNQIiSZsZOn+xng+OcwXVQv2WJvm3EXj3x1aWtCNmcGbHgBFNR0EYlqtpB3xl+WCqx/aeVSTkZjl62A1f2GDnCcMDsx7mVH0kn8PTFJeVpqPI0PG1JPgF884moSaZopXBJhYqIdJnNBBPoRGAfIOSVvFNap4SCSRSzF2NiJzSVT5hpJOhjXG8pL4akCfRbT7lgT6k4j45hSoO5BkKWM2kDzaFjN7TOOLU1nOWDrh4ygm2UfhjgBToK6KqlkWWYgmPMxhSQB52qHuDgpVWiL1FpHYBxT3G0+l46e2KXJKrmhRKUyP2amSeomDDQbHfEv7TMCqAHQmBt0IYm/Qf0xKUsnRGGCwYHmCLTAg5/DAEf4oMR1sPrhSy1UGYhxcg+fQEEZYubqDaZ6b4g418zKCBKx5smaBoL5maZ3It2xKaGawLGdYVjf1J8v4YFtjUiu1OnT83h5yTrTS4B6DWOwMiPbDOV0yWZqdFQotTYqUKi0jL4QgEiddQJmBirzjh6gphaVO/71QDLF4hcxkliAARvi/RGVFGS4UZsqiZAicxYxYdzhVzkFO8BJGiCQxbrkiDoYtE7ydfTFF6YzzkM7Elo9eo10F+kaYGVXqM7LkYRcwuYmY0C3Nt/wAMEqXDhbNTEwLsgMemvexk3w3IaSyK/MRnFNSZmDkDEDXUg/frv3xN4maysSYIjKx6atmgad/bEbcMh+ysnWKMmQNSRMffhiOUORKK6XYJ5V6kwWOmgPXGSFbwWuG4VoLPJ0ixt/1ebTa/riPiCNTIkiACoJjWPNLbfzG0dHiJJBUtrJNFoYiIKj5YEC7HQdsR1axJyiQCIMUz5x6axHcD10w1CtjOPpUXBAkeabBAS15IaDfuRPcbVaPDgU/KCATaWXzHsBN/u74lbiFWVLwAvmLKD/rMAHsLa+mMfzz49MNT4UgmPPXcCw0gE2idNvXBStgbwHucc+TgwM7EuQYRWEnT5rWjoLYwfNOeV+LeKrHKIHhKYWf4437bdpuIXM7TmYndyTmPpPyjvr6YWrSCkZbFQ2WPT8Z3wdyToVo33JeVtVpjwVRgAqtlYWO5I1Fxi1W+FK4UkLMTN1uB0v0BxlPhr4mXhM6VXqIhJbMqB1J2DqRJgW6312G15f8AGHDt4Z8STUbLBChW1AZCVBPmkbXJtvib3XgZJcMzNSmUJDAqw1BEH3B0w1qgH2vYfq+PTOZ8ClUANSFtDMf6WH4YyfNvhd0ukuupEeYdbfaHpjKaYzg0ZDnI/YN6j73GI+LKgKGXMxJmNlYgDLGp8xmwFt8O5lxKMjKrBirIGAOnnFj9DilWqWyEwxMkkwIvaLW+nqcbUTaOXVWS5TJzhiLgWB0G2p+YxsNMMoUQGbMM0hoQKCc1xrAF8vTTNocVuG4rI2UED+IDQEQDckgfZ6fUTFxRQOXJnTYi5HY2HU9tTOIU06JKIeoccMolFnQyFkxab3x2BVLnQUZXALAkE+/ocdiilINAylWEjSSTvgnw9BmpskG/lUmACYt5iQo21MDDOL4Naf2TldIDZNLgEnb5rWF5+rOP4hjBIZRMiJX+E2tgxWRdns0nC/DlO/icRSCywVUcTAuPMRFhGk67Y03KKVOkYphIj5mKMdYmS0jUCwx4uKtWm5HilE+ySuq31MRoxGu8Yv1ahcErVLGDDTudbz2GnfFtqOiMoR6PbGepVEKpZbEXQA7WGpw6p5R5sxa1gE17iT9/r3x4OOccQseYKREAXiDI3I/pbDKnxFVUqST9mywolZgkQZJBIJ3t0wNifZZax77RoGZcQuwKkzGt1gdv1ehx3GUauakknUnyFdBME6n5Yv3x43wvxdXgjMSApUCbAE5tBax7Xi84L/D3P6zmookZadR/LEAEopGUyN/baMFQpglq2nZ6ZyYO9ClACKESCyawsSB32JiRi+rfZDA2hsykmJ/dY2g7QSMeP0fjmuq5FqOAtMINfmBsYk2jpHqBAEx+P6i2NRgC+aIiRaRJY99t8BwGWqqPVzwoykJVphQQYyyR/mkkTrmAH54hdwgANTM8WnNGU9pAA9QQceYcF8fVUy/tTCh7AkXJMbX21tbvglw39otfKikh4UzlW5a8GwXNNhYAROsyA4MK1I9m5rVx5GFPNmZVZ2OYAg5rJMwI0CmNu5GhkFLxGCwJzmrKaWmWCxEdCdL489rfHFRlQOoEZS2ZDcqcwkkCRmCja2a+mG8N/aGWUCp4Iv5gwBlZ2hreXa5FhJ1xlBgep6ZteV88o1KhpIUVh9lKnz2BlXIh99TNtMGaokgNSlhBP7Q/cLFv80D8/NeG+Osq1TTSjLNKDy5riYk/N5rSRuegBbxHxYGqHMt6YOWQQTpE2KzciIsN7kAVJcgUlR6ZxHEgFVio0yAEeZ/xE/XyjbXEVfiQoAhjExDRlPTU/wDUTc+mPOqfxZnKfsqQgzJmYkjyyf2ZiGkTr1JiY/EtQ5ytKiH2lVHlImJnznVc3XsZxmwbkbamajGwfWcoOh6+nra2mBnP/iWnwoPivmY/+mra/Q/yHXrjJ8w+NKwVqdEBXIhiGJGlz7bTYd9DjHeSXZszn7Rvf+EHX10H0wY01YN3oMc459xHGHK0rT+zSTf1/mbdsUqnB+GQH6AgDQa/f319MW+Go1RRVqSgOSc2YTbvP4nAvnFZw4FUy0AnKBcXjsMM1aBZdWqoHvhlPiBnBK+XckWj6dMDWr7qpvsSfwEYMck4bxEY1BPQRbf9Xwqgkw3YG55xL02kZcp0PffFfllOowdVKrOoix9ot64ufF6Qif4jp6YTl1JrwYmBO4G8d/1tg8RG5Z6b8E/FisqcNVqMlVRly1G8rkWilWHqPI15taMaTmXOuEpWqP5lzWkkgqRIOwNxvp2x5RR4daoFEKPBU+buR9lfQ/MfbrDRSADAf81/vCYlKikGzWc95nwnFS1OmRUIA8VQPN0DDRxAJB2/HKV6Kms4uYlQC32hCg9tCYO+XpgmICyTHm79GxmG4etxHF1qdBM5l3KmB5bA5jsPlHqffAhf5HH0ga6X4k+2PqcXkYuCJYKAYkZSROlgIkflhjccKhVjJ+WwUXuLZrWJUEzOn0fxHKqwJLhEYCMuQlVBBMLby27+vTC0+EsCVQOAROt51i2UbWxXBx4RwPSmSNjmT81P4nHYuJ8OCLVGjWykfnjsLcQbkGm4mozAXZiWX5TcqQQVv5lkTm0semIubu1WghKtIjKxBvmYjfQD6/nX5Z8TlaykBSqM2UEeUZpgaZiBA398G6HOqyUznQgM7lSwYACdgRELESNPUYDY2+FUZGpwtVAPK2SBLGwkwY6b4BcbwztUhaZM6Mq/mMb3mvGZ1+Yg/MDnNhEGBm3gGT3xka1Jy6tmUqGzMA8iNR5Z1Fv64eM0TdJ4KCcDUDhbwZPn8sxFxmN/acM5rwUBczotyJzZtp+xmOCXFUFFWkVBElhcRJiZ72y/TFfnvDkpYEww2Pf+eKLpjplTlnDJ5v2mbScqExa3zZZ/WuNN8MMEXi2TNnWkoDEgQGJmFgwbC+Y6bYznw9ROZwQRYRI9dPrjU0qbJwld1IAZ6aNbWAxsdvmBxmvkMB1VclRhTTyldZOubUEwT7RawGBPGV3vDBARBKgIDvBygZt7XwTrVyoKLHnFxbQXk9IPT03OBXGcK7RAJsfT06D0/PGSp5MVqFcIDADX1cSPYbet8FuGN/2haoGnwwGIBUDddFEbDrAiJwGThiAc/kv9rX/Tr90YLcGAzpAMgBEVtu5A6zOu/pgz4MhOKRVBYLHb+uO5bT8USAD2JE/TBL+7Hqb/AOEj2tIxYSjC31JsMokRvMSOkb67CZYoICFHKL7TvPr7YShzZgDTqA1KemXMVKx+44kqP4SCv8M3wSrUisAR7qv5jAPi+KOdg1OmYY3y5T9VjFI5N0EKnHWhGZ0E2cCQJtOU2idQdzpMYkp10aA1SpAjQEgdsuYN7j6XwHavTN1VkO0NmE+8EfU4n4bijJLKGswLLZoaxMaPYnUe4wXD0A0PGIpJCsFYgZlExaLnrcx0EDSRitQ4c5r3OCVXhSooPmLM/D03BYQwu0E3Ous6+18dRZYJKwRa2loB0vNiel9sRpp1yaw7yi1MT1NvfAP4oohq0/wDr364N8rrDIADMfnfXfbArnomqfQYryHoDcNT8wGNPyry0202/PGe4Vf2wHRScaKgnlI/ip6/4saqQY5aQD+KuGIRGZWChp+UiTERPXEfBUWYkKYkgE3sL/L30HbDvi6tnVGm2cAf6Z/PBDlVGzmdCLT+WJqTcLLzilNpBDhUChQvlCxEdAZj3xV4v5jLFvOdRGuW0SdNMWi4UEkwN8BuG40VMxGgcCetxibWL+xovL/hoa1OKdKd7/8AVUH5YB8nTLxHEVcpk1GUMLgCb/UgfQY0PFZvDolYByACROj1rwfXAFKDA1CXpwWZ9TPpl622/libT3zr6B5Cb0I0W+a8exEEqQ3bYdYH6MYBcZxXlJGxBN+h232GCj8kauobh3z3JKm5+a/yiwAKkkxE/WpX+G6xjyrYwQjZiw9Bcg4pCKebOBacmNocVKj5R2Iv7xjsVj8I8aP/AEmwuH/GvYfxyKjvmzESYN/9vzwlDmDlgakkQYJbUXFvfFmlyhkBy77sCLemuKh5OwuTB6Bfy1wqcconga/ErexOwJM/hriI1hNv1+GDlH4azR847kKo+8g9MT0vhO5zMI2g/kP54ZSQ6i3wgJy6mzlSAWKusAATJD2AHWJ9saGnwlRGyVaLo8ZoZSpK380QIFsEuV8iNKpSKZmPiU50AswvGv2jf1we+JarU+MXiqR8rqpRiSdLFb/LDAgr3I3w6ky6j8cmYXhtGykyYUCBPWSdBp9Riz8R1gaKo5Hmdi5A+ZohQAYvIygaXAmBjbtUp8bTMUyrqAWkSZabgi7XVQNDBNoxjefcAp4xeHhVSlLMSbmoVJRW6GFFhrmQi5jAzdk2mmZXm/J2oCmSS3iLmcjQNcgKeii17khtL4Eca9heCJkjb2+16bY1PN6RLLRWWZjlQBwcpUZXMXnyD6tabTm+ZUAE00k+8az64MG3yMsoqcvqoWA+2WHnJN/vjp92LXL6ipxFNAQ8tJebSQRIUWmLb/yHmnTSnmDOzmVnKAo00m5+0J+7Evw1RLcRSjZpPoAZM/dh67MbeknzA5Zi3lWxkdhtOIhw8C2L5SSdTEX6nv1thTSwiMwLx1HTGT5nwjoxYjysTlP5dsbzmNGw9cBuI4ZTKsrRIM2gteAO8T7HBjhh6MkHjbDVpudAeth03nBLmnLGFZlVYURJ0VRa5OiiT+GJOKQqlPwjHl+dmCEifsSRAPXX0uMVAGeTU6jJ5wylMoh5Mr+8CZPzZja1x1nBKiqGZJkdrg97i2m1+mBPwxnmsGabqBDBv3tYJjbBurwgcA6MPlYbdiNwdxhWrYOCzw/DEAmifMfsnR+xJsD0Ye+AXN+bqXtLmANIuCQQQYIM7Rgjw1QsyoQFIIzIgu0zDTrlzTpHQnbEPxBTVq0EKrhA2bc6iIGpGWQNwIF4lcjJWC+X8QGrRH71+vp9Mazl6yGA/hP0nbGP5NRIqqbFYa40xt+UpIb2199Ppg8oMf2Mv8V0YWn08T6ki+D3KuHPgs38ZGv7oU/+WB/xygCU4/5o/A40vIWQ8LknzZ3YgakEIB2vlb6Ym1gpeQPxNOVIiZGnXGc4Oytt+1b6Bhtg9zDjVpkgm42m/vjPcHxZplyVBDMxsToT1Fx669CMM4/GhVLJouH+IKNRqdMSCqqCTofM56/xxp1wV5HykhvErqCoYlVVhmImRmG3p+GM5yTi+EpvnyIxWCAoUMb7GLHvjZct5gOKbLw6HNuGJhB1YxH59AcTcNsnJdlIzcoqL6NOnNqIYQGUAE/LAHufyJwW4V1qKHWCrCQcDOXfDqLDVW8VhtEIPRftHufYDBwDAsvpxaWSvlHbC4sDHYNj0eL0uAprcSe5P32gf7Ye9OLL5ekQP98NHEAzZRpfqY9JOg+/FvhxvnyhTEF4NrwBrEkenfHFk8b+EdOo4sYiN79vXBXl/Nqa/NSBOx3+vTW2BlQRdTbr+tMNWGjUen69cMtSS7GU5Ls13Dc4pZ/EIIlAsBASDqYadPltG3fFqoeH4hAiuk6gOgaDcTkYRMe+MiyqkGSfodNcwPckYYVuDaBf0m0G2KLWaKflfZpeVcvq8MWZeNXIoGeUBLKgMAzOg3m2MfzQP4yVGP7SuBWeR8rGSBBsSiMig6eXfFjnKsKWRZAqMFN9QT58y/4Aw98LzjmrLlqAA1Fp1VXMt5ZYQx/iZIO9u82hqWPvTrBHw1X9pVrLTBqA+Gh8x8Nh9mmbT5mKmCbhRYgkh+D+GavGFgyGkC5C5lKCRJAEgkTECRFjvGPQOT81pUqSUmpsgp01UNmzE5Rcx3JM2xZ4HnVGrmGZlB1LkTA94kmdoj6YbcumPcGqMHR/s6qVFGTJkQsIknMQSDB0OmtvyFvg/h/iaVbhwaLJSSvTkA5wAWCllabDKdDpYyRpuqXMeHosq542/hUXgs02EiJO/fBmzDyujT32+mNu95NtR3E/DVCCTTRt9IMb+ZYnrJn1vijxPwZwxML4iH/FP/cDP1wTp8TURdnHpcerTcd/riROY/ZZTmWJ9Os7afccCxtjZg/i74VHD0lqLULAvlgrBEgmbHtjz2vVqZKy04ziqFU9AyqZP349q+Jwa9IU0IkODBgACDeSL698Ybmf9n9Zsxp1qIzENlhgZAj5oMnvbbph4yV5ElFmB47har5cpBhQMzDVtGaL38oA3F9DijxfJ6rFTrCgEk3Jkmfvxt+I+GePpfYDiLEeb7gf/EYE8VS4hQM6FDJmUI/EDFk0SpkHwlwTI1bMpvlP/d/PB+pTI0Fu/wCWGcl4wUqNUsoq1XyJTz6K3mnJAG0amxy63Bj4J6zIzvSlGYHOcwyG4GcxC6zEDUe0ZaqTo1C1+CZ1BUgVEJKE9/stH2W0P8xgDzbjc7KyoR5VkEGVYE2nYqfQdsb/AJtypaDKoLEMoaTrMCRHTbb7sZDnKhasgfMBm0BB2M+gA9hg4Y/AH4IBaoJkBgWHS5gg/wCbT1743vw/Bps+okfcJ99RgNw3JzVQhwQhAIJgEGQQwHsDtMDXQmPhkKKCSJYMc4JMCqvlYET5gCthAEdcaUqDCNsXmPw+3FrTiIVj94trAJ6kkDptiXl/DcXw+VGoK9NSSMpEkmLu6k7DTBkVpjNBGw2HoJ9PphvE8USYUz9Y+/ElIvt9EHGckoVEl1CMRopDR2UhAPpOAHF/C1BRIqODMAmDfpAEk9hjV8v4CpW0BUf8wmQf8K/a/Dvg9y3k1OjcAs+7vc+2yDsI98Nuoy02zAck/s6d2BrMUp9Ih29pIX8e2PRuW8tp0EFOkgVR037k6se5xZjriQYDbZaEFHgRcOjCZh1GG4wwsfqDjsMP6tjsYx4+t9RbYnUna32betxh1ZMkAAmPQX9NNe/YjE7UIM5iBIJy3yja98LVpLGU3vc5jEdo/P8A24jx6sgoVLSR/pgi9jf1ItH0xPVgm0my9zt30P54VuHCk5dN4jcxYgAfTETGZyrAkEDW/rrqPvxmjUx9OAcpBkTaI6WO+2m18WaiSVJMtEEaxeIMfLtr1GIXqOYDEggC0bbEDQC5+p74s1a7BYIzTEWMDKfTpYjuMaqQyRBzPjvDfhlC5jFSoGY2JIFIEDtLw2uYdAZhahRamAKhzEZiIeKjK2ZEYkQIZSQAb5e04g4qjSc0Zs7of+Gw16OzBrQ1l03nElPi0AaitdlWkVfLVYDM4BBGTLmNoGhBLGeoZZyht6ukPNLzS8HUZRN7HbcbR+M4scEAy+txbTecJTVcoJBGabBonY22EXy66e8j076ajUgKNDaZkjUW9tgcYQUouGvM2MnXX1t+oxa4fmfEKvkqkKP3gCO+uI6I/wBVwRERpN+94jQYmrawSLCIAtqbaX/e03Ptk67Cmgjy34qtFQDecgue0G2J6/xFTZcy1IIFg+YwsjUCdLWNyJPXAFKAglgIA0MyJva3STbuZwxlUZRAJIGo0DCfaZ37dcPvdDLUaNdwfFpUMGpTLCM14+lumCSAKDbPO4m2PPEIBkA2NiotNh1tAgb3xbp87dZy3IPTTSwO/pO2KLVXaGWr7Nya8keWOsj+RtiRlVlnMPSR+eMdw/xaxsVuNwxv7XHvi9T+J6bAZzlP8QP5YZakGMpRYf5RRFIOqmQzFrDY9Y1iMYT455k1LiSKZIkKMgJAI1YFRqDefXBnjOaUqiwyh1Gl4v7EHfAfKgfOtPKxEEguTGokliPfYE95bDMlfAQ+I/2tUZSpGRf2gHltNgftff7YA1+Uh9mZiMviRZTEqVF9DeT9MGOFrQbqpB1sPutM4vcVwZanNLJf+HXprOA5UU2AXgHNWkswphlqKLQykq4js4I+nXFGgPDrEEwKihpkD9osqwHTy5PcHElQtSqmlTWXqTVkNlWRCtrMfYMAHXA3nDVl/ajIBSYMQAx2hoYkTCk/ZExjcit4+zX8LwdVh+yUvNpvsNzoIEXwa5byNVvVOc/u/ZX2+3vrbtjI8t456YOVzlmbXva5JBtr918FX59WWAlSZuAQD/K2uF3KshjKs0bMD9H+uHA/r6b4zfAfED3D5DJOlo+kfzxaHxJSmGgf5hf2v9cMq9lVrIOx+v1phjKdv1+ugwKqfEFBROYx0AvHa/pfEdD4loMwUOQTOoiI698YZakPYWYfqRr/ADw4Hp7R/P8APDaZzAMDIOhFx9RrhC3pjDppj4x2G5u2OwQnlfhbwSCM3fU3O53v3HSMNSqbmSNRMk2Gg9o1/lhtAHLrGbabSN9Ym0ThvifxBtxZgTe5kgfTHHtPI2khmQuUXGgXbQQMPoMcvyg+YRZTMDQ7tsI2k9cRBoMlQZ0mwynQm+4jTri7WqBi2ZSCwkEwYAGYDaQQM3Um/qyRijWyKSfMAW8u5iek3j16aThXrUz5QQogs0yCpUyCQbFSFsNZnWILKtPMtR0HnZRlIzeUfKAANIkXN/KdjjPcR5HIRCziZJkhgAPKw+VrjNJtYk/KRg7LA/RZ5nz+p4VHw6ZNNcqiu2jO2YkCdSRJ9u+IuYc1PjMxSpACn91iWBDEASVE6TewneY+ZUHbwfHQvT+Z7qsNIkJE5bZRBF5OuuH/AP5DxBUQMEOSpnOYE3YZVAbWTAhYJE3Aw6jHlICSXAY5PwbPT8WpVylSCFUKA8ypJjKBanrBm+pODFOlcMhhjLAjMYggi4ET+Ha2KnArWrU6buirKrmCm7KLCoEACoDmsJ2JFpIsrQLeX5QFnudhbf757ziSzyUwOD5TcEm24A9e59x+WG+O0kKSCBlmQfv0F5xzLsqyInzC+lzrpbDaoOYi8liILA6dT/XpjGImUm7E+wmd73kWnD+GzExYC4mCdtIuTYfXXCcTUYGLqkEDoZ2t2N5J1M64VqeXUHpt1j28wOBQEcHRgARfeNZv6Wv2wtMhSFX5zaSPTWbHQa2g9pxAuZBYmSTqbT6+4wtVmJLGTmmTb8YuY+vvg2ZjOG4cA6TOhAvt7YSsxJC+UiTNxeBI7xb9TiNlUMfMNIsQZImY0yjf6ey1Kbk5WBzKfKDIM2BEbSN4mAMZLIpKtIXAJzbgjW+x79cP/vBBCgeYx8pi5tYEenTUdMEn5gCC2dASKZfLHn0+VmupECRvOmuAfEccCxysQC8ySLKLj13NzqPTDOKQwQXmMEZ5LdJE9xBxZGYkZdNRnBE22m3ubYCtT+2qzaJAkgEQTqYn9RizwfGVFkEFBAa4ET1I6+u8YZNx5GU2sEHxDxDKUcz+yYMdAMhlXtvYz/lGJixazDMGtG0aEfjhOKoyIcFplSTBMdxtrH6OK/J+NK0lUjMy/szMRK+U+xs3ecBu1ditu+R/JwfBAIYtSLU2PXIYUxtK3nuPcoagIGZT6wNSATMAmOmA9Gpk4giLVEDRezJAYgW1UofY98GKzqWEmQYkkXuehOtremx0Enm/Y1/ZGzpMZgem09Y/2GuJAwcXJgRF4A6d8Q+UiBYScvy69TH4T6YkWpLaOoE3UzlERJtJ+yD/AFsAbmRPw1yQpAtafv8ArOI9Acuon6f16Yt1a8WDZS2vYgmIMCIn78VSpM3JEbn64V10bHRY4TmdRFygx6D6b2/pi3W55VaMzGQBEHW9t9Da2BqcUwhYkTIgmxk9TEXJ/RxIlaRMeb7UGZEn79PoMOpvizKVBUc44r94f6U/ljsC6nGXM5AZM3br/DbHYe37Y25+2ZoNVnXyhpJkRHYEgrqL7+swvjuqnMQIPykQx1kROgMgmxxQ4jmUSsjM0ldRrJMQAoEdLg5QDAxV4DiSbsPIoF4ABbOLE74fZghlcGgXiTU8pUBhBIuoWxJmQSRER1mcSGo4DgRUEyzCwkH3BuNI+kHA2vXDAWXTLaPMNdQJJIg+wvhEqhIYFnJAOVR85vMXjeT2I957XWDW6C3E8aBFJZLZTBBiTe5Oo1XU2IInFTjcz0UZqKIQ7B2gAqoWTcwhk2OpJ9BinQqgVqZZlJCNKxPmkyPTIobL3udIsVuGzO4aoRSc5VvAXLkBcCwqCSbdibbq8Az2CufccaYKLVqocsopIZWDBgRInzQYkSNflicP+FnzPxAWj4s5ioiZJYhT/CQSDcgQDqYi7xXCA0vDE+I6QEUAq4EeG7TJVpZgLliWzTDAAb8NNWR65pwRSEskfMoY22/ea2pvGK2npuivQd4LiPEUs7FWYMWEERmsYQiDIi4uFC6SRgxw1RlCKS2+XzaC2kmxtpp6aAfQ5x4kpVUIlOWQ3BXzAGUAaLmToAKZ0JnC0eduxGQBjEaiF/rvOJRi3eBopBeoxaYLZdIPUkHQW1AMaYbUWyi8gTYaTJj1knFZeODp5xEHqQJFv1GG8I4qTHmnZrAxMZbi0AD1xvxhcUXUUMIZSU1ImL7kgWJ99N725it4cyQNL7izGLi09j7zJTGUXB09I7d9NcMqOIJAjU2IOmtheZOM0HaRqspJ+YiBJ1mx+vTFc1QC4BYETAy6RoSP1f0xdPFimJIM7QIPQXGkQB0wLpMRLNBJIGUGSI2/hH3YyQGi7xdcLDFZBUkaHqJAK+UTJ0IG3XA9nDWSBE7+kX0NwfUdbYsLw2YQwyKSJAudbT2/U4WnwaiwMen8tMCTQrixh4ArBPiwseysIjQQDcR3g44upJ8oJ2sZ9AcP8ADyiY3HmuNb36wYxDQQIxKqTeReII6X6nScDcaqL7FhqrrP7i9InXUgT92IqvFEgg3i2aCPx29RiweJfLoM2tiZ6mdd5G2gPrBxnEE1BqMolptt0JmMM6a5NjoiWhu8jcKpAgQYBH2ZtfaNDNqXDnw+IdRADoHjuIVr2H7pt+U4JBxDPlzG020voAthIB1trilzQ5fBqMJFNwIj7FSx9pYN7HpgRzgFEfOqkKtUAfsnVrfu/K3XL5ZOkSBpGCdauXu3T5t+nza7HQ4qVqOYFSIUyPXrtGh+8Yi5JUZqQUiTTLIx6lLX2uBONzEIQWkz3F4v8sACwuLCBb89cSKxXRyrbwYBGkRaN+1x0u2qDB228usm8HYxb6C2+IXoKDcg5Sb/AI+3rbCo1ImeuToSb6k6+h6YQ1SbA6/7SdT74ZmFshBiCZG2vph7ssayxjSwAvruDp/M4NDUITl1IYbzsDadRBvI3FsRShJCgztJnvb2xEAGOxME3IjvcwOthrh44qBlYGCIkSComSFEw2aTMzr74LiK0d4v8M3PXHYbWqKST4jA75iZncm+pN8dhciUYKmonT7P4IcWaqgeIItne3+dsdjsdzMuReWnyv8A/Go/6XxYZQKlIAWmffI2Ox2FfYR3JRNThwdDxEkdSbEnra2NWHOeuJMeKq6/Zy1benbC47HN5H6f+9mfAC4pyafDMSS2akM28axOsTf1xV5WcvHVXXysocqwsVOakJUi4sSLbE47HYbT4f8AGaPIG8Q+JxDSc3im83uzE37nGoS3DyLHK1xY/Md/YYXHYsx9Pkv8b8p9vxOLTIBxOUABc5EAWidI6YTHYlP/AANPkk4dzkqCTH/2xS41znIkwWgidRJwuOwswy6B/PjFVwNBMfTFvgaYCpAAnW3YY7HY0+Ca5LzHzNiFlGdbbrjsdiXQzGTr2Fv+rF/mSBaVAqACyOWItJhdeupwuOxSHDMiijHy32/8ThOCvTJOvl+8nCY7E2Iy/wAToh3MkncmCZJ6yBfFbjBPDV52o8QR2IpvEekCPTHY7Dx/Zf0JHxLnMRJ+z/2z+OKnCVW8birn/iLv/wC2v8h9Bhcdh1wx0WKjmBc6HEfBGYm/r6Y7HYj2I+R1ZiSSTJy733xbakuRTAnxiNNsin8ScdjsWGZJwomJvf8AM4bWQZXsLadrrp0x2Owj4FYA4moQxgnbftjsdjsA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Titolo 14337"/>
          <p:cNvSpPr>
            <a:spLocks noGrp="1"/>
          </p:cNvSpPr>
          <p:nvPr>
            <p:ph type="title" idx="4294967295"/>
          </p:nvPr>
        </p:nvSpPr>
        <p:spPr>
          <a:xfrm>
            <a:off x="457200" y="274638"/>
            <a:ext cx="8229600" cy="1143000"/>
          </a:xfrm>
          <a:ln/>
        </p:spPr>
        <p:txBody>
          <a:bodyPr wrap="square" lIns="91440" tIns="45720" rIns="91440" bIns="45720" anchor="ctr"/>
          <a:lstStyle/>
          <a:p>
            <a:pPr>
              <a:spcBef>
                <a:spcPct val="20000"/>
              </a:spcBef>
            </a:pPr>
            <a:r>
              <a:rPr lang="en-US" altLang="en-US" sz="3600" b="1" dirty="0" err="1" smtClean="0">
                <a:solidFill>
                  <a:srgbClr val="333399"/>
                </a:solidFill>
              </a:rPr>
              <a:t>Problemi</a:t>
            </a:r>
            <a:r>
              <a:rPr lang="en-US" altLang="en-US" sz="3600" b="1" dirty="0" smtClean="0">
                <a:solidFill>
                  <a:srgbClr val="333399"/>
                </a:solidFill>
              </a:rPr>
              <a:t> </a:t>
            </a:r>
            <a:r>
              <a:rPr lang="en-US" altLang="en-US" sz="3600" b="1" dirty="0" err="1" smtClean="0">
                <a:solidFill>
                  <a:srgbClr val="333399"/>
                </a:solidFill>
              </a:rPr>
              <a:t>aperti</a:t>
            </a:r>
            <a:endParaRPr lang="en-US" altLang="en-US" sz="3600" b="1" dirty="0">
              <a:solidFill>
                <a:srgbClr val="333399"/>
              </a:solidFill>
            </a:endParaRPr>
          </a:p>
        </p:txBody>
      </p:sp>
      <p:pic>
        <p:nvPicPr>
          <p:cNvPr id="40961" name="Picture 1" descr="C:\Users\angelo\Dropbox\Eventi 2014\CORSO OMCEO CASI CLINICI\2 caso 13 marzo\block.jpg"/>
          <p:cNvPicPr>
            <a:picLocks noChangeAspect="1" noChangeArrowheads="1"/>
          </p:cNvPicPr>
          <p:nvPr/>
        </p:nvPicPr>
        <p:blipFill>
          <a:blip r:embed="rId2" cstate="print"/>
          <a:srcRect/>
          <a:stretch>
            <a:fillRect/>
          </a:stretch>
        </p:blipFill>
        <p:spPr bwMode="auto">
          <a:xfrm>
            <a:off x="395536" y="3068960"/>
            <a:ext cx="2143125" cy="2143125"/>
          </a:xfrm>
          <a:prstGeom prst="rect">
            <a:avLst/>
          </a:prstGeom>
          <a:noFill/>
        </p:spPr>
      </p:pic>
      <p:sp>
        <p:nvSpPr>
          <p:cNvPr id="6" name="CasellaDiTesto 5"/>
          <p:cNvSpPr txBox="1"/>
          <p:nvPr/>
        </p:nvSpPr>
        <p:spPr>
          <a:xfrm>
            <a:off x="2555776" y="2996952"/>
            <a:ext cx="5040560" cy="19389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2400" b="1" dirty="0" smtClean="0">
                <a:solidFill>
                  <a:schemeClr val="bg1"/>
                </a:solidFill>
              </a:rPr>
              <a:t>Investigare:</a:t>
            </a:r>
          </a:p>
          <a:p>
            <a:r>
              <a:rPr lang="it-IT" sz="2400" b="1" dirty="0" smtClean="0">
                <a:solidFill>
                  <a:schemeClr val="bg1"/>
                </a:solidFill>
              </a:rPr>
              <a:t>Da quanto è insorta l’incontinenza</a:t>
            </a:r>
          </a:p>
          <a:p>
            <a:r>
              <a:rPr lang="it-IT" sz="2400" b="1" dirty="0" smtClean="0">
                <a:solidFill>
                  <a:schemeClr val="bg1"/>
                </a:solidFill>
              </a:rPr>
              <a:t>Frequenza e quantità delle perdite</a:t>
            </a:r>
          </a:p>
          <a:p>
            <a:r>
              <a:rPr lang="it-IT" sz="2400" b="1" dirty="0" smtClean="0">
                <a:solidFill>
                  <a:schemeClr val="bg1"/>
                </a:solidFill>
              </a:rPr>
              <a:t>Sintomi associati</a:t>
            </a:r>
          </a:p>
          <a:p>
            <a:endParaRPr lang="it-IT" sz="2400" dirty="0">
              <a:solidFill>
                <a:srgbClr val="0070C0"/>
              </a:solidFill>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539552" y="2204864"/>
            <a:ext cx="8013576" cy="2880320"/>
          </a:xfrm>
          <a:ln>
            <a:solidFill>
              <a:schemeClr val="tx1"/>
            </a:solidFill>
          </a:ln>
        </p:spPr>
        <p:txBody>
          <a:bodyPr>
            <a:noAutofit/>
          </a:bodyPr>
          <a:lstStyle/>
          <a:p>
            <a:pPr algn="l"/>
            <a:r>
              <a:rPr lang="it-IT" sz="3600" b="1" dirty="0" smtClean="0"/>
              <a:t>analisi terapie prescritte in termini si sostenibilità, rischio ADR, interferenze, monitoraggio della continuità terapeutica. </a:t>
            </a:r>
            <a:endParaRPr lang="it-IT" sz="3600" b="1" dirty="0">
              <a:solidFill>
                <a:srgbClr val="C00000"/>
              </a:solidFill>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531603" y="188640"/>
            <a:ext cx="3539367"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il principale problema del paziente</a:t>
            </a:r>
            <a:endParaRPr lang="it-IT" sz="1400" b="1" dirty="0"/>
          </a:p>
        </p:txBody>
      </p:sp>
      <p:sp>
        <p:nvSpPr>
          <p:cNvPr id="4" name="CasellaDiTesto 3"/>
          <p:cNvSpPr txBox="1"/>
          <p:nvPr/>
        </p:nvSpPr>
        <p:spPr>
          <a:xfrm>
            <a:off x="4525383" y="764704"/>
            <a:ext cx="3551806"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Fai una revisione completa del piano di cure</a:t>
            </a:r>
          </a:p>
          <a:p>
            <a:r>
              <a:rPr lang="it-IT" sz="1400" b="1" dirty="0" smtClean="0"/>
              <a:t>oppure un focus su specifici aspetti della cura</a:t>
            </a:r>
            <a:endParaRPr lang="it-IT" sz="1400" b="1" dirty="0"/>
          </a:p>
        </p:txBody>
      </p:sp>
      <p:sp>
        <p:nvSpPr>
          <p:cNvPr id="5" name="CasellaDiTesto 4"/>
          <p:cNvSpPr txBox="1"/>
          <p:nvPr/>
        </p:nvSpPr>
        <p:spPr>
          <a:xfrm>
            <a:off x="3895307" y="1556792"/>
            <a:ext cx="4811958"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Qual è l’attuale condizione medica e quali i relativi interventi?</a:t>
            </a:r>
          </a:p>
          <a:p>
            <a:r>
              <a:rPr lang="it-IT" sz="1400" b="1" dirty="0" smtClean="0"/>
              <a:t>Vi è aderenza / buona tollerabilità per il piano di trattamento?</a:t>
            </a:r>
            <a:endParaRPr lang="it-IT" sz="1400" b="1" dirty="0"/>
          </a:p>
        </p:txBody>
      </p:sp>
      <p:sp>
        <p:nvSpPr>
          <p:cNvPr id="6" name="CasellaDiTesto 5"/>
          <p:cNvSpPr txBox="1"/>
          <p:nvPr/>
        </p:nvSpPr>
        <p:spPr>
          <a:xfrm>
            <a:off x="4840982" y="2368568"/>
            <a:ext cx="2920608"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le preferenze del paziente</a:t>
            </a:r>
            <a:endParaRPr lang="it-IT" sz="1400" b="1" dirty="0"/>
          </a:p>
        </p:txBody>
      </p:sp>
      <p:sp>
        <p:nvSpPr>
          <p:cNvPr id="7" name="CasellaDiTesto 6"/>
          <p:cNvSpPr txBox="1"/>
          <p:nvPr/>
        </p:nvSpPr>
        <p:spPr>
          <a:xfrm>
            <a:off x="4485885" y="2923472"/>
            <a:ext cx="3630802"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Disponi di rilevanti evidenze relativamente ad </a:t>
            </a:r>
          </a:p>
          <a:p>
            <a:r>
              <a:rPr lang="it-IT" sz="1400" b="1" dirty="0" smtClean="0"/>
              <a:t>outcomes importanti?</a:t>
            </a:r>
            <a:endParaRPr lang="it-IT" sz="1400" b="1" dirty="0"/>
          </a:p>
        </p:txBody>
      </p:sp>
      <p:sp>
        <p:nvSpPr>
          <p:cNvPr id="8" name="CasellaDiTesto 7"/>
          <p:cNvSpPr txBox="1"/>
          <p:nvPr/>
        </p:nvSpPr>
        <p:spPr>
          <a:xfrm>
            <a:off x="5408927" y="3647653"/>
            <a:ext cx="1784719"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la prognosi</a:t>
            </a:r>
            <a:endParaRPr lang="it-IT" sz="1400" b="1" dirty="0"/>
          </a:p>
        </p:txBody>
      </p:sp>
      <p:sp>
        <p:nvSpPr>
          <p:cNvPr id="9" name="CasellaDiTesto 8"/>
          <p:cNvSpPr txBox="1"/>
          <p:nvPr/>
        </p:nvSpPr>
        <p:spPr>
          <a:xfrm>
            <a:off x="4499992" y="4202557"/>
            <a:ext cx="3602589"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le interazioni nei e tra i trattamenti </a:t>
            </a:r>
          </a:p>
          <a:p>
            <a:r>
              <a:rPr lang="it-IT" sz="1400" b="1" dirty="0" smtClean="0"/>
              <a:t>e le altre condizioni </a:t>
            </a:r>
            <a:endParaRPr lang="it-IT" sz="1400" b="1" dirty="0"/>
          </a:p>
        </p:txBody>
      </p:sp>
      <p:sp>
        <p:nvSpPr>
          <p:cNvPr id="10" name="CasellaDiTesto 9"/>
          <p:cNvSpPr txBox="1"/>
          <p:nvPr/>
        </p:nvSpPr>
        <p:spPr>
          <a:xfrm>
            <a:off x="4205544" y="4926738"/>
            <a:ext cx="4248727"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Pesa rischi e benefici  dei componenti del piano di cura</a:t>
            </a:r>
            <a:endParaRPr lang="it-IT" sz="1400" b="1" dirty="0"/>
          </a:p>
        </p:txBody>
      </p:sp>
      <p:sp>
        <p:nvSpPr>
          <p:cNvPr id="11" name="CasellaDiTesto 10"/>
          <p:cNvSpPr txBox="1"/>
          <p:nvPr/>
        </p:nvSpPr>
        <p:spPr>
          <a:xfrm>
            <a:off x="4294382" y="5481642"/>
            <a:ext cx="4071051"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Illustra e discuti se implementare o meno interventi </a:t>
            </a:r>
          </a:p>
          <a:p>
            <a:r>
              <a:rPr lang="it-IT" sz="1400" b="1" dirty="0" smtClean="0"/>
              <a:t>e/o trattamenti </a:t>
            </a:r>
            <a:endParaRPr lang="it-IT" sz="1400" b="1" dirty="0"/>
          </a:p>
        </p:txBody>
      </p:sp>
      <p:sp>
        <p:nvSpPr>
          <p:cNvPr id="12" name="CasellaDiTesto 11"/>
          <p:cNvSpPr txBox="1"/>
          <p:nvPr/>
        </p:nvSpPr>
        <p:spPr>
          <a:xfrm>
            <a:off x="4393864" y="6205823"/>
            <a:ext cx="3872086"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Rivaluta ad intervalli definiti : benefici, fattibilità, </a:t>
            </a:r>
          </a:p>
          <a:p>
            <a:r>
              <a:rPr lang="it-IT" sz="1400" b="1" dirty="0" smtClean="0"/>
              <a:t>aderenza, allineamento con le preferenze.</a:t>
            </a:r>
            <a:endParaRPr lang="it-IT" sz="1400" b="1" dirty="0"/>
          </a:p>
        </p:txBody>
      </p:sp>
      <p:sp>
        <p:nvSpPr>
          <p:cNvPr id="13" name="Freccia in giù 12"/>
          <p:cNvSpPr/>
          <p:nvPr/>
        </p:nvSpPr>
        <p:spPr>
          <a:xfrm>
            <a:off x="6228184" y="426571"/>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4" name="Freccia in giù 13"/>
          <p:cNvSpPr/>
          <p:nvPr/>
        </p:nvSpPr>
        <p:spPr>
          <a:xfrm>
            <a:off x="6228184" y="126876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5" name="Freccia in giù 14"/>
          <p:cNvSpPr/>
          <p:nvPr/>
        </p:nvSpPr>
        <p:spPr>
          <a:xfrm>
            <a:off x="6228184" y="206084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6" name="Freccia in giù 15"/>
          <p:cNvSpPr/>
          <p:nvPr/>
        </p:nvSpPr>
        <p:spPr>
          <a:xfrm>
            <a:off x="6185891" y="2642389"/>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7" name="Freccia in giù 16"/>
          <p:cNvSpPr/>
          <p:nvPr/>
        </p:nvSpPr>
        <p:spPr>
          <a:xfrm>
            <a:off x="6185891" y="3356992"/>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8" name="Freccia in giù 17"/>
          <p:cNvSpPr/>
          <p:nvPr/>
        </p:nvSpPr>
        <p:spPr>
          <a:xfrm>
            <a:off x="6185891" y="3999586"/>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9" name="Freccia in giù 18"/>
          <p:cNvSpPr/>
          <p:nvPr/>
        </p:nvSpPr>
        <p:spPr>
          <a:xfrm>
            <a:off x="6185891" y="4714189"/>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0" name="Freccia in giù 19"/>
          <p:cNvSpPr/>
          <p:nvPr/>
        </p:nvSpPr>
        <p:spPr>
          <a:xfrm>
            <a:off x="6185891" y="522920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1" name="Freccia in giù 20"/>
          <p:cNvSpPr/>
          <p:nvPr/>
        </p:nvSpPr>
        <p:spPr>
          <a:xfrm>
            <a:off x="6156176" y="594928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2" name="CasellaDiTesto 21"/>
          <p:cNvSpPr txBox="1"/>
          <p:nvPr/>
        </p:nvSpPr>
        <p:spPr>
          <a:xfrm>
            <a:off x="539552" y="2492896"/>
            <a:ext cx="2520280" cy="1938992"/>
          </a:xfrm>
          <a:prstGeom prst="rect">
            <a:avLst/>
          </a:prstGeom>
          <a:solidFill>
            <a:schemeClr val="accent1">
              <a:lumMod val="20000"/>
              <a:lumOff val="80000"/>
            </a:schemeClr>
          </a:solidFill>
          <a:ln>
            <a:solidFill>
              <a:schemeClr val="tx1"/>
            </a:solidFill>
          </a:ln>
        </p:spPr>
        <p:txBody>
          <a:bodyPr wrap="square" rtlCol="0">
            <a:spAutoFit/>
          </a:bodyPr>
          <a:lstStyle/>
          <a:p>
            <a:pPr algn="ctr"/>
            <a:r>
              <a:rPr lang="it-IT" sz="2400" b="1" dirty="0" smtClean="0"/>
              <a:t>Proposta di </a:t>
            </a:r>
          </a:p>
          <a:p>
            <a:pPr algn="ctr"/>
            <a:r>
              <a:rPr lang="it-IT" sz="2400" b="1" dirty="0" smtClean="0"/>
              <a:t>un modello metodologico</a:t>
            </a:r>
          </a:p>
          <a:p>
            <a:pPr algn="ctr"/>
            <a:r>
              <a:rPr lang="it-IT" sz="2400" b="1" dirty="0" smtClean="0"/>
              <a:t>per la gestione </a:t>
            </a:r>
          </a:p>
          <a:p>
            <a:pPr algn="ctr"/>
            <a:r>
              <a:rPr lang="it-IT" sz="2400" b="1" dirty="0" smtClean="0"/>
              <a:t>della comorbilità</a:t>
            </a:r>
            <a:endParaRPr lang="it-IT" sz="2400" b="1" dirty="0"/>
          </a:p>
        </p:txBody>
      </p:sp>
      <p:sp>
        <p:nvSpPr>
          <p:cNvPr id="23" name="Rettangolo 22"/>
          <p:cNvSpPr/>
          <p:nvPr/>
        </p:nvSpPr>
        <p:spPr>
          <a:xfrm>
            <a:off x="0" y="0"/>
            <a:ext cx="4572000" cy="830997"/>
          </a:xfrm>
          <a:prstGeom prst="rect">
            <a:avLst/>
          </a:prstGeom>
        </p:spPr>
        <p:txBody>
          <a:bodyPr>
            <a:spAutoFit/>
          </a:bodyPr>
          <a:lstStyle/>
          <a:p>
            <a:r>
              <a:rPr lang="en-US" sz="1200" dirty="0"/>
              <a:t>Guiding Principles for the Care of Older Adults </a:t>
            </a:r>
            <a:endParaRPr lang="en-US" sz="1200" dirty="0" smtClean="0"/>
          </a:p>
          <a:p>
            <a:r>
              <a:rPr lang="en-US" sz="1200" dirty="0" smtClean="0"/>
              <a:t>with </a:t>
            </a:r>
            <a:r>
              <a:rPr lang="en-US" sz="1200" dirty="0" err="1"/>
              <a:t>Multimorbidity</a:t>
            </a:r>
            <a:r>
              <a:rPr lang="en-US" sz="1200" dirty="0"/>
              <a:t>: An Approach for </a:t>
            </a:r>
            <a:r>
              <a:rPr lang="en-US" sz="1200" dirty="0" smtClean="0"/>
              <a:t>Clinicians </a:t>
            </a:r>
            <a:r>
              <a:rPr lang="en-US" sz="1200" dirty="0"/>
              <a:t>American Geriatrics Society Expert Panel on the Care of Older </a:t>
            </a:r>
            <a:r>
              <a:rPr lang="en-US" sz="1200" dirty="0" smtClean="0"/>
              <a:t>Adults</a:t>
            </a:r>
            <a:r>
              <a:rPr lang="it-IT" sz="1200" dirty="0" smtClean="0"/>
              <a:t>with Multimorbidity </a:t>
            </a:r>
          </a:p>
          <a:p>
            <a:r>
              <a:rPr lang="pt-BR" sz="1200" dirty="0" smtClean="0"/>
              <a:t>J </a:t>
            </a:r>
            <a:r>
              <a:rPr lang="pt-BR" sz="1200" dirty="0"/>
              <a:t>Am Geriatr Soc 60:E1–E25, 2012.</a:t>
            </a:r>
            <a:endParaRPr lang="it-IT" sz="1200"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lnSpcReduction="10000"/>
          </a:bodyPr>
          <a:lstStyle/>
          <a:p>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Demenza</a:t>
            </a:r>
            <a:r>
              <a:rPr lang="it-IT" dirty="0" smtClean="0">
                <a:latin typeface="Century Gothic" pitchFamily="34" charset="0"/>
              </a:rPr>
              <a:t>: problema principale in quanto lo stato cognitivo della paziente ed il modo in cui vengono affrontati i problemi assistenziali ad esso connessi sono determinanti nelle scelte terapeutiche.</a:t>
            </a:r>
          </a:p>
          <a:p>
            <a:r>
              <a:rPr lang="it-IT" dirty="0" smtClean="0">
                <a:solidFill>
                  <a:schemeClr val="tx2">
                    <a:lumMod val="75000"/>
                  </a:schemeClr>
                </a:solidFill>
                <a:latin typeface="Century Gothic" pitchFamily="34" charset="0"/>
              </a:rPr>
              <a:t> </a:t>
            </a:r>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Prognosi</a:t>
            </a:r>
            <a:r>
              <a:rPr lang="it-IT" dirty="0" smtClean="0">
                <a:latin typeface="Century Gothic" pitchFamily="34" charset="0"/>
              </a:rPr>
              <a:t>: lo stato attuale di malattia (CDR 1) presuppone una situazione di parziale autonomia per 2-3 anni.</a:t>
            </a:r>
            <a:endParaRPr lang="it-IT" dirty="0">
              <a:latin typeface="Century Gothic" pitchFamily="34" charset="0"/>
            </a:endParaRPr>
          </a:p>
        </p:txBody>
      </p:sp>
      <p:sp>
        <p:nvSpPr>
          <p:cNvPr id="4" name="Titolo 3"/>
          <p:cNvSpPr txBox="1">
            <a:spLocks noGrp="1"/>
          </p:cNvSpPr>
          <p:nvPr>
            <p:ph type="title"/>
          </p:nvPr>
        </p:nvSpPr>
        <p:spPr>
          <a:xfrm>
            <a:off x="457200" y="221875"/>
            <a:ext cx="3471858"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smtClean="0"/>
              <a:t>Considera il principale problema del paziente</a:t>
            </a:r>
            <a:endParaRPr lang="it-IT" sz="2400" b="1" dirty="0"/>
          </a:p>
        </p:txBody>
      </p:sp>
      <p:sp>
        <p:nvSpPr>
          <p:cNvPr id="5" name="CasellaDiTesto 4"/>
          <p:cNvSpPr txBox="1"/>
          <p:nvPr/>
        </p:nvSpPr>
        <p:spPr>
          <a:xfrm>
            <a:off x="5286380" y="500042"/>
            <a:ext cx="3071834"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smtClean="0"/>
              <a:t>Considera la prognosi</a:t>
            </a:r>
            <a:endParaRPr lang="it-IT" sz="2400" b="1"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60557"/>
            <a:ext cx="8229600" cy="4525963"/>
          </a:xfrm>
        </p:spPr>
        <p:txBody>
          <a:bodyPr>
            <a:normAutofit/>
          </a:bodyPr>
          <a:lstStyle/>
          <a:p>
            <a:r>
              <a:rPr lang="it-IT" sz="2800" dirty="0" smtClean="0">
                <a:solidFill>
                  <a:schemeClr val="tx2">
                    <a:lumMod val="75000"/>
                  </a:schemeClr>
                </a:solidFill>
                <a:effectLst>
                  <a:outerShdw blurRad="38100" dist="38100" dir="2700000" algn="tl">
                    <a:srgbClr val="000000">
                      <a:alpha val="43137"/>
                    </a:srgbClr>
                  </a:outerShdw>
                </a:effectLst>
                <a:latin typeface="Century Gothic" pitchFamily="34" charset="0"/>
              </a:rPr>
              <a:t>DEMENZA /</a:t>
            </a:r>
            <a:r>
              <a:rPr lang="it-IT" sz="2800" dirty="0" err="1" smtClean="0">
                <a:solidFill>
                  <a:schemeClr val="tx2">
                    <a:lumMod val="75000"/>
                  </a:schemeClr>
                </a:solidFill>
                <a:effectLst>
                  <a:outerShdw blurRad="38100" dist="38100" dir="2700000" algn="tl">
                    <a:srgbClr val="000000">
                      <a:alpha val="43137"/>
                    </a:srgbClr>
                  </a:outerShdw>
                </a:effectLst>
                <a:latin typeface="Century Gothic" pitchFamily="34" charset="0"/>
              </a:rPr>
              <a:t>AChEI</a:t>
            </a:r>
            <a:r>
              <a:rPr lang="it-IT" sz="2800" dirty="0" smtClean="0">
                <a:solidFill>
                  <a:schemeClr val="tx2">
                    <a:lumMod val="75000"/>
                  </a:schemeClr>
                </a:solidFill>
                <a:effectLst>
                  <a:outerShdw blurRad="38100" dist="38100" dir="2700000" algn="tl">
                    <a:srgbClr val="000000">
                      <a:alpha val="43137"/>
                    </a:srgbClr>
                  </a:outerShdw>
                </a:effectLst>
                <a:latin typeface="Century Gothic" pitchFamily="34" charset="0"/>
              </a:rPr>
              <a:t> </a:t>
            </a:r>
            <a:r>
              <a:rPr lang="it-IT" sz="2800" dirty="0" smtClean="0">
                <a:latin typeface="Century Gothic" pitchFamily="34" charset="0"/>
              </a:rPr>
              <a:t>: miglioramento/stabilizzazione funzioni cognitive e stato funzionale </a:t>
            </a:r>
          </a:p>
          <a:p>
            <a:r>
              <a:rPr lang="it-IT" sz="2800" dirty="0" smtClean="0">
                <a:solidFill>
                  <a:schemeClr val="tx2">
                    <a:lumMod val="75000"/>
                  </a:schemeClr>
                </a:solidFill>
                <a:effectLst>
                  <a:outerShdw blurRad="38100" dist="38100" dir="2700000" algn="tl">
                    <a:srgbClr val="000000">
                      <a:alpha val="43137"/>
                    </a:srgbClr>
                  </a:outerShdw>
                </a:effectLst>
                <a:latin typeface="Century Gothic" pitchFamily="34" charset="0"/>
              </a:rPr>
              <a:t>FA/TAO</a:t>
            </a:r>
            <a:r>
              <a:rPr lang="it-IT" sz="2800" dirty="0" smtClean="0">
                <a:latin typeface="Century Gothic" pitchFamily="34" charset="0"/>
              </a:rPr>
              <a:t>:                                                     riduzione rischio eventi </a:t>
            </a:r>
            <a:r>
              <a:rPr lang="it-IT" sz="2800" dirty="0" err="1" smtClean="0">
                <a:latin typeface="Century Gothic" pitchFamily="34" charset="0"/>
              </a:rPr>
              <a:t>cardioembolici</a:t>
            </a:r>
            <a:endParaRPr lang="it-IT" sz="2800" dirty="0" smtClean="0">
              <a:latin typeface="Century Gothic" pitchFamily="34" charset="0"/>
            </a:endParaRPr>
          </a:p>
          <a:p>
            <a:r>
              <a:rPr lang="it-IT" sz="2800" dirty="0" smtClean="0">
                <a:solidFill>
                  <a:schemeClr val="tx2">
                    <a:lumMod val="75000"/>
                  </a:schemeClr>
                </a:solidFill>
                <a:effectLst>
                  <a:outerShdw blurRad="38100" dist="38100" dir="2700000" algn="tl">
                    <a:srgbClr val="000000">
                      <a:alpha val="43137"/>
                    </a:srgbClr>
                  </a:outerShdw>
                </a:effectLst>
                <a:latin typeface="Century Gothic" pitchFamily="34" charset="0"/>
              </a:rPr>
              <a:t>OSTEOPOROSI/BIFOSFONATI</a:t>
            </a:r>
            <a:r>
              <a:rPr lang="it-IT" sz="2800" dirty="0" smtClean="0">
                <a:latin typeface="Century Gothic" pitchFamily="34" charset="0"/>
              </a:rPr>
              <a:t>:                         riduzione rischio fratture</a:t>
            </a:r>
            <a:endParaRPr lang="it-IT" sz="2800" dirty="0">
              <a:latin typeface="Century Gothic" pitchFamily="34" charset="0"/>
            </a:endParaRPr>
          </a:p>
        </p:txBody>
      </p:sp>
      <p:sp>
        <p:nvSpPr>
          <p:cNvPr id="5" name="CasellaDiTesto 4"/>
          <p:cNvSpPr txBox="1"/>
          <p:nvPr/>
        </p:nvSpPr>
        <p:spPr>
          <a:xfrm>
            <a:off x="1336057" y="500042"/>
            <a:ext cx="6093463" cy="83099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it-IT" sz="2400" b="1" dirty="0" smtClean="0"/>
              <a:t>Disponi di rilevanti evidenze relativamente ad </a:t>
            </a:r>
          </a:p>
          <a:p>
            <a:pPr algn="ctr"/>
            <a:r>
              <a:rPr lang="it-IT" sz="2400" b="1" dirty="0" smtClean="0"/>
              <a:t>outcomes importanti?</a:t>
            </a:r>
            <a:endParaRPr lang="it-IT" sz="24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eaLnBrk="1" fontAlgn="auto" hangingPunct="1">
              <a:spcAft>
                <a:spcPts val="0"/>
              </a:spcAft>
              <a:defRPr/>
            </a:pPr>
            <a:r>
              <a:rPr lang="it-IT" b="1" dirty="0" smtClean="0">
                <a:solidFill>
                  <a:schemeClr val="tx2"/>
                </a:solidFill>
              </a:rPr>
              <a:t>Caso clinico/1</a:t>
            </a:r>
            <a:br>
              <a:rPr lang="it-IT" b="1" dirty="0" smtClean="0">
                <a:solidFill>
                  <a:schemeClr val="tx2"/>
                </a:solidFill>
              </a:rPr>
            </a:br>
            <a:r>
              <a:rPr lang="it-IT" sz="3600" i="1" dirty="0" smtClean="0">
                <a:solidFill>
                  <a:schemeClr val="tx2"/>
                </a:solidFill>
              </a:rPr>
              <a:t>Elementi </a:t>
            </a:r>
            <a:r>
              <a:rPr lang="it-IT" sz="3600" i="1" dirty="0" err="1" smtClean="0">
                <a:solidFill>
                  <a:schemeClr val="tx2"/>
                </a:solidFill>
              </a:rPr>
              <a:t>clinico-anamnestici</a:t>
            </a:r>
            <a:r>
              <a:rPr lang="it-IT" sz="3600" i="1" dirty="0" smtClean="0">
                <a:solidFill>
                  <a:schemeClr val="tx2"/>
                </a:solidFill>
              </a:rPr>
              <a:t> rilevanti</a:t>
            </a:r>
            <a:endParaRPr lang="it-IT" i="1" dirty="0" smtClean="0">
              <a:solidFill>
                <a:schemeClr val="tx2"/>
              </a:solidFill>
            </a:endParaRPr>
          </a:p>
        </p:txBody>
      </p:sp>
      <p:sp>
        <p:nvSpPr>
          <p:cNvPr id="3" name="Segnaposto contenuto 2"/>
          <p:cNvSpPr>
            <a:spLocks noGrp="1"/>
          </p:cNvSpPr>
          <p:nvPr>
            <p:ph idx="1"/>
          </p:nvPr>
        </p:nvSpPr>
        <p:spPr>
          <a:xfrm>
            <a:off x="457200" y="1600200"/>
            <a:ext cx="8229600" cy="3916363"/>
          </a:xfrm>
        </p:spPr>
        <p:txBody>
          <a:bodyPr rtlCol="0">
            <a:normAutofit fontScale="85000" lnSpcReduction="10000"/>
          </a:bodyPr>
          <a:lstStyle/>
          <a:p>
            <a:pPr eaLnBrk="1" fontAlgn="auto" hangingPunct="1">
              <a:spcAft>
                <a:spcPts val="0"/>
              </a:spcAft>
              <a:buFont typeface="Arial" pitchFamily="34" charset="0"/>
              <a:buChar char="•"/>
              <a:defRPr/>
            </a:pPr>
            <a:r>
              <a:rPr lang="it-IT" dirty="0" smtClean="0"/>
              <a:t>Signora di 79 </a:t>
            </a:r>
            <a:r>
              <a:rPr lang="it-IT" dirty="0" err="1" smtClean="0"/>
              <a:t>aa</a:t>
            </a:r>
            <a:r>
              <a:rPr lang="it-IT" dirty="0" smtClean="0"/>
              <a:t>;</a:t>
            </a:r>
          </a:p>
          <a:p>
            <a:pPr eaLnBrk="1" fontAlgn="auto" hangingPunct="1">
              <a:spcAft>
                <a:spcPts val="0"/>
              </a:spcAft>
              <a:buFont typeface="Arial" pitchFamily="34" charset="0"/>
              <a:buChar char="•"/>
              <a:defRPr/>
            </a:pPr>
            <a:r>
              <a:rPr lang="it-IT" dirty="0" smtClean="0"/>
              <a:t>Nel 2012 riscontro di due fratture vertebrali da fragilità;</a:t>
            </a:r>
          </a:p>
          <a:p>
            <a:pPr eaLnBrk="1" fontAlgn="auto" hangingPunct="1">
              <a:spcAft>
                <a:spcPts val="0"/>
              </a:spcAft>
              <a:buFont typeface="Arial" pitchFamily="34" charset="0"/>
              <a:buChar char="•"/>
              <a:defRPr/>
            </a:pPr>
            <a:r>
              <a:rPr lang="it-IT" dirty="0" smtClean="0"/>
              <a:t>Attuale trattamento con calcio e vitamina D3;</a:t>
            </a:r>
          </a:p>
          <a:p>
            <a:pPr eaLnBrk="1" fontAlgn="auto" hangingPunct="1">
              <a:spcAft>
                <a:spcPts val="0"/>
              </a:spcAft>
              <a:buFont typeface="Arial" pitchFamily="34" charset="0"/>
              <a:buChar char="•"/>
              <a:defRPr/>
            </a:pPr>
            <a:r>
              <a:rPr lang="it-IT" dirty="0" smtClean="0"/>
              <a:t>Rachialgia;</a:t>
            </a:r>
          </a:p>
          <a:p>
            <a:pPr eaLnBrk="1" fontAlgn="auto" hangingPunct="1">
              <a:spcAft>
                <a:spcPts val="0"/>
              </a:spcAft>
              <a:buFont typeface="Arial" pitchFamily="34" charset="0"/>
              <a:buChar char="•"/>
              <a:defRPr/>
            </a:pPr>
            <a:r>
              <a:rPr lang="it-IT" dirty="0" smtClean="0"/>
              <a:t>Ulcera peptica in trattamento cronico con PPI; </a:t>
            </a:r>
          </a:p>
          <a:p>
            <a:pPr eaLnBrk="1" fontAlgn="auto" hangingPunct="1">
              <a:spcAft>
                <a:spcPts val="0"/>
              </a:spcAft>
              <a:buFont typeface="Arial" pitchFamily="34" charset="0"/>
              <a:buChar char="•"/>
              <a:defRPr/>
            </a:pPr>
            <a:r>
              <a:rPr lang="it-IT" dirty="0" smtClean="0"/>
              <a:t>Deterioramento cognitivo;</a:t>
            </a:r>
          </a:p>
          <a:p>
            <a:pPr eaLnBrk="1" fontAlgn="auto" hangingPunct="1">
              <a:spcAft>
                <a:spcPts val="0"/>
              </a:spcAft>
              <a:buFont typeface="Arial" pitchFamily="34" charset="0"/>
              <a:buChar char="•"/>
              <a:defRPr/>
            </a:pPr>
            <a:r>
              <a:rPr lang="it-IT" dirty="0" smtClean="0"/>
              <a:t>FA permanente in TAO;</a:t>
            </a:r>
          </a:p>
          <a:p>
            <a:pPr eaLnBrk="1" fontAlgn="auto" hangingPunct="1">
              <a:spcAft>
                <a:spcPts val="0"/>
              </a:spcAft>
              <a:buFont typeface="Arial" pitchFamily="34" charset="0"/>
              <a:buChar char="•"/>
              <a:defRPr/>
            </a:pPr>
            <a:r>
              <a:rPr lang="it-IT" dirty="0" smtClean="0"/>
              <a:t>Insufficienza renale cronica.</a:t>
            </a:r>
          </a:p>
          <a:p>
            <a:pPr eaLnBrk="1" fontAlgn="auto" hangingPunct="1">
              <a:spcAft>
                <a:spcPts val="0"/>
              </a:spcAft>
              <a:buFont typeface="Arial" pitchFamily="34" charset="0"/>
              <a:buChar char="•"/>
              <a:defRPr/>
            </a:pPr>
            <a:endParaRPr lang="it-IT" dirty="0"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401080" cy="5043510"/>
          </a:xfrm>
        </p:spPr>
        <p:txBody>
          <a:bodyPr>
            <a:normAutofit/>
          </a:bodyPr>
          <a:lstStyle/>
          <a:p>
            <a:pPr algn="ctr">
              <a:buNone/>
            </a:pPr>
            <a:r>
              <a:rPr lang="it-IT" sz="2800" dirty="0" smtClean="0">
                <a:effectLst>
                  <a:outerShdw blurRad="38100" dist="38100" dir="2700000" algn="tl">
                    <a:srgbClr val="000000">
                      <a:alpha val="43137"/>
                    </a:srgbClr>
                  </a:outerShdw>
                </a:effectLst>
                <a:latin typeface="Century Gothic" pitchFamily="34" charset="0"/>
              </a:rPr>
              <a:t>Se garantita sicurezza somministrazione:</a:t>
            </a:r>
          </a:p>
          <a:p>
            <a:pPr>
              <a:buFont typeface="Wingdings" pitchFamily="2" charset="2"/>
              <a:buChar char="Ø"/>
            </a:pPr>
            <a:r>
              <a:rPr lang="it-IT" sz="2800" dirty="0" err="1" smtClean="0">
                <a:solidFill>
                  <a:schemeClr val="tx2">
                    <a:lumMod val="75000"/>
                  </a:schemeClr>
                </a:solidFill>
                <a:effectLst>
                  <a:outerShdw blurRad="38100" dist="38100" dir="2700000" algn="tl">
                    <a:srgbClr val="000000">
                      <a:alpha val="43137"/>
                    </a:srgbClr>
                  </a:outerShdw>
                </a:effectLst>
                <a:latin typeface="Century Gothic" pitchFamily="34" charset="0"/>
              </a:rPr>
              <a:t>Rivastigmina</a:t>
            </a:r>
            <a:r>
              <a:rPr lang="it-IT" sz="2800" dirty="0" smtClean="0">
                <a:effectLst>
                  <a:outerShdw blurRad="38100" dist="38100" dir="2700000" algn="tl">
                    <a:srgbClr val="000000">
                      <a:alpha val="43137"/>
                    </a:srgbClr>
                  </a:outerShdw>
                </a:effectLst>
                <a:latin typeface="Century Gothic" pitchFamily="34" charset="0"/>
              </a:rPr>
              <a:t> </a:t>
            </a:r>
            <a:r>
              <a:rPr lang="it-IT" sz="2800" dirty="0" smtClean="0">
                <a:latin typeface="Century Gothic" pitchFamily="34" charset="0"/>
              </a:rPr>
              <a:t>cerotto: </a:t>
            </a:r>
            <a:r>
              <a:rPr lang="it-IT" sz="2800" b="1" dirty="0" smtClean="0">
                <a:latin typeface="Century Gothic" pitchFamily="34" charset="0"/>
              </a:rPr>
              <a:t>SI</a:t>
            </a:r>
            <a:r>
              <a:rPr lang="it-IT" sz="2800" dirty="0" smtClean="0">
                <a:latin typeface="Century Gothic" pitchFamily="34" charset="0"/>
              </a:rPr>
              <a:t>, previa soluzione problema prurito. In alternativa </a:t>
            </a:r>
            <a:r>
              <a:rPr lang="it-IT" sz="2800" dirty="0" err="1" smtClean="0">
                <a:latin typeface="Century Gothic" pitchFamily="34" charset="0"/>
              </a:rPr>
              <a:t>rivastigmina</a:t>
            </a:r>
            <a:r>
              <a:rPr lang="it-IT" sz="2800" dirty="0" smtClean="0">
                <a:latin typeface="Century Gothic" pitchFamily="34" charset="0"/>
              </a:rPr>
              <a:t> per </a:t>
            </a:r>
            <a:r>
              <a:rPr lang="it-IT" sz="2800" dirty="0" err="1" smtClean="0">
                <a:latin typeface="Century Gothic" pitchFamily="34" charset="0"/>
              </a:rPr>
              <a:t>os</a:t>
            </a:r>
            <a:r>
              <a:rPr lang="it-IT" sz="2800" dirty="0" smtClean="0">
                <a:latin typeface="Century Gothic" pitchFamily="34" charset="0"/>
              </a:rPr>
              <a:t>.</a:t>
            </a:r>
          </a:p>
          <a:p>
            <a:pPr>
              <a:buFont typeface="Wingdings" pitchFamily="2" charset="2"/>
              <a:buChar char="Ø"/>
            </a:pPr>
            <a:r>
              <a:rPr lang="it-IT" sz="2800" dirty="0" smtClean="0">
                <a:solidFill>
                  <a:schemeClr val="tx2">
                    <a:lumMod val="75000"/>
                  </a:schemeClr>
                </a:solidFill>
                <a:effectLst>
                  <a:outerShdw blurRad="38100" dist="38100" dir="2700000" algn="tl">
                    <a:srgbClr val="000000">
                      <a:alpha val="43137"/>
                    </a:srgbClr>
                  </a:outerShdw>
                </a:effectLst>
                <a:latin typeface="Century Gothic" pitchFamily="34" charset="0"/>
              </a:rPr>
              <a:t>TAO</a:t>
            </a:r>
            <a:r>
              <a:rPr lang="it-IT" sz="2800" dirty="0" smtClean="0">
                <a:latin typeface="Century Gothic" pitchFamily="34" charset="0"/>
              </a:rPr>
              <a:t>: </a:t>
            </a:r>
            <a:r>
              <a:rPr lang="it-IT" sz="2800" b="1" dirty="0" smtClean="0">
                <a:latin typeface="Century Gothic" pitchFamily="34" charset="0"/>
              </a:rPr>
              <a:t>SI</a:t>
            </a:r>
            <a:r>
              <a:rPr lang="it-IT" sz="2800" dirty="0" smtClean="0">
                <a:latin typeface="Century Gothic" pitchFamily="34" charset="0"/>
              </a:rPr>
              <a:t>, se INR si stabilizza con corretta somministrazione farmaco e regolare alimentazione. Rispetto ad antiaggreganti efficacia doppia nella riduzione del rischio (64% vs 39%) e pari rischio emorragico (anzi, con ASA effetto </a:t>
            </a:r>
            <a:r>
              <a:rPr lang="it-IT" sz="2800" dirty="0" err="1" smtClean="0">
                <a:latin typeface="Century Gothic" pitchFamily="34" charset="0"/>
              </a:rPr>
              <a:t>gastrolesivo</a:t>
            </a:r>
            <a:r>
              <a:rPr lang="it-IT" sz="2800" dirty="0" smtClean="0">
                <a:latin typeface="Century Gothic" pitchFamily="34" charset="0"/>
              </a:rPr>
              <a:t> sulla mucosa- pregressa ulcera-).</a:t>
            </a:r>
            <a:endParaRPr lang="it-IT" sz="2800" dirty="0">
              <a:latin typeface="Century Gothic" pitchFamily="34" charset="0"/>
            </a:endParaRPr>
          </a:p>
        </p:txBody>
      </p:sp>
      <p:sp>
        <p:nvSpPr>
          <p:cNvPr id="4" name="Titolo 3"/>
          <p:cNvSpPr txBox="1">
            <a:spLocks noGrp="1"/>
          </p:cNvSpPr>
          <p:nvPr>
            <p:ph type="title"/>
          </p:nvPr>
        </p:nvSpPr>
        <p:spPr>
          <a:xfrm>
            <a:off x="928662" y="430639"/>
            <a:ext cx="7186634"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smtClean="0"/>
              <a:t>Fai una revisione completa del piano di cure</a:t>
            </a:r>
          </a:p>
          <a:p>
            <a:r>
              <a:rPr lang="it-IT" sz="2400" b="1" dirty="0" smtClean="0"/>
              <a:t>oppure un focus su specifici aspetti della cura</a:t>
            </a:r>
            <a:endParaRPr lang="it-IT" sz="2400" b="1"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329642" cy="4900634"/>
          </a:xfrm>
        </p:spPr>
        <p:txBody>
          <a:bodyPr>
            <a:normAutofit fontScale="92500" lnSpcReduction="10000"/>
          </a:bodyPr>
          <a:lstStyle/>
          <a:p>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TAO</a:t>
            </a:r>
            <a:r>
              <a:rPr lang="it-IT" dirty="0" smtClean="0">
                <a:latin typeface="Century Gothic" pitchFamily="34" charset="0"/>
              </a:rPr>
              <a:t>: </a:t>
            </a:r>
            <a:r>
              <a:rPr lang="it-IT" b="1" dirty="0" smtClean="0">
                <a:latin typeface="Century Gothic" pitchFamily="34" charset="0"/>
              </a:rPr>
              <a:t>SI.</a:t>
            </a:r>
            <a:r>
              <a:rPr lang="it-IT" dirty="0" smtClean="0">
                <a:latin typeface="Century Gothic" pitchFamily="34" charset="0"/>
              </a:rPr>
              <a:t>“Etica” la prosecuzione della TAO finché la paziente è nello stadio CDR 1.</a:t>
            </a:r>
          </a:p>
          <a:p>
            <a:r>
              <a:rPr lang="it-IT" dirty="0" err="1" smtClean="0">
                <a:solidFill>
                  <a:schemeClr val="tx2">
                    <a:lumMod val="75000"/>
                  </a:schemeClr>
                </a:solidFill>
                <a:effectLst>
                  <a:outerShdw blurRad="38100" dist="38100" dir="2700000" algn="tl">
                    <a:srgbClr val="000000">
                      <a:alpha val="43137"/>
                    </a:srgbClr>
                  </a:outerShdw>
                </a:effectLst>
                <a:latin typeface="Century Gothic" pitchFamily="34" charset="0"/>
              </a:rPr>
              <a:t>Alendronato</a:t>
            </a:r>
            <a:r>
              <a:rPr lang="it-IT" dirty="0" smtClean="0">
                <a:solidFill>
                  <a:schemeClr val="tx2">
                    <a:lumMod val="75000"/>
                  </a:schemeClr>
                </a:solidFill>
                <a:latin typeface="Century Gothic" pitchFamily="34" charset="0"/>
              </a:rPr>
              <a:t> </a:t>
            </a:r>
            <a:r>
              <a:rPr lang="it-IT" dirty="0" smtClean="0">
                <a:latin typeface="Century Gothic" pitchFamily="34" charset="0"/>
              </a:rPr>
              <a:t>(+ Ca e </a:t>
            </a:r>
            <a:r>
              <a:rPr lang="it-IT" dirty="0" err="1" smtClean="0">
                <a:latin typeface="Century Gothic" pitchFamily="34" charset="0"/>
              </a:rPr>
              <a:t>vit.D</a:t>
            </a:r>
            <a:r>
              <a:rPr lang="it-IT" dirty="0" smtClean="0">
                <a:latin typeface="Century Gothic" pitchFamily="34" charset="0"/>
              </a:rPr>
              <a:t>): </a:t>
            </a:r>
            <a:r>
              <a:rPr lang="it-IT" b="1" dirty="0" smtClean="0">
                <a:latin typeface="Century Gothic" pitchFamily="34" charset="0"/>
              </a:rPr>
              <a:t>SI</a:t>
            </a:r>
            <a:r>
              <a:rPr lang="it-IT" dirty="0" smtClean="0">
                <a:latin typeface="Century Gothic" pitchFamily="34" charset="0"/>
              </a:rPr>
              <a:t>, perché la prognosi dello stadio CDR 1 (2-3 anni) mi consente di proseguire la terapia per un periodo “efficace”. </a:t>
            </a:r>
            <a:r>
              <a:rPr lang="it-IT" b="1" dirty="0" smtClean="0">
                <a:latin typeface="Century Gothic" pitchFamily="34" charset="0"/>
              </a:rPr>
              <a:t>SI</a:t>
            </a:r>
            <a:r>
              <a:rPr lang="it-IT" dirty="0" smtClean="0">
                <a:latin typeface="Century Gothic" pitchFamily="34" charset="0"/>
              </a:rPr>
              <a:t>, perché le limitazioni funzionali derivanti da altri crolli si sommerebbero alle limitazioni motorie della demenza e perché “capire” e controllare il dolore nel demente è sempre problematico.</a:t>
            </a:r>
            <a:endParaRPr lang="it-IT" dirty="0">
              <a:latin typeface="Century Gothic" pitchFamily="34" charset="0"/>
            </a:endParaRPr>
          </a:p>
        </p:txBody>
      </p:sp>
      <p:sp>
        <p:nvSpPr>
          <p:cNvPr id="4" name="Titolo 3"/>
          <p:cNvSpPr txBox="1">
            <a:spLocks noGrp="1"/>
          </p:cNvSpPr>
          <p:nvPr>
            <p:ph type="title"/>
          </p:nvPr>
        </p:nvSpPr>
        <p:spPr>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smtClean="0"/>
              <a:t>Fai una revisione completa del piano di cure</a:t>
            </a:r>
          </a:p>
          <a:p>
            <a:r>
              <a:rPr lang="it-IT" sz="2400" b="1" dirty="0" smtClean="0"/>
              <a:t>oppure un focus su specifici aspetti della cura</a:t>
            </a:r>
            <a:endParaRPr lang="it-IT" sz="2400" b="1"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4282" y="1600200"/>
            <a:ext cx="8715436" cy="5043510"/>
          </a:xfrm>
        </p:spPr>
        <p:txBody>
          <a:bodyPr>
            <a:noAutofit/>
          </a:bodyPr>
          <a:lstStyle/>
          <a:p>
            <a:r>
              <a:rPr lang="it-IT" sz="2800" dirty="0" smtClean="0">
                <a:solidFill>
                  <a:schemeClr val="tx2">
                    <a:lumMod val="75000"/>
                  </a:schemeClr>
                </a:solidFill>
                <a:effectLst>
                  <a:outerShdw blurRad="38100" dist="38100" dir="2700000" algn="tl">
                    <a:srgbClr val="000000">
                      <a:alpha val="43137"/>
                    </a:srgbClr>
                  </a:outerShdw>
                </a:effectLst>
                <a:latin typeface="Century Gothic" pitchFamily="34" charset="0"/>
              </a:rPr>
              <a:t>TERAPIA DEL DOLORE</a:t>
            </a:r>
            <a:r>
              <a:rPr lang="it-IT" sz="2800" dirty="0" smtClean="0">
                <a:latin typeface="Century Gothic" pitchFamily="34" charset="0"/>
              </a:rPr>
              <a:t>: </a:t>
            </a:r>
            <a:r>
              <a:rPr lang="it-IT" sz="2800" dirty="0" err="1" smtClean="0">
                <a:latin typeface="Century Gothic" pitchFamily="34" charset="0"/>
              </a:rPr>
              <a:t>Brufen</a:t>
            </a:r>
            <a:r>
              <a:rPr lang="it-IT" sz="2800" dirty="0" smtClean="0">
                <a:latin typeface="Century Gothic" pitchFamily="34" charset="0"/>
              </a:rPr>
              <a:t> al bisogno.</a:t>
            </a:r>
          </a:p>
          <a:p>
            <a:pPr>
              <a:buNone/>
            </a:pPr>
            <a:r>
              <a:rPr lang="it-IT" sz="2800" b="1" dirty="0" smtClean="0">
                <a:latin typeface="Century Gothic" pitchFamily="34" charset="0"/>
              </a:rPr>
              <a:t>NO</a:t>
            </a:r>
            <a:r>
              <a:rPr lang="it-IT" sz="2800" dirty="0" smtClean="0">
                <a:latin typeface="Century Gothic" pitchFamily="34" charset="0"/>
              </a:rPr>
              <a:t>: trattasi di dolore meccanico e non infiammatorio, per cui può essere più indicato paracetamolo o </a:t>
            </a:r>
            <a:r>
              <a:rPr lang="it-IT" sz="2800" dirty="0" err="1" smtClean="0">
                <a:latin typeface="Century Gothic" pitchFamily="34" charset="0"/>
              </a:rPr>
              <a:t>paracetamolo+codeina</a:t>
            </a:r>
            <a:r>
              <a:rPr lang="it-IT" sz="2800" dirty="0" smtClean="0">
                <a:latin typeface="Century Gothic" pitchFamily="34" charset="0"/>
              </a:rPr>
              <a:t> o </a:t>
            </a:r>
            <a:r>
              <a:rPr lang="it-IT" sz="2800" dirty="0" err="1" smtClean="0">
                <a:latin typeface="Century Gothic" pitchFamily="34" charset="0"/>
              </a:rPr>
              <a:t>tramadolo</a:t>
            </a:r>
            <a:r>
              <a:rPr lang="it-IT" sz="2800" dirty="0" smtClean="0">
                <a:latin typeface="Century Gothic" pitchFamily="34" charset="0"/>
              </a:rPr>
              <a:t>, anche se maggiore interferenza con INR (difficile peraltro pensare a somministrazioni “una tantum”, ma piuttosto a cicli di terapia in cui adeguare posologia </a:t>
            </a:r>
            <a:r>
              <a:rPr lang="it-IT" sz="2800" dirty="0" err="1" smtClean="0">
                <a:latin typeface="Century Gothic" pitchFamily="34" charset="0"/>
              </a:rPr>
              <a:t>warfarin</a:t>
            </a:r>
            <a:r>
              <a:rPr lang="it-IT" sz="2800" dirty="0" smtClean="0">
                <a:latin typeface="Century Gothic" pitchFamily="34" charset="0"/>
              </a:rPr>
              <a:t> con monitoraggio più stretto di INR).</a:t>
            </a:r>
          </a:p>
          <a:p>
            <a:pPr>
              <a:buNone/>
            </a:pPr>
            <a:r>
              <a:rPr lang="it-IT" sz="2800" dirty="0" smtClean="0">
                <a:latin typeface="Century Gothic" pitchFamily="34" charset="0"/>
              </a:rPr>
              <a:t>	L’ulcera anamnestica rende inoltre meno sicuro il FANS</a:t>
            </a:r>
            <a:endParaRPr lang="it-IT" sz="2800" dirty="0">
              <a:latin typeface="Century Gothic" pitchFamily="34" charset="0"/>
            </a:endParaRPr>
          </a:p>
        </p:txBody>
      </p:sp>
      <p:sp>
        <p:nvSpPr>
          <p:cNvPr id="4" name="Titolo 3"/>
          <p:cNvSpPr txBox="1">
            <a:spLocks noGrp="1"/>
          </p:cNvSpPr>
          <p:nvPr>
            <p:ph type="title"/>
          </p:nvPr>
        </p:nvSpPr>
        <p:spPr>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smtClean="0"/>
              <a:t>Fai una revisione completa del piano di cure</a:t>
            </a:r>
          </a:p>
          <a:p>
            <a:r>
              <a:rPr lang="it-IT" sz="2400" b="1" dirty="0" smtClean="0"/>
              <a:t>oppure un focus su specifici aspetti della cura</a:t>
            </a:r>
            <a:endParaRPr lang="it-IT" sz="2400" b="1"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lnSpcReduction="10000"/>
          </a:bodyPr>
          <a:lstStyle/>
          <a:p>
            <a:pPr>
              <a:buNone/>
            </a:pPr>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TERAPIA FA PERMANENTE</a:t>
            </a:r>
            <a:r>
              <a:rPr lang="it-IT" dirty="0" smtClean="0">
                <a:latin typeface="Century Gothic" pitchFamily="34" charset="0"/>
              </a:rPr>
              <a:t>: </a:t>
            </a:r>
            <a:r>
              <a:rPr lang="it-IT" dirty="0" err="1" smtClean="0">
                <a:latin typeface="Century Gothic" pitchFamily="34" charset="0"/>
              </a:rPr>
              <a:t>Rytmonorm</a:t>
            </a:r>
            <a:endParaRPr lang="it-IT" b="1" dirty="0" smtClean="0">
              <a:latin typeface="Century Gothic" pitchFamily="34" charset="0"/>
            </a:endParaRPr>
          </a:p>
          <a:p>
            <a:pPr>
              <a:buNone/>
            </a:pPr>
            <a:r>
              <a:rPr lang="it-IT" b="1" dirty="0" smtClean="0">
                <a:latin typeface="Century Gothic" pitchFamily="34" charset="0"/>
              </a:rPr>
              <a:t>NO</a:t>
            </a:r>
            <a:r>
              <a:rPr lang="it-IT" dirty="0" smtClean="0">
                <a:latin typeface="Century Gothic" pitchFamily="34" charset="0"/>
              </a:rPr>
              <a:t> (indicato nella profilassi delle recidive e non nel controllo della frequenza, su cui ha scarso impatto). Considerata l’ipertensione, propongo di associare all’</a:t>
            </a:r>
            <a:r>
              <a:rPr lang="it-IT" dirty="0" err="1" smtClean="0">
                <a:latin typeface="Century Gothic" pitchFamily="34" charset="0"/>
              </a:rPr>
              <a:t>amlodipina</a:t>
            </a:r>
            <a:r>
              <a:rPr lang="it-IT" dirty="0" smtClean="0">
                <a:latin typeface="Century Gothic" pitchFamily="34" charset="0"/>
              </a:rPr>
              <a:t> una piccola dose iniziale di betabloccante (es. </a:t>
            </a:r>
            <a:r>
              <a:rPr lang="it-IT" dirty="0" err="1" smtClean="0">
                <a:latin typeface="Century Gothic" pitchFamily="34" charset="0"/>
              </a:rPr>
              <a:t>bisoprololo</a:t>
            </a:r>
            <a:r>
              <a:rPr lang="it-IT" dirty="0" smtClean="0">
                <a:latin typeface="Century Gothic" pitchFamily="34" charset="0"/>
              </a:rPr>
              <a:t> 1,25 mg) da ottimizzare in base alla frequenza cardiaca.</a:t>
            </a:r>
            <a:endParaRPr lang="it-IT" dirty="0">
              <a:latin typeface="Century Gothic" pitchFamily="34" charset="0"/>
            </a:endParaRPr>
          </a:p>
        </p:txBody>
      </p:sp>
      <p:sp>
        <p:nvSpPr>
          <p:cNvPr id="4" name="Titolo 3"/>
          <p:cNvSpPr txBox="1">
            <a:spLocks noGrp="1"/>
          </p:cNvSpPr>
          <p:nvPr>
            <p:ph type="title"/>
          </p:nvPr>
        </p:nvSpPr>
        <p:spPr>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smtClean="0"/>
              <a:t>Fai una revisione completa del piano di cure</a:t>
            </a:r>
          </a:p>
          <a:p>
            <a:r>
              <a:rPr lang="it-IT" sz="2400" b="1" dirty="0" smtClean="0"/>
              <a:t>oppure un focus su specifici aspetti della cura</a:t>
            </a:r>
            <a:endParaRPr lang="it-IT" sz="2400" b="1"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lnSpcReduction="10000"/>
          </a:bodyPr>
          <a:lstStyle/>
          <a:p>
            <a:pPr>
              <a:buNone/>
            </a:pPr>
            <a:r>
              <a:rPr lang="it-IT" dirty="0" smtClean="0">
                <a:latin typeface="Century Gothic" pitchFamily="34" charset="0"/>
              </a:rPr>
              <a:t>L’evoluzione della demenza, con la progressiva perdita di funzioni cognitive e capacità motorie, impone un costante monitoraggio ed adeguamento delle scelte terapeutiche.</a:t>
            </a:r>
          </a:p>
          <a:p>
            <a:pPr>
              <a:buNone/>
            </a:pPr>
            <a:r>
              <a:rPr lang="it-IT" dirty="0" smtClean="0">
                <a:latin typeface="Century Gothic" pitchFamily="34" charset="0"/>
              </a:rPr>
              <a:t>Verrà il momento in cui somministrare </a:t>
            </a:r>
            <a:r>
              <a:rPr lang="it-IT" dirty="0" err="1" smtClean="0">
                <a:latin typeface="Century Gothic" pitchFamily="34" charset="0"/>
              </a:rPr>
              <a:t>rivastigmina</a:t>
            </a:r>
            <a:r>
              <a:rPr lang="it-IT" dirty="0" smtClean="0">
                <a:latin typeface="Century Gothic" pitchFamily="34" charset="0"/>
              </a:rPr>
              <a:t>, o </a:t>
            </a:r>
            <a:r>
              <a:rPr lang="it-IT" dirty="0" err="1" smtClean="0">
                <a:latin typeface="Century Gothic" pitchFamily="34" charset="0"/>
              </a:rPr>
              <a:t>warfarin</a:t>
            </a:r>
            <a:r>
              <a:rPr lang="it-IT" dirty="0" smtClean="0">
                <a:latin typeface="Century Gothic" pitchFamily="34" charset="0"/>
              </a:rPr>
              <a:t> o </a:t>
            </a:r>
            <a:r>
              <a:rPr lang="it-IT" dirty="0" err="1" smtClean="0">
                <a:latin typeface="Century Gothic" pitchFamily="34" charset="0"/>
              </a:rPr>
              <a:t>bifosfonato</a:t>
            </a:r>
            <a:r>
              <a:rPr lang="it-IT" dirty="0" smtClean="0">
                <a:latin typeface="Century Gothic" pitchFamily="34" charset="0"/>
              </a:rPr>
              <a:t> a Giovanna non sarà più “etico”.</a:t>
            </a:r>
            <a:endParaRPr lang="it-IT" dirty="0">
              <a:latin typeface="Century Gothic" pitchFamily="34" charset="0"/>
            </a:endParaRPr>
          </a:p>
        </p:txBody>
      </p:sp>
      <p:sp>
        <p:nvSpPr>
          <p:cNvPr id="4" name="Titolo 3"/>
          <p:cNvSpPr txBox="1">
            <a:spLocks noGrp="1"/>
          </p:cNvSpPr>
          <p:nvPr>
            <p:ph type="title"/>
          </p:nvPr>
        </p:nvSpPr>
        <p:spPr>
          <a:xfrm>
            <a:off x="357158" y="114187"/>
            <a:ext cx="3714776"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800" b="1" dirty="0" smtClean="0"/>
              <a:t>Qual è l’attuale condizione medica e quali i relativi interventi?</a:t>
            </a:r>
          </a:p>
          <a:p>
            <a:r>
              <a:rPr lang="it-IT" sz="1800" b="1" dirty="0" smtClean="0"/>
              <a:t>Vi è aderenza / buona tollerabilità per il piano di trattamento?</a:t>
            </a:r>
            <a:endParaRPr lang="it-IT" sz="1800" b="1" dirty="0"/>
          </a:p>
        </p:txBody>
      </p:sp>
      <p:sp>
        <p:nvSpPr>
          <p:cNvPr id="5" name="CasellaDiTesto 4"/>
          <p:cNvSpPr txBox="1"/>
          <p:nvPr/>
        </p:nvSpPr>
        <p:spPr>
          <a:xfrm>
            <a:off x="4643438" y="142852"/>
            <a:ext cx="3943524"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b="1" dirty="0" smtClean="0"/>
              <a:t>Rivaluta ad intervalli definiti : benefici, fattibilità, aderenza, allineamento con le preferenze.</a:t>
            </a:r>
            <a:endParaRPr lang="it-IT" b="1"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effectLst>
                  <a:outerShdw blurRad="38100" dist="38100" dir="2700000" algn="tl">
                    <a:srgbClr val="000000">
                      <a:alpha val="43137"/>
                    </a:srgbClr>
                  </a:outerShdw>
                </a:effectLst>
                <a:latin typeface="Century Gothic" pitchFamily="34" charset="0"/>
              </a:rPr>
              <a:t>Follow</a:t>
            </a:r>
            <a:r>
              <a:rPr lang="it-IT" dirty="0" smtClean="0">
                <a:effectLst>
                  <a:outerShdw blurRad="38100" dist="38100" dir="2700000" algn="tl">
                    <a:srgbClr val="000000">
                      <a:alpha val="43137"/>
                    </a:srgbClr>
                  </a:outerShdw>
                </a:effectLst>
                <a:latin typeface="Century Gothic" pitchFamily="34" charset="0"/>
              </a:rPr>
              <a:t> up visite</a:t>
            </a:r>
            <a:br>
              <a:rPr lang="it-IT" dirty="0" smtClean="0">
                <a:effectLst>
                  <a:outerShdw blurRad="38100" dist="38100" dir="2700000" algn="tl">
                    <a:srgbClr val="000000">
                      <a:alpha val="43137"/>
                    </a:srgbClr>
                  </a:outerShdw>
                </a:effectLst>
                <a:latin typeface="Century Gothic" pitchFamily="34" charset="0"/>
              </a:rPr>
            </a:br>
            <a:r>
              <a:rPr lang="it-IT" sz="2700" dirty="0" smtClean="0">
                <a:latin typeface="Century Gothic" pitchFamily="34" charset="0"/>
              </a:rPr>
              <a:t>(finché le condizioni della paziente lo consentono)</a:t>
            </a:r>
            <a:endParaRPr lang="it-IT" sz="2700" dirty="0">
              <a:latin typeface="Century Gothic" pitchFamily="34" charset="0"/>
            </a:endParaRPr>
          </a:p>
        </p:txBody>
      </p:sp>
      <p:sp>
        <p:nvSpPr>
          <p:cNvPr id="3" name="Segnaposto contenuto 2"/>
          <p:cNvSpPr>
            <a:spLocks noGrp="1"/>
          </p:cNvSpPr>
          <p:nvPr>
            <p:ph idx="1"/>
          </p:nvPr>
        </p:nvSpPr>
        <p:spPr/>
        <p:txBody>
          <a:bodyPr>
            <a:normAutofit fontScale="92500" lnSpcReduction="10000"/>
          </a:bodyPr>
          <a:lstStyle/>
          <a:p>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Visita geriatrica</a:t>
            </a:r>
            <a:r>
              <a:rPr lang="it-IT" dirty="0" smtClean="0">
                <a:latin typeface="Century Gothic" pitchFamily="34" charset="0"/>
              </a:rPr>
              <a:t>: </a:t>
            </a:r>
            <a:r>
              <a:rPr lang="it-IT" b="1" dirty="0" smtClean="0">
                <a:latin typeface="Century Gothic" pitchFamily="34" charset="0"/>
              </a:rPr>
              <a:t>SI</a:t>
            </a:r>
            <a:r>
              <a:rPr lang="it-IT" dirty="0" smtClean="0">
                <a:latin typeface="Century Gothic" pitchFamily="34" charset="0"/>
              </a:rPr>
              <a:t>, secondo PDT, </a:t>
            </a:r>
            <a:r>
              <a:rPr lang="it-IT" dirty="0" err="1" smtClean="0">
                <a:latin typeface="Century Gothic" pitchFamily="34" charset="0"/>
              </a:rPr>
              <a:t>finchè</a:t>
            </a:r>
            <a:r>
              <a:rPr lang="it-IT" dirty="0" smtClean="0">
                <a:latin typeface="Century Gothic" pitchFamily="34" charset="0"/>
              </a:rPr>
              <a:t> indicato trattamento con </a:t>
            </a:r>
            <a:r>
              <a:rPr lang="it-IT" dirty="0" err="1" smtClean="0">
                <a:latin typeface="Century Gothic" pitchFamily="34" charset="0"/>
              </a:rPr>
              <a:t>rivastigmina</a:t>
            </a:r>
            <a:r>
              <a:rPr lang="it-IT" dirty="0" smtClean="0">
                <a:latin typeface="Century Gothic" pitchFamily="34" charset="0"/>
              </a:rPr>
              <a:t>. Poi visita al bisogno (soprattutto per disturbi del comportamento) o consulenza telefonica.</a:t>
            </a:r>
          </a:p>
          <a:p>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Visita cardiologica</a:t>
            </a:r>
            <a:r>
              <a:rPr lang="it-IT" dirty="0" smtClean="0">
                <a:latin typeface="Century Gothic" pitchFamily="34" charset="0"/>
              </a:rPr>
              <a:t>: </a:t>
            </a:r>
            <a:r>
              <a:rPr lang="it-IT" b="1" dirty="0" smtClean="0">
                <a:latin typeface="Century Gothic" pitchFamily="34" charset="0"/>
              </a:rPr>
              <a:t>SI,</a:t>
            </a:r>
            <a:r>
              <a:rPr lang="it-IT" dirty="0" smtClean="0">
                <a:latin typeface="Century Gothic" pitchFamily="34" charset="0"/>
              </a:rPr>
              <a:t> nella fase di ottimizzazione del controllo della frequenza, poi solo in caso di significative alterazioni del quadro clinico (scompenso cardiaco)</a:t>
            </a:r>
            <a:endParaRPr lang="it-IT" dirty="0">
              <a:latin typeface="Century Gothic" pitchFamily="34" charset="0"/>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effectLst>
                  <a:outerShdw blurRad="38100" dist="38100" dir="2700000" algn="tl">
                    <a:srgbClr val="000000">
                      <a:alpha val="43137"/>
                    </a:srgbClr>
                  </a:outerShdw>
                </a:effectLst>
                <a:latin typeface="Century Gothic" pitchFamily="34" charset="0"/>
              </a:rPr>
              <a:t>Follow</a:t>
            </a:r>
            <a:r>
              <a:rPr lang="it-IT" dirty="0" smtClean="0">
                <a:effectLst>
                  <a:outerShdw blurRad="38100" dist="38100" dir="2700000" algn="tl">
                    <a:srgbClr val="000000">
                      <a:alpha val="43137"/>
                    </a:srgbClr>
                  </a:outerShdw>
                </a:effectLst>
                <a:latin typeface="Century Gothic" pitchFamily="34" charset="0"/>
              </a:rPr>
              <a:t> up visite</a:t>
            </a:r>
            <a:r>
              <a:rPr lang="it-IT" dirty="0" smtClean="0">
                <a:latin typeface="Century Gothic" pitchFamily="34" charset="0"/>
              </a:rPr>
              <a:t/>
            </a:r>
            <a:br>
              <a:rPr lang="it-IT" dirty="0" smtClean="0">
                <a:latin typeface="Century Gothic" pitchFamily="34" charset="0"/>
              </a:rPr>
            </a:br>
            <a:r>
              <a:rPr lang="it-IT" sz="2700" dirty="0" smtClean="0">
                <a:latin typeface="Century Gothic" pitchFamily="34" charset="0"/>
              </a:rPr>
              <a:t>(finché le condizioni della paziente lo consentono)</a:t>
            </a:r>
            <a:endParaRPr lang="it-IT" sz="2700" dirty="0"/>
          </a:p>
        </p:txBody>
      </p:sp>
      <p:sp>
        <p:nvSpPr>
          <p:cNvPr id="3" name="Segnaposto contenuto 2"/>
          <p:cNvSpPr>
            <a:spLocks noGrp="1"/>
          </p:cNvSpPr>
          <p:nvPr>
            <p:ph idx="1"/>
          </p:nvPr>
        </p:nvSpPr>
        <p:spPr/>
        <p:txBody>
          <a:bodyPr>
            <a:normAutofit lnSpcReduction="10000"/>
          </a:bodyPr>
          <a:lstStyle/>
          <a:p>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Visita endocrinologica </a:t>
            </a:r>
            <a:r>
              <a:rPr lang="it-IT" dirty="0" smtClean="0">
                <a:effectLst>
                  <a:outerShdw blurRad="38100" dist="38100" dir="2700000" algn="tl">
                    <a:srgbClr val="000000">
                      <a:alpha val="43137"/>
                    </a:srgbClr>
                  </a:outerShdw>
                </a:effectLst>
                <a:latin typeface="Century Gothic" pitchFamily="34" charset="0"/>
              </a:rPr>
              <a:t>di controllo</a:t>
            </a:r>
            <a:r>
              <a:rPr lang="it-IT" dirty="0" smtClean="0">
                <a:latin typeface="Century Gothic" pitchFamily="34" charset="0"/>
              </a:rPr>
              <a:t>: solo se dubbi nella interpretazione degli esami di </a:t>
            </a:r>
            <a:r>
              <a:rPr lang="it-IT" dirty="0" err="1" smtClean="0">
                <a:latin typeface="Century Gothic" pitchFamily="34" charset="0"/>
              </a:rPr>
              <a:t>follow</a:t>
            </a:r>
            <a:r>
              <a:rPr lang="it-IT" dirty="0" smtClean="0">
                <a:latin typeface="Century Gothic" pitchFamily="34" charset="0"/>
              </a:rPr>
              <a:t> up (consulenza telefonica?)</a:t>
            </a:r>
          </a:p>
          <a:p>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Visita ortopedica</a:t>
            </a:r>
            <a:r>
              <a:rPr lang="it-IT" dirty="0" smtClean="0">
                <a:latin typeface="Century Gothic" pitchFamily="34" charset="0"/>
              </a:rPr>
              <a:t>: solo se una significativa modificazione del quadro clinico ha posto indicazione all’esecuzione di un </a:t>
            </a:r>
            <a:r>
              <a:rPr lang="it-IT" dirty="0" err="1" smtClean="0">
                <a:latin typeface="Century Gothic" pitchFamily="34" charset="0"/>
              </a:rPr>
              <a:t>Rx</a:t>
            </a:r>
            <a:r>
              <a:rPr lang="it-IT" dirty="0" smtClean="0">
                <a:latin typeface="Century Gothic" pitchFamily="34" charset="0"/>
              </a:rPr>
              <a:t> che abbia evidenziato nuovi crolli vertebrali.</a:t>
            </a:r>
            <a:endParaRPr lang="it-IT" dirty="0">
              <a:latin typeface="Century Gothic" pitchFamily="34" charset="0"/>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latin typeface="Century Gothic" pitchFamily="34" charset="0"/>
              </a:rPr>
              <a:t>Follow</a:t>
            </a:r>
            <a:r>
              <a:rPr lang="it-IT" dirty="0" smtClean="0">
                <a:latin typeface="Century Gothic" pitchFamily="34" charset="0"/>
              </a:rPr>
              <a:t> up esami strumentali</a:t>
            </a:r>
            <a:endParaRPr lang="it-IT" dirty="0"/>
          </a:p>
        </p:txBody>
      </p:sp>
      <p:sp>
        <p:nvSpPr>
          <p:cNvPr id="3" name="Segnaposto contenuto 2"/>
          <p:cNvSpPr>
            <a:spLocks noGrp="1"/>
          </p:cNvSpPr>
          <p:nvPr>
            <p:ph idx="1"/>
          </p:nvPr>
        </p:nvSpPr>
        <p:spPr/>
        <p:txBody>
          <a:bodyPr/>
          <a:lstStyle/>
          <a:p>
            <a:r>
              <a:rPr lang="it-IT" dirty="0" err="1" smtClean="0">
                <a:solidFill>
                  <a:schemeClr val="tx2">
                    <a:lumMod val="75000"/>
                  </a:schemeClr>
                </a:solidFill>
                <a:effectLst>
                  <a:outerShdw blurRad="38100" dist="38100" dir="2700000" algn="tl">
                    <a:srgbClr val="000000">
                      <a:alpha val="43137"/>
                    </a:srgbClr>
                  </a:outerShdw>
                </a:effectLst>
                <a:latin typeface="Century Gothic" pitchFamily="34" charset="0"/>
              </a:rPr>
              <a:t>Rx</a:t>
            </a:r>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 rachide</a:t>
            </a:r>
            <a:r>
              <a:rPr lang="it-IT" dirty="0" smtClean="0">
                <a:latin typeface="Century Gothic" pitchFamily="34" charset="0"/>
              </a:rPr>
              <a:t>: solo se significative modificazioni sintomatologia clinica</a:t>
            </a:r>
          </a:p>
          <a:p>
            <a:r>
              <a:rPr lang="it-IT" dirty="0" smtClean="0">
                <a:solidFill>
                  <a:schemeClr val="tx2">
                    <a:lumMod val="75000"/>
                  </a:schemeClr>
                </a:solidFill>
                <a:effectLst>
                  <a:outerShdw blurRad="38100" dist="38100" dir="2700000" algn="tl">
                    <a:srgbClr val="000000">
                      <a:alpha val="43137"/>
                    </a:srgbClr>
                  </a:outerShdw>
                </a:effectLst>
                <a:latin typeface="Century Gothic" pitchFamily="34" charset="0"/>
              </a:rPr>
              <a:t>DEXA</a:t>
            </a:r>
            <a:r>
              <a:rPr lang="it-IT" dirty="0" smtClean="0">
                <a:latin typeface="Century Gothic" pitchFamily="34" charset="0"/>
              </a:rPr>
              <a:t>: un solo controllo dopo 18 mesi per verificare efficacia terapia</a:t>
            </a:r>
          </a:p>
          <a:p>
            <a:endParaRPr lang="it-IT" dirty="0">
              <a:latin typeface="Century Gothic" pitchFamily="34" charset="0"/>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25470"/>
          </a:xfrm>
        </p:spPr>
        <p:txBody>
          <a:bodyPr>
            <a:normAutofit fontScale="90000"/>
          </a:bodyPr>
          <a:lstStyle/>
          <a:p>
            <a:r>
              <a:rPr lang="it-IT" dirty="0" err="1" smtClean="0">
                <a:latin typeface="Century Gothic" pitchFamily="34" charset="0"/>
              </a:rPr>
              <a:t>Follow</a:t>
            </a:r>
            <a:r>
              <a:rPr lang="it-IT" dirty="0" smtClean="0">
                <a:latin typeface="Century Gothic" pitchFamily="34" charset="0"/>
              </a:rPr>
              <a:t> up esami </a:t>
            </a:r>
            <a:r>
              <a:rPr lang="it-IT" dirty="0" err="1" smtClean="0">
                <a:latin typeface="Century Gothic" pitchFamily="34" charset="0"/>
              </a:rPr>
              <a:t>emato-chimici</a:t>
            </a:r>
            <a:endParaRPr lang="it-IT" dirty="0"/>
          </a:p>
        </p:txBody>
      </p:sp>
      <p:sp>
        <p:nvSpPr>
          <p:cNvPr id="3" name="Segnaposto contenuto 2"/>
          <p:cNvSpPr>
            <a:spLocks noGrp="1"/>
          </p:cNvSpPr>
          <p:nvPr>
            <p:ph idx="1"/>
          </p:nvPr>
        </p:nvSpPr>
        <p:spPr>
          <a:xfrm>
            <a:off x="457200" y="1142984"/>
            <a:ext cx="8401080" cy="5500726"/>
          </a:xfrm>
        </p:spPr>
        <p:txBody>
          <a:bodyPr>
            <a:noAutofit/>
          </a:bodyPr>
          <a:lstStyle/>
          <a:p>
            <a:r>
              <a:rPr lang="it-IT" sz="2400" dirty="0" smtClean="0">
                <a:solidFill>
                  <a:schemeClr val="tx2">
                    <a:lumMod val="75000"/>
                  </a:schemeClr>
                </a:solidFill>
                <a:effectLst>
                  <a:outerShdw blurRad="38100" dist="38100" dir="2700000" algn="tl">
                    <a:srgbClr val="000000">
                      <a:alpha val="43137"/>
                    </a:srgbClr>
                  </a:outerShdw>
                </a:effectLst>
                <a:latin typeface="Century Gothic" pitchFamily="34" charset="0"/>
              </a:rPr>
              <a:t>Emocromo</a:t>
            </a:r>
            <a:r>
              <a:rPr lang="it-IT" sz="2400" dirty="0" smtClean="0">
                <a:latin typeface="Century Gothic" pitchFamily="34" charset="0"/>
              </a:rPr>
              <a:t> ogni 4 mesi finché è in TAO</a:t>
            </a:r>
          </a:p>
          <a:p>
            <a:r>
              <a:rPr lang="it-IT" sz="2400" dirty="0" smtClean="0">
                <a:solidFill>
                  <a:schemeClr val="tx2">
                    <a:lumMod val="75000"/>
                  </a:schemeClr>
                </a:solidFill>
                <a:effectLst>
                  <a:outerShdw blurRad="38100" dist="38100" dir="2700000" algn="tl">
                    <a:srgbClr val="000000">
                      <a:alpha val="43137"/>
                    </a:srgbClr>
                  </a:outerShdw>
                </a:effectLst>
                <a:latin typeface="Century Gothic" pitchFamily="34" charset="0"/>
              </a:rPr>
              <a:t>Creatinina</a:t>
            </a:r>
            <a:r>
              <a:rPr lang="it-IT" sz="2400" dirty="0" smtClean="0">
                <a:latin typeface="Century Gothic" pitchFamily="34" charset="0"/>
              </a:rPr>
              <a:t> ogni 6 mesi </a:t>
            </a:r>
            <a:r>
              <a:rPr lang="it-IT" sz="2400" dirty="0" err="1" smtClean="0">
                <a:latin typeface="Century Gothic" pitchFamily="34" charset="0"/>
              </a:rPr>
              <a:t>finchè</a:t>
            </a:r>
            <a:r>
              <a:rPr lang="it-IT" sz="2400" dirty="0" smtClean="0">
                <a:latin typeface="Century Gothic" pitchFamily="34" charset="0"/>
              </a:rPr>
              <a:t> assume </a:t>
            </a:r>
            <a:r>
              <a:rPr lang="it-IT" sz="2400" dirty="0" err="1" smtClean="0">
                <a:latin typeface="Century Gothic" pitchFamily="34" charset="0"/>
              </a:rPr>
              <a:t>alendronato</a:t>
            </a:r>
            <a:endParaRPr lang="it-IT" sz="2400" dirty="0" smtClean="0">
              <a:latin typeface="Century Gothic" pitchFamily="34" charset="0"/>
            </a:endParaRPr>
          </a:p>
          <a:p>
            <a:r>
              <a:rPr lang="it-IT" sz="2400" dirty="0" smtClean="0">
                <a:solidFill>
                  <a:schemeClr val="tx2">
                    <a:lumMod val="75000"/>
                  </a:schemeClr>
                </a:solidFill>
                <a:effectLst>
                  <a:outerShdw blurRad="38100" dist="38100" dir="2700000" algn="tl">
                    <a:srgbClr val="000000">
                      <a:alpha val="43137"/>
                    </a:srgbClr>
                  </a:outerShdw>
                </a:effectLst>
                <a:latin typeface="Century Gothic" pitchFamily="34" charset="0"/>
              </a:rPr>
              <a:t>Calcemia, fosfatasi alcalina e vit. D</a:t>
            </a:r>
            <a:r>
              <a:rPr lang="it-IT" sz="2400" dirty="0" smtClean="0">
                <a:solidFill>
                  <a:schemeClr val="tx2">
                    <a:lumMod val="75000"/>
                  </a:schemeClr>
                </a:solidFill>
                <a:latin typeface="Century Gothic" pitchFamily="34" charset="0"/>
              </a:rPr>
              <a:t> </a:t>
            </a:r>
            <a:r>
              <a:rPr lang="it-IT" sz="2400" dirty="0" smtClean="0">
                <a:latin typeface="Century Gothic" pitchFamily="34" charset="0"/>
              </a:rPr>
              <a:t>dopo sei mesi dall’inizio di </a:t>
            </a:r>
            <a:r>
              <a:rPr lang="it-IT" sz="2400" dirty="0" err="1" smtClean="0">
                <a:latin typeface="Century Gothic" pitchFamily="34" charset="0"/>
              </a:rPr>
              <a:t>alendronato</a:t>
            </a:r>
            <a:r>
              <a:rPr lang="it-IT" sz="2400" dirty="0" smtClean="0">
                <a:latin typeface="Century Gothic" pitchFamily="34" charset="0"/>
              </a:rPr>
              <a:t> e Ca + vit. D</a:t>
            </a:r>
          </a:p>
          <a:p>
            <a:r>
              <a:rPr lang="it-IT" sz="2400" dirty="0" smtClean="0">
                <a:latin typeface="Century Gothic" pitchFamily="34" charset="0"/>
              </a:rPr>
              <a:t>Probabilmente </a:t>
            </a:r>
            <a:r>
              <a:rPr lang="it-IT" sz="2400" dirty="0" smtClean="0">
                <a:effectLst>
                  <a:outerShdw blurRad="38100" dist="38100" dir="2700000" algn="tl">
                    <a:srgbClr val="000000">
                      <a:alpha val="43137"/>
                    </a:srgbClr>
                  </a:outerShdw>
                </a:effectLst>
                <a:latin typeface="Century Gothic" pitchFamily="34" charset="0"/>
              </a:rPr>
              <a:t>no </a:t>
            </a:r>
            <a:r>
              <a:rPr lang="it-IT" sz="2400" dirty="0" err="1" smtClean="0">
                <a:solidFill>
                  <a:schemeClr val="tx2">
                    <a:lumMod val="75000"/>
                  </a:schemeClr>
                </a:solidFill>
                <a:effectLst>
                  <a:outerShdw blurRad="38100" dist="38100" dir="2700000" algn="tl">
                    <a:srgbClr val="000000">
                      <a:alpha val="43137"/>
                    </a:srgbClr>
                  </a:outerShdw>
                </a:effectLst>
                <a:latin typeface="Century Gothic" pitchFamily="34" charset="0"/>
              </a:rPr>
              <a:t>calciuria</a:t>
            </a:r>
            <a:r>
              <a:rPr lang="it-IT" sz="2400" dirty="0" smtClean="0">
                <a:solidFill>
                  <a:schemeClr val="tx2">
                    <a:lumMod val="75000"/>
                  </a:schemeClr>
                </a:solidFill>
                <a:effectLst>
                  <a:outerShdw blurRad="38100" dist="38100" dir="2700000" algn="tl">
                    <a:srgbClr val="000000">
                      <a:alpha val="43137"/>
                    </a:srgbClr>
                  </a:outerShdw>
                </a:effectLst>
                <a:latin typeface="Century Gothic" pitchFamily="34" charset="0"/>
              </a:rPr>
              <a:t> 24 h </a:t>
            </a:r>
            <a:r>
              <a:rPr lang="it-IT" sz="2400" dirty="0" smtClean="0">
                <a:latin typeface="Century Gothic" pitchFamily="34" charset="0"/>
              </a:rPr>
              <a:t>(incontinenza)</a:t>
            </a:r>
          </a:p>
          <a:p>
            <a:r>
              <a:rPr lang="it-IT" sz="2400" dirty="0" smtClean="0">
                <a:latin typeface="Century Gothic" pitchFamily="34" charset="0"/>
              </a:rPr>
              <a:t>No ripetizione </a:t>
            </a:r>
            <a:r>
              <a:rPr lang="it-IT" sz="2400" dirty="0" smtClean="0">
                <a:solidFill>
                  <a:schemeClr val="tx2">
                    <a:lumMod val="75000"/>
                  </a:schemeClr>
                </a:solidFill>
                <a:effectLst>
                  <a:outerShdw blurRad="38100" dist="38100" dir="2700000" algn="tl">
                    <a:srgbClr val="000000">
                      <a:alpha val="43137"/>
                    </a:srgbClr>
                  </a:outerShdw>
                </a:effectLst>
                <a:latin typeface="Century Gothic" pitchFamily="34" charset="0"/>
              </a:rPr>
              <a:t>PTH</a:t>
            </a:r>
            <a:r>
              <a:rPr lang="it-IT" sz="2400" dirty="0" smtClean="0">
                <a:latin typeface="Century Gothic" pitchFamily="34" charset="0"/>
              </a:rPr>
              <a:t> se nella valutazione iniziale era normale</a:t>
            </a:r>
          </a:p>
          <a:p>
            <a:r>
              <a:rPr lang="it-IT" sz="2400" dirty="0" err="1" smtClean="0">
                <a:solidFill>
                  <a:schemeClr val="tx2">
                    <a:lumMod val="75000"/>
                  </a:schemeClr>
                </a:solidFill>
                <a:effectLst>
                  <a:outerShdw blurRad="38100" dist="38100" dir="2700000" algn="tl">
                    <a:srgbClr val="000000">
                      <a:alpha val="43137"/>
                    </a:srgbClr>
                  </a:outerShdw>
                </a:effectLst>
                <a:latin typeface="Century Gothic" pitchFamily="34" charset="0"/>
              </a:rPr>
              <a:t>Osteocalcina</a:t>
            </a:r>
            <a:r>
              <a:rPr lang="it-IT" sz="2400" dirty="0" smtClean="0">
                <a:latin typeface="Century Gothic" pitchFamily="34" charset="0"/>
              </a:rPr>
              <a:t>: se dopo 6 mesi dall’inizio dell’</a:t>
            </a:r>
            <a:r>
              <a:rPr lang="it-IT" sz="2400" dirty="0" err="1" smtClean="0">
                <a:latin typeface="Century Gothic" pitchFamily="34" charset="0"/>
              </a:rPr>
              <a:t>alendronato</a:t>
            </a:r>
            <a:r>
              <a:rPr lang="it-IT" sz="2400" dirty="0" smtClean="0">
                <a:latin typeface="Century Gothic" pitchFamily="34" charset="0"/>
              </a:rPr>
              <a:t> non la trovo modificata, cambia il mio atteggiamento terapeutico o aspetto comunque la </a:t>
            </a:r>
            <a:r>
              <a:rPr lang="it-IT" sz="2400" dirty="0" err="1" smtClean="0">
                <a:latin typeface="Century Gothic" pitchFamily="34" charset="0"/>
              </a:rPr>
              <a:t>Dexa</a:t>
            </a:r>
            <a:r>
              <a:rPr lang="it-IT" sz="2400" dirty="0" smtClean="0">
                <a:latin typeface="Century Gothic" pitchFamily="34" charset="0"/>
              </a:rPr>
              <a:t> dopo 18 mesi? </a:t>
            </a:r>
            <a:endParaRPr lang="it-IT" sz="2400" dirty="0">
              <a:latin typeface="Century Gothic" pitchFamily="34" charset="0"/>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Grp="1" noChangeAspect="1" noChangeArrowheads="1"/>
          </p:cNvPicPr>
          <p:nvPr>
            <p:ph idx="1"/>
          </p:nvPr>
        </p:nvPicPr>
        <p:blipFill>
          <a:blip r:embed="rId2" cstate="print"/>
          <a:srcRect/>
          <a:stretch>
            <a:fillRect/>
          </a:stretch>
        </p:blipFill>
        <p:spPr>
          <a:xfrm>
            <a:off x="1295400" y="188913"/>
            <a:ext cx="6229350" cy="3646487"/>
          </a:xfrm>
        </p:spPr>
      </p:pic>
      <p:sp>
        <p:nvSpPr>
          <p:cNvPr id="13314" name="Text Box 2"/>
          <p:cNvSpPr txBox="1">
            <a:spLocks noChangeArrowheads="1"/>
          </p:cNvSpPr>
          <p:nvPr/>
        </p:nvSpPr>
        <p:spPr bwMode="auto">
          <a:xfrm>
            <a:off x="1042988" y="5300663"/>
            <a:ext cx="6048375" cy="1384300"/>
          </a:xfrm>
          <a:prstGeom prst="rect">
            <a:avLst/>
          </a:prstGeom>
          <a:noFill/>
          <a:ln w="9525">
            <a:noFill/>
            <a:miter lim="800000"/>
            <a:headEnd/>
            <a:tailEnd/>
          </a:ln>
        </p:spPr>
        <p:txBody>
          <a:bodyPr>
            <a:spAutoFit/>
          </a:bodyPr>
          <a:lstStyle/>
          <a:p>
            <a:r>
              <a:rPr lang="it-IT" altLang="it-IT" sz="1400" b="1">
                <a:solidFill>
                  <a:srgbClr val="000066"/>
                </a:solidFill>
                <a:latin typeface="Calibri" pitchFamily="34" charset="0"/>
              </a:rPr>
              <a:t>Sezione di Farmacologia</a:t>
            </a:r>
          </a:p>
          <a:p>
            <a:r>
              <a:rPr lang="it-IT" altLang="it-IT" sz="1400" b="1">
                <a:solidFill>
                  <a:srgbClr val="000066"/>
                </a:solidFill>
                <a:latin typeface="Calibri" pitchFamily="34" charset="0"/>
              </a:rPr>
              <a:t>Dipartimento di Medicina Molecolare e Traslazionale</a:t>
            </a:r>
          </a:p>
          <a:p>
            <a:r>
              <a:rPr lang="it-IT" altLang="it-IT" sz="1400" b="1">
                <a:solidFill>
                  <a:srgbClr val="000066"/>
                </a:solidFill>
                <a:latin typeface="Calibri" pitchFamily="34" charset="0"/>
              </a:rPr>
              <a:t>Università degli Studi di Brescia</a:t>
            </a:r>
          </a:p>
          <a:p>
            <a:endParaRPr lang="it-IT" altLang="it-IT" sz="1400" b="1">
              <a:solidFill>
                <a:srgbClr val="000066"/>
              </a:solidFill>
              <a:latin typeface="Calibri" pitchFamily="34" charset="0"/>
            </a:endParaRPr>
          </a:p>
          <a:p>
            <a:r>
              <a:rPr lang="it-IT" altLang="it-IT" sz="1400" b="1">
                <a:solidFill>
                  <a:srgbClr val="000066"/>
                </a:solidFill>
                <a:latin typeface="Calibri" pitchFamily="34" charset="0"/>
              </a:rPr>
              <a:t>Centro D.I.F.F. di </a:t>
            </a:r>
            <a:r>
              <a:rPr lang="it-IT" altLang="it-IT" sz="1200" b="1">
                <a:solidFill>
                  <a:srgbClr val="000066"/>
                </a:solidFill>
                <a:latin typeface="Calibri" pitchFamily="34" charset="0"/>
              </a:rPr>
              <a:t>Documentazione Informazione e Formazione sul Farmaco </a:t>
            </a:r>
          </a:p>
          <a:p>
            <a:r>
              <a:rPr lang="it-IT" altLang="it-IT" sz="1400" b="1">
                <a:solidFill>
                  <a:srgbClr val="000066"/>
                </a:solidFill>
                <a:latin typeface="Calibri" pitchFamily="34" charset="0"/>
              </a:rPr>
              <a:t>Università degli Studi di Brescia</a:t>
            </a:r>
          </a:p>
        </p:txBody>
      </p:sp>
      <p:sp>
        <p:nvSpPr>
          <p:cNvPr id="13315" name="Text Box 3"/>
          <p:cNvSpPr txBox="1">
            <a:spLocks noChangeArrowheads="1"/>
          </p:cNvSpPr>
          <p:nvPr/>
        </p:nvSpPr>
        <p:spPr bwMode="auto">
          <a:xfrm>
            <a:off x="238125" y="4724400"/>
            <a:ext cx="2892651" cy="461665"/>
          </a:xfrm>
          <a:prstGeom prst="rect">
            <a:avLst/>
          </a:prstGeom>
          <a:noFill/>
          <a:ln w="9525">
            <a:noFill/>
            <a:miter lim="800000"/>
            <a:headEnd/>
            <a:tailEnd/>
          </a:ln>
        </p:spPr>
        <p:txBody>
          <a:bodyPr wrap="none">
            <a:spAutoFit/>
          </a:bodyPr>
          <a:lstStyle/>
          <a:p>
            <a:r>
              <a:rPr lang="it-IT" altLang="it-IT" sz="2400" b="1" dirty="0" smtClean="0">
                <a:solidFill>
                  <a:srgbClr val="000066"/>
                </a:solidFill>
                <a:latin typeface="Calibri" pitchFamily="34" charset="0"/>
              </a:rPr>
              <a:t>Prof. Maurizio Memo</a:t>
            </a:r>
            <a:endParaRPr lang="it-IT" altLang="it-IT" sz="2400" b="1" dirty="0">
              <a:solidFill>
                <a:srgbClr val="000066"/>
              </a:solidFill>
              <a:latin typeface="Calibri" pitchFamily="34" charset="0"/>
            </a:endParaRPr>
          </a:p>
        </p:txBody>
      </p:sp>
      <p:pic>
        <p:nvPicPr>
          <p:cNvPr id="13316" name="Picture 4" descr="Logo università"/>
          <p:cNvPicPr>
            <a:picLocks noChangeAspect="1" noChangeArrowheads="1"/>
          </p:cNvPicPr>
          <p:nvPr/>
        </p:nvPicPr>
        <p:blipFill>
          <a:blip r:embed="rId3" cstate="print"/>
          <a:srcRect/>
          <a:stretch>
            <a:fillRect/>
          </a:stretch>
        </p:blipFill>
        <p:spPr bwMode="auto">
          <a:xfrm>
            <a:off x="323850" y="5303838"/>
            <a:ext cx="590550" cy="620712"/>
          </a:xfrm>
          <a:prstGeom prst="rect">
            <a:avLst/>
          </a:prstGeom>
          <a:noFill/>
          <a:ln w="9525">
            <a:noFill/>
            <a:miter lim="800000"/>
            <a:headEnd/>
            <a:tailEnd/>
          </a:ln>
        </p:spPr>
      </p:pic>
      <p:pic>
        <p:nvPicPr>
          <p:cNvPr id="13317" name="Picture 5"/>
          <p:cNvPicPr>
            <a:picLocks noChangeAspect="1" noChangeArrowheads="1"/>
          </p:cNvPicPr>
          <p:nvPr/>
        </p:nvPicPr>
        <p:blipFill>
          <a:blip r:embed="rId4" cstate="print"/>
          <a:srcRect/>
          <a:stretch>
            <a:fillRect/>
          </a:stretch>
        </p:blipFill>
        <p:spPr bwMode="auto">
          <a:xfrm>
            <a:off x="250825" y="6024563"/>
            <a:ext cx="750888" cy="555625"/>
          </a:xfrm>
          <a:prstGeom prst="rect">
            <a:avLst/>
          </a:prstGeom>
          <a:noFill/>
          <a:ln w="9525">
            <a:solidFill>
              <a:schemeClr val="tx1"/>
            </a:solidFill>
            <a:miter lim="800000"/>
            <a:headEnd/>
            <a:tailEnd/>
          </a:ln>
        </p:spPr>
      </p:pic>
      <p:sp>
        <p:nvSpPr>
          <p:cNvPr id="13318" name="CasellaDiTesto 1"/>
          <p:cNvSpPr txBox="1">
            <a:spLocks noChangeArrowheads="1"/>
          </p:cNvSpPr>
          <p:nvPr/>
        </p:nvSpPr>
        <p:spPr bwMode="auto">
          <a:xfrm>
            <a:off x="2195513" y="4005263"/>
            <a:ext cx="4845050" cy="522287"/>
          </a:xfrm>
          <a:prstGeom prst="rect">
            <a:avLst/>
          </a:prstGeom>
          <a:noFill/>
          <a:ln w="9525">
            <a:noFill/>
            <a:miter lim="800000"/>
            <a:headEnd/>
            <a:tailEnd/>
          </a:ln>
        </p:spPr>
        <p:txBody>
          <a:bodyPr wrap="none">
            <a:spAutoFit/>
          </a:bodyPr>
          <a:lstStyle/>
          <a:p>
            <a:r>
              <a:rPr lang="it-IT" sz="2800">
                <a:solidFill>
                  <a:srgbClr val="FF0000"/>
                </a:solidFill>
                <a:latin typeface="Calibri" pitchFamily="34" charset="0"/>
              </a:rPr>
              <a:t>Il punto di vista del farmacologo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eaLnBrk="1" fontAlgn="auto" hangingPunct="1">
              <a:spcAft>
                <a:spcPts val="0"/>
              </a:spcAft>
              <a:defRPr/>
            </a:pPr>
            <a:r>
              <a:rPr lang="it-IT" b="1" dirty="0" smtClean="0">
                <a:solidFill>
                  <a:schemeClr val="tx2"/>
                </a:solidFill>
              </a:rPr>
              <a:t>Caso clinico/2</a:t>
            </a:r>
            <a:br>
              <a:rPr lang="it-IT" b="1" dirty="0" smtClean="0">
                <a:solidFill>
                  <a:schemeClr val="tx2"/>
                </a:solidFill>
              </a:rPr>
            </a:br>
            <a:r>
              <a:rPr lang="it-IT" sz="3600" i="1" dirty="0" smtClean="0">
                <a:solidFill>
                  <a:schemeClr val="tx2"/>
                </a:solidFill>
              </a:rPr>
              <a:t>Quesiti</a:t>
            </a:r>
            <a:endParaRPr lang="it-IT" i="1" dirty="0" smtClean="0">
              <a:solidFill>
                <a:schemeClr val="tx2"/>
              </a:solidFill>
            </a:endParaRPr>
          </a:p>
        </p:txBody>
      </p:sp>
      <p:sp>
        <p:nvSpPr>
          <p:cNvPr id="4099" name="Segnaposto contenuto 2"/>
          <p:cNvSpPr>
            <a:spLocks noGrp="1"/>
          </p:cNvSpPr>
          <p:nvPr>
            <p:ph idx="1"/>
          </p:nvPr>
        </p:nvSpPr>
        <p:spPr>
          <a:xfrm>
            <a:off x="457200" y="1600200"/>
            <a:ext cx="8229600" cy="4349750"/>
          </a:xfrm>
        </p:spPr>
        <p:txBody>
          <a:bodyPr/>
          <a:lstStyle/>
          <a:p>
            <a:pPr algn="just" eaLnBrk="1" hangingPunct="1"/>
            <a:r>
              <a:rPr lang="it-IT" sz="2800" smtClean="0"/>
              <a:t>Il riscontro di fratture vertebrali in una paziente come questa è un dato sorprendente?</a:t>
            </a:r>
          </a:p>
          <a:p>
            <a:pPr algn="just" eaLnBrk="1" hangingPunct="1"/>
            <a:r>
              <a:rPr lang="it-IT" sz="2800" smtClean="0"/>
              <a:t>Perché trattare una paziente di 79 aa. pluripatologica con pregresse fratture da fragilità?</a:t>
            </a:r>
          </a:p>
          <a:p>
            <a:pPr algn="just" eaLnBrk="1" hangingPunct="1"/>
            <a:r>
              <a:rPr lang="it-IT" sz="2800" smtClean="0"/>
              <a:t>Il calcio e vitamina D sono sufficienti a prevenire il rischio di nuove fratture?</a:t>
            </a:r>
          </a:p>
          <a:p>
            <a:pPr algn="just" eaLnBrk="1" hangingPunct="1"/>
            <a:r>
              <a:rPr lang="it-IT" sz="2800" smtClean="0"/>
              <a:t>E’ utile eseguire periodicamente esami MOC (vertebre+femore) e Rx del rachide in una paziente con fratture vertebrali prevalenti?</a:t>
            </a:r>
          </a:p>
          <a:p>
            <a:pPr algn="just" eaLnBrk="1" hangingPunct="1"/>
            <a:endParaRPr lang="it-IT" sz="2800"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GIOVANNA 79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980728"/>
            <a:ext cx="8557256" cy="5688632"/>
          </a:xfrm>
          <a:ln w="9528">
            <a:solidFill>
              <a:srgbClr val="1F497D"/>
            </a:solidFill>
            <a:prstDash val="solid"/>
          </a:ln>
        </p:spPr>
        <p:txBody>
          <a:bodyPr anchor="ctr">
            <a:normAutofit fontScale="85000" lnSpcReduction="10000"/>
          </a:bodyPr>
          <a:lstStyle/>
          <a:p>
            <a:pPr fontAlgn="t"/>
            <a:r>
              <a:rPr lang="it-IT" sz="2800" u="sng" dirty="0" smtClean="0"/>
              <a:t>Situazione sociale</a:t>
            </a:r>
            <a:r>
              <a:rPr lang="it-IT" sz="2800" dirty="0" smtClean="0"/>
              <a:t>: vive sola, in una vecchia casa di campagna alla periferia del paese.</a:t>
            </a:r>
          </a:p>
          <a:p>
            <a:pPr fontAlgn="t"/>
            <a:r>
              <a:rPr lang="it-IT" sz="2800" u="sng" dirty="0" smtClean="0"/>
              <a:t>FA permanente </a:t>
            </a:r>
            <a:r>
              <a:rPr lang="it-IT" sz="2800" dirty="0" smtClean="0"/>
              <a:t>in TAO da 5 </a:t>
            </a:r>
            <a:r>
              <a:rPr lang="it-IT" sz="2800" dirty="0" err="1" smtClean="0"/>
              <a:t>aa</a:t>
            </a:r>
            <a:r>
              <a:rPr lang="it-IT" sz="2800" dirty="0" smtClean="0"/>
              <a:t> in terapia con </a:t>
            </a:r>
            <a:r>
              <a:rPr lang="it-IT" sz="2800" dirty="0" err="1" smtClean="0"/>
              <a:t>Rytmonorm</a:t>
            </a:r>
            <a:r>
              <a:rPr lang="it-IT" sz="2800" dirty="0" smtClean="0"/>
              <a:t> 150 mg x 2 + </a:t>
            </a:r>
            <a:r>
              <a:rPr lang="it-IT" sz="2800" dirty="0" err="1" smtClean="0"/>
              <a:t>Coumadin</a:t>
            </a:r>
            <a:r>
              <a:rPr lang="it-IT" sz="2800" dirty="0" smtClean="0"/>
              <a:t> sec INR</a:t>
            </a:r>
          </a:p>
          <a:p>
            <a:pPr fontAlgn="t"/>
            <a:r>
              <a:rPr lang="it-IT" sz="2800" u="sng" dirty="0" smtClean="0"/>
              <a:t>Iniziale Declino cognitivo </a:t>
            </a:r>
            <a:r>
              <a:rPr lang="it-IT" sz="2800" dirty="0" smtClean="0"/>
              <a:t> </a:t>
            </a:r>
            <a:r>
              <a:rPr lang="it-IT" sz="2800" b="1" dirty="0" smtClean="0">
                <a:solidFill>
                  <a:srgbClr val="0070C0"/>
                </a:solidFill>
                <a:sym typeface="Wingdings" pitchFamily="2" charset="2"/>
              </a:rPr>
              <a:t></a:t>
            </a:r>
            <a:r>
              <a:rPr lang="it-IT" sz="2800" b="1" dirty="0" smtClean="0">
                <a:solidFill>
                  <a:srgbClr val="0070C0"/>
                </a:solidFill>
              </a:rPr>
              <a:t> </a:t>
            </a:r>
            <a:r>
              <a:rPr lang="it-IT" sz="2800" b="1" dirty="0" err="1" smtClean="0">
                <a:solidFill>
                  <a:srgbClr val="0070C0"/>
                </a:solidFill>
              </a:rPr>
              <a:t>Rivastigmina</a:t>
            </a:r>
            <a:r>
              <a:rPr lang="it-IT" sz="2800" b="1" dirty="0" smtClean="0">
                <a:solidFill>
                  <a:srgbClr val="0070C0"/>
                </a:solidFill>
              </a:rPr>
              <a:t> </a:t>
            </a:r>
            <a:r>
              <a:rPr lang="it-IT" sz="2800" b="1" dirty="0" err="1" smtClean="0">
                <a:solidFill>
                  <a:srgbClr val="0070C0"/>
                </a:solidFill>
              </a:rPr>
              <a:t>transdermica</a:t>
            </a:r>
            <a:r>
              <a:rPr lang="it-IT" sz="2800" b="1" dirty="0" smtClean="0">
                <a:solidFill>
                  <a:srgbClr val="0070C0"/>
                </a:solidFill>
              </a:rPr>
              <a:t> 4,6 mg/24 ore (EXELON cerotto 1 al dì)</a:t>
            </a:r>
          </a:p>
          <a:p>
            <a:pPr fontAlgn="t"/>
            <a:r>
              <a:rPr lang="it-IT" sz="2800" u="sng" dirty="0" smtClean="0"/>
              <a:t>Prurito senile </a:t>
            </a:r>
            <a:r>
              <a:rPr lang="it-IT" sz="2800" dirty="0" smtClean="0"/>
              <a:t>non responsivo agli antistaminici (da un mese: </a:t>
            </a:r>
            <a:r>
              <a:rPr lang="it-IT" sz="2800" dirty="0" err="1" smtClean="0"/>
              <a:t>Cetirizina</a:t>
            </a:r>
            <a:r>
              <a:rPr lang="it-IT" sz="2800" dirty="0" smtClean="0"/>
              <a:t>) </a:t>
            </a:r>
            <a:r>
              <a:rPr lang="it-IT" sz="2800" b="1" dirty="0" smtClean="0">
                <a:solidFill>
                  <a:srgbClr val="0070C0"/>
                </a:solidFill>
                <a:sym typeface="Wingdings" pitchFamily="2" charset="2"/>
              </a:rPr>
              <a:t> antistaminico + topico idratante</a:t>
            </a:r>
            <a:endParaRPr lang="it-IT" sz="2800" b="1" dirty="0" smtClean="0">
              <a:solidFill>
                <a:srgbClr val="0070C0"/>
              </a:solidFill>
            </a:endParaRPr>
          </a:p>
          <a:p>
            <a:pPr fontAlgn="t"/>
            <a:r>
              <a:rPr lang="it-IT" sz="2800" u="sng" dirty="0" smtClean="0"/>
              <a:t>Osteoporosi con crolli vertebrali</a:t>
            </a:r>
            <a:r>
              <a:rPr lang="it-IT" sz="2800" dirty="0" smtClean="0"/>
              <a:t>  </a:t>
            </a:r>
            <a:r>
              <a:rPr lang="it-IT" sz="2800" b="1" dirty="0" smtClean="0">
                <a:solidFill>
                  <a:srgbClr val="0070C0"/>
                </a:solidFill>
                <a:sym typeface="Wingdings" pitchFamily="2" charset="2"/>
              </a:rPr>
              <a:t> </a:t>
            </a:r>
            <a:r>
              <a:rPr lang="it-IT" sz="2800" b="1" dirty="0" err="1" smtClean="0">
                <a:solidFill>
                  <a:srgbClr val="0070C0"/>
                </a:solidFill>
                <a:sym typeface="Wingdings" pitchFamily="2" charset="2"/>
              </a:rPr>
              <a:t>Alendronato</a:t>
            </a:r>
            <a:r>
              <a:rPr lang="it-IT" sz="2800" b="1" dirty="0" smtClean="0">
                <a:solidFill>
                  <a:srgbClr val="0070C0"/>
                </a:solidFill>
                <a:sym typeface="Wingdings" pitchFamily="2" charset="2"/>
              </a:rPr>
              <a:t> 70 mg/</a:t>
            </a:r>
            <a:r>
              <a:rPr lang="it-IT" sz="2800" b="1" dirty="0" err="1" smtClean="0">
                <a:solidFill>
                  <a:srgbClr val="0070C0"/>
                </a:solidFill>
                <a:sym typeface="Wingdings" pitchFamily="2" charset="2"/>
              </a:rPr>
              <a:t>sett</a:t>
            </a:r>
            <a:r>
              <a:rPr lang="it-IT" sz="2800" b="1" dirty="0" smtClean="0">
                <a:solidFill>
                  <a:srgbClr val="0070C0"/>
                </a:solidFill>
                <a:sym typeface="Wingdings" pitchFamily="2" charset="2"/>
              </a:rPr>
              <a:t> + Calcio carbonato 600mg + </a:t>
            </a:r>
            <a:r>
              <a:rPr lang="it-IT" sz="2800" b="1" dirty="0" err="1" smtClean="0">
                <a:solidFill>
                  <a:srgbClr val="0070C0"/>
                </a:solidFill>
                <a:sym typeface="Wingdings" pitchFamily="2" charset="2"/>
              </a:rPr>
              <a:t>Colecalciferolo</a:t>
            </a:r>
            <a:r>
              <a:rPr lang="it-IT" sz="2800" b="1" dirty="0" smtClean="0">
                <a:solidFill>
                  <a:srgbClr val="0070C0"/>
                </a:solidFill>
                <a:sym typeface="Wingdings" pitchFamily="2" charset="2"/>
              </a:rPr>
              <a:t> 1000 UI </a:t>
            </a:r>
            <a:r>
              <a:rPr lang="it-IT" sz="2800" b="1" dirty="0" err="1" smtClean="0">
                <a:solidFill>
                  <a:srgbClr val="0070C0"/>
                </a:solidFill>
                <a:sym typeface="Wingdings" pitchFamily="2" charset="2"/>
              </a:rPr>
              <a:t>die</a:t>
            </a:r>
            <a:endParaRPr lang="it-IT" sz="2800" b="1" dirty="0" smtClean="0">
              <a:solidFill>
                <a:srgbClr val="0070C0"/>
              </a:solidFill>
            </a:endParaRPr>
          </a:p>
          <a:p>
            <a:pPr fontAlgn="t"/>
            <a:r>
              <a:rPr lang="it-IT" sz="2800" u="sng" dirty="0" smtClean="0"/>
              <a:t>Ulcera peptica anamnestica </a:t>
            </a:r>
            <a:r>
              <a:rPr lang="it-IT" sz="2800" dirty="0" smtClean="0"/>
              <a:t> </a:t>
            </a:r>
            <a:r>
              <a:rPr lang="it-IT" sz="2800" dirty="0" smtClean="0">
                <a:sym typeface="Wingdings" pitchFamily="2" charset="2"/>
              </a:rPr>
              <a:t> </a:t>
            </a:r>
            <a:r>
              <a:rPr lang="it-IT" sz="2800" dirty="0" err="1" smtClean="0">
                <a:sym typeface="Wingdings" pitchFamily="2" charset="2"/>
              </a:rPr>
              <a:t>P</a:t>
            </a:r>
            <a:r>
              <a:rPr lang="it-IT" sz="2800" dirty="0" err="1" smtClean="0"/>
              <a:t>antoprazolo</a:t>
            </a:r>
            <a:r>
              <a:rPr lang="it-IT" sz="2800" dirty="0" smtClean="0"/>
              <a:t> 20mg </a:t>
            </a:r>
          </a:p>
          <a:p>
            <a:pPr fontAlgn="t"/>
            <a:r>
              <a:rPr lang="it-IT" sz="2800" dirty="0" smtClean="0"/>
              <a:t> </a:t>
            </a:r>
            <a:r>
              <a:rPr lang="it-IT" sz="2800" u="sng" dirty="0" smtClean="0"/>
              <a:t>Diverticolosi del colon </a:t>
            </a:r>
            <a:r>
              <a:rPr lang="it-IT" sz="2800" dirty="0" smtClean="0"/>
              <a:t> </a:t>
            </a:r>
            <a:r>
              <a:rPr lang="it-IT" sz="2800" dirty="0" smtClean="0">
                <a:sym typeface="Wingdings" pitchFamily="2" charset="2"/>
              </a:rPr>
              <a:t> </a:t>
            </a:r>
            <a:r>
              <a:rPr lang="it-IT" sz="2800" dirty="0" smtClean="0"/>
              <a:t>cicli di terapia con </a:t>
            </a:r>
            <a:r>
              <a:rPr lang="it-IT" sz="2800" dirty="0" err="1" smtClean="0"/>
              <a:t>Normix</a:t>
            </a:r>
            <a:endParaRPr lang="it-IT" sz="2800" dirty="0" smtClean="0"/>
          </a:p>
          <a:p>
            <a:pPr fontAlgn="t"/>
            <a:r>
              <a:rPr lang="it-IT" sz="2800" dirty="0" smtClean="0"/>
              <a:t>I</a:t>
            </a:r>
            <a:r>
              <a:rPr lang="it-IT" sz="2800" u="sng" dirty="0" smtClean="0"/>
              <a:t>nsonnia</a:t>
            </a:r>
            <a:r>
              <a:rPr lang="it-IT" sz="2800" dirty="0" smtClean="0"/>
              <a:t>  </a:t>
            </a:r>
            <a:r>
              <a:rPr lang="it-IT" sz="2800" dirty="0" smtClean="0">
                <a:sym typeface="Wingdings" pitchFamily="2" charset="2"/>
              </a:rPr>
              <a:t> </a:t>
            </a:r>
            <a:r>
              <a:rPr lang="it-IT" sz="2800" dirty="0" err="1" smtClean="0">
                <a:sym typeface="Wingdings" pitchFamily="2" charset="2"/>
              </a:rPr>
              <a:t>T</a:t>
            </a:r>
            <a:r>
              <a:rPr lang="it-IT" sz="2800" dirty="0" err="1" smtClean="0"/>
              <a:t>avor</a:t>
            </a:r>
            <a:r>
              <a:rPr lang="it-IT" sz="2800" dirty="0" smtClean="0"/>
              <a:t> 2,5 mg h 21</a:t>
            </a:r>
          </a:p>
          <a:p>
            <a:pPr fontAlgn="t"/>
            <a:r>
              <a:rPr lang="it-IT" sz="2800" u="sng" dirty="0" smtClean="0"/>
              <a:t>Iniziale incontinenza urinaria</a:t>
            </a:r>
            <a:r>
              <a:rPr lang="it-IT" sz="2800" dirty="0" smtClean="0"/>
              <a:t> </a:t>
            </a:r>
            <a:endParaRPr lang="it-IT" sz="2800" b="1" dirty="0" smtClean="0">
              <a:solidFill>
                <a:srgbClr val="0070C0"/>
              </a:solidFill>
            </a:endParaRPr>
          </a:p>
          <a:p>
            <a:pPr fontAlgn="t"/>
            <a:r>
              <a:rPr lang="it-IT" sz="2800" dirty="0" smtClean="0"/>
              <a:t>Ipertensione arteriosa </a:t>
            </a:r>
            <a:r>
              <a:rPr lang="it-IT" sz="2800" dirty="0" smtClean="0">
                <a:sym typeface="Wingdings" pitchFamily="2" charset="2"/>
              </a:rPr>
              <a:t> </a:t>
            </a:r>
            <a:r>
              <a:rPr lang="it-IT" sz="2800" dirty="0" err="1" smtClean="0">
                <a:sym typeface="Wingdings" pitchFamily="2" charset="2"/>
              </a:rPr>
              <a:t>Amlodipina</a:t>
            </a:r>
            <a:r>
              <a:rPr lang="it-IT" sz="2800" dirty="0" smtClean="0">
                <a:sym typeface="Wingdings" pitchFamily="2" charset="2"/>
              </a:rPr>
              <a:t> 5 mg </a:t>
            </a:r>
            <a:endParaRPr lang="it-IT" sz="2800" dirty="0"/>
          </a:p>
        </p:txBody>
      </p:sp>
    </p:spTree>
    <p:extLst>
      <p:ext uri="{BB962C8B-B14F-4D97-AF65-F5344CB8AC3E}">
        <p14:creationId xmlns:p14="http://schemas.microsoft.com/office/powerpoint/2010/main" val="2177819283"/>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Grp="1"/>
          </p:cNvSpPr>
          <p:nvPr>
            <p:ph type="ctrTitle"/>
          </p:nvPr>
        </p:nvSpPr>
        <p:spPr/>
        <p:txBody>
          <a:bodyPr/>
          <a:lstStyle/>
          <a:p>
            <a:r>
              <a:rPr lang="it-IT" sz="4000" b="1" i="1" smtClean="0"/>
              <a:t>La metodologia clinica nella governance della comorbidità</a:t>
            </a:r>
            <a:br>
              <a:rPr lang="it-IT" sz="4000" b="1" i="1" smtClean="0"/>
            </a:br>
            <a:endParaRPr lang="it-IT" sz="4000" b="1" i="1" smtClean="0"/>
          </a:p>
        </p:txBody>
      </p:sp>
      <p:sp>
        <p:nvSpPr>
          <p:cNvPr id="29698" name="Rectangle 5"/>
          <p:cNvSpPr>
            <a:spLocks noGrp="1"/>
          </p:cNvSpPr>
          <p:nvPr>
            <p:ph type="subTitle" idx="1"/>
          </p:nvPr>
        </p:nvSpPr>
        <p:spPr/>
        <p:txBody>
          <a:bodyPr/>
          <a:lstStyle/>
          <a:p>
            <a:r>
              <a:rPr lang="it-IT" smtClean="0">
                <a:solidFill>
                  <a:schemeClr val="tx1"/>
                </a:solidFill>
              </a:rPr>
              <a:t>Dott. ANGELO BIANCHETTI</a:t>
            </a:r>
          </a:p>
        </p:txBody>
      </p:sp>
    </p:spTree>
    <p:extLst>
      <p:ext uri="{BB962C8B-B14F-4D97-AF65-F5344CB8AC3E}">
        <p14:creationId xmlns:p14="http://schemas.microsoft.com/office/powerpoint/2010/main" val="378642622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p:txBody>
          <a:bodyPr/>
          <a:lstStyle/>
          <a:p>
            <a:r>
              <a:rPr lang="it-IT" i="1" smtClean="0">
                <a:solidFill>
                  <a:srgbClr val="FF0000"/>
                </a:solidFill>
              </a:rPr>
              <a:t>I termini del problema</a:t>
            </a:r>
          </a:p>
        </p:txBody>
      </p:sp>
      <p:sp>
        <p:nvSpPr>
          <p:cNvPr id="30722" name="Rectangle 3"/>
          <p:cNvSpPr>
            <a:spLocks noGrp="1"/>
          </p:cNvSpPr>
          <p:nvPr>
            <p:ph type="body" idx="1"/>
          </p:nvPr>
        </p:nvSpPr>
        <p:spPr/>
        <p:txBody>
          <a:bodyPr/>
          <a:lstStyle/>
          <a:p>
            <a:r>
              <a:rPr lang="it-IT" sz="4400" smtClean="0"/>
              <a:t>Fragilità vs disabilità</a:t>
            </a:r>
          </a:p>
          <a:p>
            <a:r>
              <a:rPr lang="it-IT" sz="4400" smtClean="0"/>
              <a:t>Comorbidità vs multimorbidità</a:t>
            </a:r>
          </a:p>
          <a:p>
            <a:endParaRPr lang="it-IT" sz="4400" smtClean="0"/>
          </a:p>
        </p:txBody>
      </p:sp>
    </p:spTree>
    <p:extLst>
      <p:ext uri="{BB962C8B-B14F-4D97-AF65-F5344CB8AC3E}">
        <p14:creationId xmlns:p14="http://schemas.microsoft.com/office/powerpoint/2010/main" val="130954969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Line 2"/>
          <p:cNvSpPr>
            <a:spLocks noChangeShapeType="1"/>
          </p:cNvSpPr>
          <p:nvPr/>
        </p:nvSpPr>
        <p:spPr bwMode="auto">
          <a:xfrm>
            <a:off x="2230438" y="5489575"/>
            <a:ext cx="5191125" cy="0"/>
          </a:xfrm>
          <a:prstGeom prst="line">
            <a:avLst/>
          </a:prstGeom>
          <a:noFill/>
          <a:ln w="28575">
            <a:solidFill>
              <a:schemeClr val="tx1"/>
            </a:solidFill>
            <a:round/>
            <a:headEnd/>
            <a:tailEnd/>
          </a:ln>
        </p:spPr>
        <p:txBody>
          <a:bodyPr/>
          <a:lstStyle/>
          <a:p>
            <a:pPr fontAlgn="base">
              <a:spcBef>
                <a:spcPct val="0"/>
              </a:spcBef>
              <a:spcAft>
                <a:spcPct val="0"/>
              </a:spcAft>
            </a:pPr>
            <a:endParaRPr lang="it-IT">
              <a:solidFill>
                <a:prstClr val="black"/>
              </a:solidFill>
              <a:latin typeface="Arial" charset="0"/>
            </a:endParaRPr>
          </a:p>
        </p:txBody>
      </p:sp>
      <p:sp>
        <p:nvSpPr>
          <p:cNvPr id="86019" name="Rectangle 3" descr="Dark downward diagonal"/>
          <p:cNvSpPr>
            <a:spLocks noChangeArrowheads="1"/>
          </p:cNvSpPr>
          <p:nvPr/>
        </p:nvSpPr>
        <p:spPr bwMode="auto">
          <a:xfrm>
            <a:off x="2224088" y="4457700"/>
            <a:ext cx="5211762" cy="1031875"/>
          </a:xfrm>
          <a:prstGeom prst="rect">
            <a:avLst/>
          </a:prstGeom>
          <a:pattFill prst="dkDnDiag">
            <a:fgClr>
              <a:schemeClr val="bg2"/>
            </a:fgClr>
            <a:bgClr>
              <a:srgbClr val="FFFFFF"/>
            </a:bgClr>
          </a:pattFill>
          <a:ln w="9525">
            <a:solidFill>
              <a:schemeClr val="tx1"/>
            </a:solidFill>
            <a:miter lim="800000"/>
            <a:headEnd/>
            <a:tailEnd/>
          </a:ln>
        </p:spPr>
        <p:txBody>
          <a:bodyPr wrap="none" anchor="ctr"/>
          <a:lstStyle/>
          <a:p>
            <a:pPr algn="ctr" eaLnBrk="0" fontAlgn="base" hangingPunct="0">
              <a:spcBef>
                <a:spcPct val="0"/>
              </a:spcBef>
              <a:spcAft>
                <a:spcPct val="0"/>
              </a:spcAft>
            </a:pPr>
            <a:endParaRPr lang="it-IT">
              <a:solidFill>
                <a:srgbClr val="000000"/>
              </a:solidFill>
              <a:latin typeface="Arial" charset="0"/>
            </a:endParaRPr>
          </a:p>
        </p:txBody>
      </p:sp>
      <p:sp>
        <p:nvSpPr>
          <p:cNvPr id="86020" name="Rectangle 4"/>
          <p:cNvSpPr>
            <a:spLocks noChangeArrowheads="1"/>
          </p:cNvSpPr>
          <p:nvPr/>
        </p:nvSpPr>
        <p:spPr bwMode="auto">
          <a:xfrm>
            <a:off x="2235200" y="3290888"/>
            <a:ext cx="1785938" cy="1198562"/>
          </a:xfrm>
          <a:prstGeom prst="rect">
            <a:avLst/>
          </a:prstGeom>
          <a:solidFill>
            <a:srgbClr val="B2B2B2"/>
          </a:solidFill>
          <a:ln w="9525">
            <a:solidFill>
              <a:schemeClr val="tx1"/>
            </a:solidFill>
            <a:miter lim="800000"/>
            <a:headEnd/>
            <a:tailEnd/>
          </a:ln>
        </p:spPr>
        <p:txBody>
          <a:bodyPr wrap="none" anchor="ctr"/>
          <a:lstStyle/>
          <a:p>
            <a:pPr fontAlgn="base">
              <a:spcBef>
                <a:spcPct val="0"/>
              </a:spcBef>
              <a:spcAft>
                <a:spcPct val="0"/>
              </a:spcAft>
            </a:pPr>
            <a:endParaRPr lang="it-IT">
              <a:solidFill>
                <a:srgbClr val="000000"/>
              </a:solidFill>
              <a:latin typeface="Arial" charset="0"/>
            </a:endParaRPr>
          </a:p>
        </p:txBody>
      </p:sp>
      <p:sp>
        <p:nvSpPr>
          <p:cNvPr id="86021" name="Rectangle 5"/>
          <p:cNvSpPr>
            <a:spLocks noChangeArrowheads="1"/>
          </p:cNvSpPr>
          <p:nvPr/>
        </p:nvSpPr>
        <p:spPr bwMode="auto">
          <a:xfrm>
            <a:off x="4010025" y="3290888"/>
            <a:ext cx="623888" cy="1198562"/>
          </a:xfrm>
          <a:prstGeom prst="rect">
            <a:avLst/>
          </a:prstGeom>
          <a:solidFill>
            <a:srgbClr val="DDDDDD"/>
          </a:solidFill>
          <a:ln w="9525">
            <a:solidFill>
              <a:schemeClr val="tx1"/>
            </a:solidFill>
            <a:miter lim="800000"/>
            <a:headEnd/>
            <a:tailEnd/>
          </a:ln>
        </p:spPr>
        <p:txBody>
          <a:bodyPr wrap="none" anchor="ctr"/>
          <a:lstStyle/>
          <a:p>
            <a:pPr fontAlgn="base">
              <a:spcBef>
                <a:spcPct val="0"/>
              </a:spcBef>
              <a:spcAft>
                <a:spcPct val="0"/>
              </a:spcAft>
            </a:pPr>
            <a:endParaRPr lang="it-IT">
              <a:solidFill>
                <a:srgbClr val="000000"/>
              </a:solidFill>
              <a:latin typeface="Arial" charset="0"/>
            </a:endParaRPr>
          </a:p>
        </p:txBody>
      </p:sp>
      <p:sp>
        <p:nvSpPr>
          <p:cNvPr id="86022" name="Rectangle 6"/>
          <p:cNvSpPr>
            <a:spLocks noChangeArrowheads="1"/>
          </p:cNvSpPr>
          <p:nvPr/>
        </p:nvSpPr>
        <p:spPr bwMode="auto">
          <a:xfrm>
            <a:off x="4633913" y="3290888"/>
            <a:ext cx="2801937" cy="1198562"/>
          </a:xfrm>
          <a:prstGeom prst="rect">
            <a:avLst/>
          </a:prstGeom>
          <a:solidFill>
            <a:srgbClr val="B2B2B2"/>
          </a:solidFill>
          <a:ln w="9525">
            <a:solidFill>
              <a:schemeClr val="tx1"/>
            </a:solidFill>
            <a:miter lim="800000"/>
            <a:headEnd/>
            <a:tailEnd/>
          </a:ln>
        </p:spPr>
        <p:txBody>
          <a:bodyPr wrap="none" anchor="ctr"/>
          <a:lstStyle/>
          <a:p>
            <a:pPr fontAlgn="base">
              <a:spcBef>
                <a:spcPct val="0"/>
              </a:spcBef>
              <a:spcAft>
                <a:spcPct val="0"/>
              </a:spcAft>
            </a:pPr>
            <a:endParaRPr lang="it-IT">
              <a:solidFill>
                <a:srgbClr val="000000"/>
              </a:solidFill>
              <a:latin typeface="Arial" charset="0"/>
            </a:endParaRPr>
          </a:p>
        </p:txBody>
      </p:sp>
      <p:sp>
        <p:nvSpPr>
          <p:cNvPr id="86024" name="Line 8"/>
          <p:cNvSpPr>
            <a:spLocks noChangeShapeType="1"/>
          </p:cNvSpPr>
          <p:nvPr/>
        </p:nvSpPr>
        <p:spPr bwMode="auto">
          <a:xfrm>
            <a:off x="2224088" y="765175"/>
            <a:ext cx="0" cy="4237038"/>
          </a:xfrm>
          <a:prstGeom prst="line">
            <a:avLst/>
          </a:prstGeom>
          <a:noFill/>
          <a:ln w="28575">
            <a:solidFill>
              <a:schemeClr val="tx1"/>
            </a:solidFill>
            <a:round/>
            <a:headEnd/>
            <a:tailEnd/>
          </a:ln>
        </p:spPr>
        <p:txBody>
          <a:bodyPr/>
          <a:lstStyle/>
          <a:p>
            <a:pPr fontAlgn="base">
              <a:spcBef>
                <a:spcPct val="0"/>
              </a:spcBef>
              <a:spcAft>
                <a:spcPct val="0"/>
              </a:spcAft>
            </a:pPr>
            <a:endParaRPr lang="it-IT">
              <a:solidFill>
                <a:prstClr val="black"/>
              </a:solidFill>
              <a:latin typeface="Arial" charset="0"/>
            </a:endParaRPr>
          </a:p>
        </p:txBody>
      </p:sp>
      <p:sp>
        <p:nvSpPr>
          <p:cNvPr id="86025" name="Freeform 9"/>
          <p:cNvSpPr>
            <a:spLocks/>
          </p:cNvSpPr>
          <p:nvPr/>
        </p:nvSpPr>
        <p:spPr bwMode="auto">
          <a:xfrm>
            <a:off x="2230438" y="1616075"/>
            <a:ext cx="5205412" cy="2101850"/>
          </a:xfrm>
          <a:custGeom>
            <a:avLst/>
            <a:gdLst>
              <a:gd name="T0" fmla="*/ 0 w 3279"/>
              <a:gd name="T1" fmla="*/ 0 h 1324"/>
              <a:gd name="T2" fmla="*/ 801409611 w 3279"/>
              <a:gd name="T3" fmla="*/ 113407825 h 1324"/>
              <a:gd name="T4" fmla="*/ 2013603857 w 3279"/>
              <a:gd name="T5" fmla="*/ 360383138 h 1324"/>
              <a:gd name="T6" fmla="*/ 2147483647 w 3279"/>
              <a:gd name="T7" fmla="*/ 640119688 h 1324"/>
              <a:gd name="T8" fmla="*/ 2147483647 w 3279"/>
              <a:gd name="T9" fmla="*/ 1378526263 h 1324"/>
              <a:gd name="T10" fmla="*/ 2147483647 w 3279"/>
              <a:gd name="T11" fmla="*/ 2147483647 h 1324"/>
              <a:gd name="T12" fmla="*/ 2147483647 w 3279"/>
              <a:gd name="T13" fmla="*/ 2147483647 h 13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79" h="1324">
                <a:moveTo>
                  <a:pt x="0" y="0"/>
                </a:moveTo>
                <a:cubicBezTo>
                  <a:pt x="102" y="15"/>
                  <a:pt x="185" y="21"/>
                  <a:pt x="318" y="45"/>
                </a:cubicBezTo>
                <a:cubicBezTo>
                  <a:pt x="451" y="69"/>
                  <a:pt x="650" y="108"/>
                  <a:pt x="799" y="143"/>
                </a:cubicBezTo>
                <a:cubicBezTo>
                  <a:pt x="948" y="178"/>
                  <a:pt x="1018" y="187"/>
                  <a:pt x="1212" y="254"/>
                </a:cubicBezTo>
                <a:cubicBezTo>
                  <a:pt x="1406" y="321"/>
                  <a:pt x="1732" y="439"/>
                  <a:pt x="1962" y="547"/>
                </a:cubicBezTo>
                <a:cubicBezTo>
                  <a:pt x="2192" y="655"/>
                  <a:pt x="2374" y="775"/>
                  <a:pt x="2593" y="904"/>
                </a:cubicBezTo>
                <a:cubicBezTo>
                  <a:pt x="2812" y="1033"/>
                  <a:pt x="3167" y="1255"/>
                  <a:pt x="3279" y="1324"/>
                </a:cubicBezTo>
              </a:path>
            </a:pathLst>
          </a:custGeom>
          <a:noFill/>
          <a:ln w="38100" cap="flat" cmpd="sng">
            <a:solidFill>
              <a:schemeClr val="tx1"/>
            </a:solidFill>
            <a:prstDash val="dash"/>
            <a:round/>
            <a:headEnd/>
            <a:tailEnd/>
          </a:ln>
        </p:spPr>
        <p:txBody>
          <a:bodyPr/>
          <a:lstStyle/>
          <a:p>
            <a:pPr fontAlgn="base">
              <a:spcBef>
                <a:spcPct val="0"/>
              </a:spcBef>
              <a:spcAft>
                <a:spcPct val="0"/>
              </a:spcAft>
            </a:pPr>
            <a:endParaRPr lang="it-IT">
              <a:solidFill>
                <a:prstClr val="black"/>
              </a:solidFill>
              <a:latin typeface="Arial" charset="0"/>
            </a:endParaRPr>
          </a:p>
        </p:txBody>
      </p:sp>
      <p:sp>
        <p:nvSpPr>
          <p:cNvPr id="86026" name="Freeform 10"/>
          <p:cNvSpPr>
            <a:spLocks/>
          </p:cNvSpPr>
          <p:nvPr/>
        </p:nvSpPr>
        <p:spPr bwMode="auto">
          <a:xfrm>
            <a:off x="2195513" y="1597025"/>
            <a:ext cx="5221287" cy="3865563"/>
          </a:xfrm>
          <a:custGeom>
            <a:avLst/>
            <a:gdLst>
              <a:gd name="T0" fmla="*/ 0 w 3289"/>
              <a:gd name="T1" fmla="*/ 0 h 2435"/>
              <a:gd name="T2" fmla="*/ 866933667 w 3289"/>
              <a:gd name="T3" fmla="*/ 272176910 h 2435"/>
              <a:gd name="T4" fmla="*/ 1370964869 w 3289"/>
              <a:gd name="T5" fmla="*/ 572076336 h 2435"/>
              <a:gd name="T6" fmla="*/ 1925399191 w 3289"/>
              <a:gd name="T7" fmla="*/ 1078627015 h 2435"/>
              <a:gd name="T8" fmla="*/ 2147483647 w 3289"/>
              <a:gd name="T9" fmla="*/ 2023686524 h 2435"/>
              <a:gd name="T10" fmla="*/ 2147483647 w 3289"/>
              <a:gd name="T11" fmla="*/ 2147483647 h 2435"/>
              <a:gd name="T12" fmla="*/ 2147483647 w 3289"/>
              <a:gd name="T13" fmla="*/ 2147483647 h 2435"/>
              <a:gd name="T14" fmla="*/ 2147483647 w 3289"/>
              <a:gd name="T15" fmla="*/ 2147483647 h 2435"/>
              <a:gd name="T16" fmla="*/ 2147483647 w 3289"/>
              <a:gd name="T17" fmla="*/ 2147483647 h 2435"/>
              <a:gd name="T18" fmla="*/ 2147483647 w 3289"/>
              <a:gd name="T19" fmla="*/ 2147483647 h 2435"/>
              <a:gd name="T20" fmla="*/ 2147483647 w 3289"/>
              <a:gd name="T21" fmla="*/ 2147483647 h 2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9" h="2435">
                <a:moveTo>
                  <a:pt x="0" y="0"/>
                </a:moveTo>
                <a:cubicBezTo>
                  <a:pt x="126" y="35"/>
                  <a:pt x="253" y="70"/>
                  <a:pt x="344" y="108"/>
                </a:cubicBezTo>
                <a:cubicBezTo>
                  <a:pt x="435" y="146"/>
                  <a:pt x="474" y="174"/>
                  <a:pt x="544" y="227"/>
                </a:cubicBezTo>
                <a:cubicBezTo>
                  <a:pt x="614" y="280"/>
                  <a:pt x="686" y="332"/>
                  <a:pt x="764" y="428"/>
                </a:cubicBezTo>
                <a:cubicBezTo>
                  <a:pt x="842" y="524"/>
                  <a:pt x="930" y="657"/>
                  <a:pt x="1011" y="803"/>
                </a:cubicBezTo>
                <a:cubicBezTo>
                  <a:pt x="1092" y="949"/>
                  <a:pt x="1174" y="1155"/>
                  <a:pt x="1249" y="1306"/>
                </a:cubicBezTo>
                <a:cubicBezTo>
                  <a:pt x="1324" y="1457"/>
                  <a:pt x="1381" y="1588"/>
                  <a:pt x="1459" y="1709"/>
                </a:cubicBezTo>
                <a:cubicBezTo>
                  <a:pt x="1537" y="1830"/>
                  <a:pt x="1612" y="1937"/>
                  <a:pt x="1717" y="2030"/>
                </a:cubicBezTo>
                <a:cubicBezTo>
                  <a:pt x="1822" y="2123"/>
                  <a:pt x="1955" y="2208"/>
                  <a:pt x="2090" y="2266"/>
                </a:cubicBezTo>
                <a:cubicBezTo>
                  <a:pt x="2225" y="2324"/>
                  <a:pt x="2329" y="2348"/>
                  <a:pt x="2529" y="2376"/>
                </a:cubicBezTo>
                <a:cubicBezTo>
                  <a:pt x="2729" y="2404"/>
                  <a:pt x="3131" y="2423"/>
                  <a:pt x="3289" y="2435"/>
                </a:cubicBezTo>
              </a:path>
            </a:pathLst>
          </a:custGeom>
          <a:noFill/>
          <a:ln w="38100" cap="flat" cmpd="sng">
            <a:solidFill>
              <a:schemeClr val="tx1"/>
            </a:solidFill>
            <a:prstDash val="dash"/>
            <a:round/>
            <a:headEnd/>
            <a:tailEnd/>
          </a:ln>
        </p:spPr>
        <p:txBody>
          <a:bodyPr/>
          <a:lstStyle/>
          <a:p>
            <a:pPr fontAlgn="base">
              <a:spcBef>
                <a:spcPct val="0"/>
              </a:spcBef>
              <a:spcAft>
                <a:spcPct val="0"/>
              </a:spcAft>
            </a:pPr>
            <a:endParaRPr lang="it-IT">
              <a:solidFill>
                <a:prstClr val="black"/>
              </a:solidFill>
              <a:latin typeface="Arial" charset="0"/>
            </a:endParaRPr>
          </a:p>
        </p:txBody>
      </p:sp>
      <p:sp>
        <p:nvSpPr>
          <p:cNvPr id="86027" name="Line 11"/>
          <p:cNvSpPr>
            <a:spLocks noChangeShapeType="1"/>
          </p:cNvSpPr>
          <p:nvPr/>
        </p:nvSpPr>
        <p:spPr bwMode="auto">
          <a:xfrm flipV="1">
            <a:off x="1574800" y="1831975"/>
            <a:ext cx="0" cy="3024188"/>
          </a:xfrm>
          <a:prstGeom prst="line">
            <a:avLst/>
          </a:prstGeom>
          <a:noFill/>
          <a:ln w="19050">
            <a:solidFill>
              <a:schemeClr val="tx1"/>
            </a:solidFill>
            <a:round/>
            <a:headEn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86028" name="Text Box 12"/>
          <p:cNvSpPr txBox="1">
            <a:spLocks noChangeArrowheads="1"/>
          </p:cNvSpPr>
          <p:nvPr/>
        </p:nvSpPr>
        <p:spPr bwMode="auto">
          <a:xfrm rot="-5400000">
            <a:off x="542132" y="3004343"/>
            <a:ext cx="2012950" cy="366713"/>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it-IT" b="1">
                <a:solidFill>
                  <a:srgbClr val="000000"/>
                </a:solidFill>
                <a:latin typeface="Arial" charset="0"/>
              </a:rPr>
              <a:t>Stato Funzionale</a:t>
            </a:r>
          </a:p>
        </p:txBody>
      </p:sp>
      <p:sp>
        <p:nvSpPr>
          <p:cNvPr id="86029" name="Line 13"/>
          <p:cNvSpPr>
            <a:spLocks noChangeShapeType="1"/>
          </p:cNvSpPr>
          <p:nvPr/>
        </p:nvSpPr>
        <p:spPr bwMode="auto">
          <a:xfrm flipV="1">
            <a:off x="2286000" y="5729288"/>
            <a:ext cx="5021263" cy="4762"/>
          </a:xfrm>
          <a:prstGeom prst="line">
            <a:avLst/>
          </a:prstGeom>
          <a:noFill/>
          <a:ln w="19050">
            <a:solidFill>
              <a:schemeClr val="tx1"/>
            </a:solidFill>
            <a:round/>
            <a:headEn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86030" name="Text Box 14"/>
          <p:cNvSpPr txBox="1">
            <a:spLocks noChangeArrowheads="1"/>
          </p:cNvSpPr>
          <p:nvPr/>
        </p:nvSpPr>
        <p:spPr bwMode="auto">
          <a:xfrm>
            <a:off x="3962400" y="5576888"/>
            <a:ext cx="1479550" cy="366712"/>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it-IT" b="1">
                <a:solidFill>
                  <a:srgbClr val="000000"/>
                </a:solidFill>
                <a:latin typeface="Arial" charset="0"/>
              </a:rPr>
              <a:t>Tempo (età)</a:t>
            </a:r>
          </a:p>
        </p:txBody>
      </p:sp>
      <p:sp>
        <p:nvSpPr>
          <p:cNvPr id="86031" name="Text Box 15"/>
          <p:cNvSpPr txBox="1">
            <a:spLocks noChangeArrowheads="1"/>
          </p:cNvSpPr>
          <p:nvPr/>
        </p:nvSpPr>
        <p:spPr bwMode="auto">
          <a:xfrm>
            <a:off x="5105400" y="2057400"/>
            <a:ext cx="2460625" cy="304800"/>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it-IT" sz="1400" b="1">
                <a:solidFill>
                  <a:srgbClr val="000000"/>
                </a:solidFill>
                <a:latin typeface="Arial" charset="0"/>
              </a:rPr>
              <a:t>Invecchiamento “Normale”</a:t>
            </a:r>
          </a:p>
        </p:txBody>
      </p:sp>
      <p:sp>
        <p:nvSpPr>
          <p:cNvPr id="86032" name="Text Box 16"/>
          <p:cNvSpPr txBox="1">
            <a:spLocks noChangeArrowheads="1"/>
          </p:cNvSpPr>
          <p:nvPr/>
        </p:nvSpPr>
        <p:spPr bwMode="auto">
          <a:xfrm>
            <a:off x="2135188" y="2963863"/>
            <a:ext cx="2025650" cy="304800"/>
          </a:xfrm>
          <a:prstGeom prst="rect">
            <a:avLst/>
          </a:prstGeom>
          <a:solidFill>
            <a:schemeClr val="bg1"/>
          </a:solidFill>
          <a:ln w="9525">
            <a:noFill/>
            <a:miter lim="800000"/>
            <a:headEnd/>
            <a:tailEnd/>
          </a:ln>
        </p:spPr>
        <p:txBody>
          <a:bodyPr wrap="none">
            <a:spAutoFit/>
          </a:bodyPr>
          <a:lstStyle/>
          <a:p>
            <a:pPr algn="ctr" eaLnBrk="0" fontAlgn="base" hangingPunct="0">
              <a:spcBef>
                <a:spcPct val="0"/>
              </a:spcBef>
              <a:spcAft>
                <a:spcPct val="0"/>
              </a:spcAft>
            </a:pPr>
            <a:r>
              <a:rPr lang="it-IT" sz="1400" b="1">
                <a:solidFill>
                  <a:srgbClr val="000000"/>
                </a:solidFill>
                <a:latin typeface="Arial" charset="0"/>
              </a:rPr>
              <a:t>Disabilità progressiva</a:t>
            </a:r>
          </a:p>
        </p:txBody>
      </p:sp>
      <p:sp>
        <p:nvSpPr>
          <p:cNvPr id="86033" name="Text Box 17"/>
          <p:cNvSpPr txBox="1">
            <a:spLocks noChangeArrowheads="1"/>
          </p:cNvSpPr>
          <p:nvPr/>
        </p:nvSpPr>
        <p:spPr bwMode="auto">
          <a:xfrm>
            <a:off x="2438400" y="4876800"/>
            <a:ext cx="1209675" cy="376238"/>
          </a:xfrm>
          <a:prstGeom prst="rect">
            <a:avLst/>
          </a:prstGeom>
          <a:solidFill>
            <a:schemeClr val="bg1"/>
          </a:solidFill>
          <a:ln w="9525">
            <a:solidFill>
              <a:schemeClr val="bg2"/>
            </a:solidFill>
            <a:miter lim="800000"/>
            <a:headEnd/>
            <a:tailEnd/>
          </a:ln>
        </p:spPr>
        <p:txBody>
          <a:bodyPr wrap="none">
            <a:spAutoFit/>
          </a:bodyPr>
          <a:lstStyle/>
          <a:p>
            <a:pPr eaLnBrk="0" fontAlgn="base" hangingPunct="0">
              <a:spcBef>
                <a:spcPct val="0"/>
              </a:spcBef>
              <a:spcAft>
                <a:spcPct val="0"/>
              </a:spcAft>
            </a:pPr>
            <a:r>
              <a:rPr lang="it-IT" b="1">
                <a:solidFill>
                  <a:srgbClr val="000000"/>
                </a:solidFill>
                <a:latin typeface="Arial" charset="0"/>
              </a:rPr>
              <a:t>Disabilità</a:t>
            </a:r>
          </a:p>
        </p:txBody>
      </p:sp>
      <p:sp>
        <p:nvSpPr>
          <p:cNvPr id="86034" name="Text Box 18"/>
          <p:cNvSpPr txBox="1">
            <a:spLocks noChangeArrowheads="1"/>
          </p:cNvSpPr>
          <p:nvPr/>
        </p:nvSpPr>
        <p:spPr bwMode="auto">
          <a:xfrm>
            <a:off x="2590800" y="3748088"/>
            <a:ext cx="1082675" cy="376237"/>
          </a:xfrm>
          <a:prstGeom prst="rect">
            <a:avLst/>
          </a:prstGeom>
          <a:solidFill>
            <a:schemeClr val="bg1"/>
          </a:solidFill>
          <a:ln w="9525">
            <a:solidFill>
              <a:schemeClr val="bg2"/>
            </a:solidFill>
            <a:miter lim="800000"/>
            <a:headEnd/>
            <a:tailEnd/>
          </a:ln>
        </p:spPr>
        <p:txBody>
          <a:bodyPr wrap="none">
            <a:spAutoFit/>
          </a:bodyPr>
          <a:lstStyle/>
          <a:p>
            <a:pPr eaLnBrk="0" fontAlgn="base" hangingPunct="0">
              <a:spcBef>
                <a:spcPct val="0"/>
              </a:spcBef>
              <a:spcAft>
                <a:spcPct val="0"/>
              </a:spcAft>
            </a:pPr>
            <a:r>
              <a:rPr lang="it-IT" b="1">
                <a:solidFill>
                  <a:srgbClr val="000000"/>
                </a:solidFill>
                <a:latin typeface="Arial" charset="0"/>
              </a:rPr>
              <a:t>Fragilità</a:t>
            </a:r>
          </a:p>
        </p:txBody>
      </p:sp>
      <p:sp>
        <p:nvSpPr>
          <p:cNvPr id="86035" name="Text Box 19"/>
          <p:cNvSpPr txBox="1">
            <a:spLocks noChangeArrowheads="1"/>
          </p:cNvSpPr>
          <p:nvPr/>
        </p:nvSpPr>
        <p:spPr bwMode="auto">
          <a:xfrm>
            <a:off x="4267200" y="1538288"/>
            <a:ext cx="2860675" cy="376237"/>
          </a:xfrm>
          <a:prstGeom prst="rect">
            <a:avLst/>
          </a:prstGeom>
          <a:solidFill>
            <a:schemeClr val="bg1"/>
          </a:solidFill>
          <a:ln w="9525">
            <a:solidFill>
              <a:schemeClr val="bg2"/>
            </a:solidFill>
            <a:miter lim="800000"/>
            <a:headEnd/>
            <a:tailEnd/>
          </a:ln>
        </p:spPr>
        <p:txBody>
          <a:bodyPr wrap="none">
            <a:spAutoFit/>
          </a:bodyPr>
          <a:lstStyle/>
          <a:p>
            <a:pPr eaLnBrk="0" fontAlgn="base" hangingPunct="0">
              <a:spcBef>
                <a:spcPct val="0"/>
              </a:spcBef>
              <a:spcAft>
                <a:spcPct val="0"/>
              </a:spcAft>
            </a:pPr>
            <a:r>
              <a:rPr lang="it-IT" b="1">
                <a:solidFill>
                  <a:srgbClr val="000000"/>
                </a:solidFill>
                <a:latin typeface="Arial" charset="0"/>
              </a:rPr>
              <a:t>Stato Funzionale integro</a:t>
            </a:r>
          </a:p>
        </p:txBody>
      </p:sp>
      <p:sp>
        <p:nvSpPr>
          <p:cNvPr id="86036" name="Text Box 20"/>
          <p:cNvSpPr txBox="1">
            <a:spLocks noChangeArrowheads="1"/>
          </p:cNvSpPr>
          <p:nvPr/>
        </p:nvSpPr>
        <p:spPr bwMode="auto">
          <a:xfrm>
            <a:off x="0" y="228600"/>
            <a:ext cx="9144000" cy="747713"/>
          </a:xfrm>
          <a:prstGeom prst="rect">
            <a:avLst/>
          </a:prstGeom>
          <a:noFill/>
          <a:ln w="9525" algn="ctr">
            <a:noFill/>
            <a:miter lim="800000"/>
            <a:headEnd/>
            <a:tailEnd/>
          </a:ln>
        </p:spPr>
        <p:txBody>
          <a:bodyPr anchor="ctr"/>
          <a:lstStyle/>
          <a:p>
            <a:pPr algn="ctr" fontAlgn="base">
              <a:spcBef>
                <a:spcPct val="0"/>
              </a:spcBef>
              <a:spcAft>
                <a:spcPct val="0"/>
              </a:spcAft>
            </a:pPr>
            <a:r>
              <a:rPr lang="it-IT" sz="3200" b="1">
                <a:solidFill>
                  <a:srgbClr val="FF0000"/>
                </a:solidFill>
              </a:rPr>
              <a:t>Fragilità e Disabilità</a:t>
            </a:r>
          </a:p>
        </p:txBody>
      </p:sp>
      <p:sp>
        <p:nvSpPr>
          <p:cNvPr id="86037" name="Text Box 21"/>
          <p:cNvSpPr txBox="1">
            <a:spLocks noChangeArrowheads="1"/>
          </p:cNvSpPr>
          <p:nvPr/>
        </p:nvSpPr>
        <p:spPr bwMode="auto">
          <a:xfrm>
            <a:off x="5181600" y="5699125"/>
            <a:ext cx="3759200" cy="1006475"/>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it-IT">
              <a:solidFill>
                <a:srgbClr val="000000"/>
              </a:solidFill>
              <a:latin typeface="Arial" charset="0"/>
            </a:endParaRPr>
          </a:p>
          <a:p>
            <a:pPr eaLnBrk="0" fontAlgn="base" hangingPunct="0">
              <a:spcBef>
                <a:spcPct val="0"/>
              </a:spcBef>
              <a:spcAft>
                <a:spcPct val="0"/>
              </a:spcAft>
            </a:pPr>
            <a:r>
              <a:rPr lang="it-IT">
                <a:solidFill>
                  <a:srgbClr val="000000"/>
                </a:solidFill>
                <a:latin typeface="Arial" charset="0"/>
              </a:rPr>
              <a:t>Modificato da Ferrucci L et al, 2001</a:t>
            </a:r>
          </a:p>
          <a:p>
            <a:pPr eaLnBrk="0" fontAlgn="base" hangingPunct="0">
              <a:spcBef>
                <a:spcPct val="0"/>
              </a:spcBef>
              <a:spcAft>
                <a:spcPct val="0"/>
              </a:spcAft>
            </a:pPr>
            <a:endParaRPr lang="it-IT" sz="2400">
              <a:solidFill>
                <a:srgbClr val="000000"/>
              </a:solidFill>
              <a:latin typeface="Times New Roman" pitchFamily="18" charset="0"/>
            </a:endParaRPr>
          </a:p>
        </p:txBody>
      </p:sp>
      <p:sp>
        <p:nvSpPr>
          <p:cNvPr id="86038" name="Text Box 22"/>
          <p:cNvSpPr txBox="1">
            <a:spLocks noChangeArrowheads="1"/>
          </p:cNvSpPr>
          <p:nvPr/>
        </p:nvSpPr>
        <p:spPr bwMode="auto">
          <a:xfrm>
            <a:off x="6877050" y="3059113"/>
            <a:ext cx="2016125" cy="466725"/>
          </a:xfrm>
          <a:prstGeom prst="rect">
            <a:avLst/>
          </a:prstGeom>
          <a:noFill/>
          <a:ln w="9525">
            <a:solidFill>
              <a:srgbClr val="FF0000"/>
            </a:solidFill>
            <a:miter lim="800000"/>
            <a:headEnd/>
            <a:tailEnd/>
          </a:ln>
        </p:spPr>
        <p:txBody>
          <a:bodyPr>
            <a:spAutoFit/>
          </a:bodyPr>
          <a:lstStyle/>
          <a:p>
            <a:pPr algn="ctr" fontAlgn="base">
              <a:spcBef>
                <a:spcPct val="50000"/>
              </a:spcBef>
              <a:spcAft>
                <a:spcPct val="0"/>
              </a:spcAft>
            </a:pPr>
            <a:r>
              <a:rPr lang="en-US" sz="2400" b="1">
                <a:solidFill>
                  <a:srgbClr val="410082"/>
                </a:solidFill>
                <a:latin typeface="Arial" charset="0"/>
              </a:rPr>
              <a:t>AADL</a:t>
            </a:r>
          </a:p>
        </p:txBody>
      </p:sp>
      <p:sp>
        <p:nvSpPr>
          <p:cNvPr id="86039" name="Text Box 23"/>
          <p:cNvSpPr txBox="1">
            <a:spLocks noChangeArrowheads="1"/>
          </p:cNvSpPr>
          <p:nvPr/>
        </p:nvSpPr>
        <p:spPr bwMode="auto">
          <a:xfrm>
            <a:off x="6877050" y="3813175"/>
            <a:ext cx="2016125" cy="466725"/>
          </a:xfrm>
          <a:prstGeom prst="rect">
            <a:avLst/>
          </a:prstGeom>
          <a:noFill/>
          <a:ln w="9525">
            <a:solidFill>
              <a:srgbClr val="FF0000"/>
            </a:solidFill>
            <a:miter lim="800000"/>
            <a:headEnd/>
            <a:tailEnd/>
          </a:ln>
        </p:spPr>
        <p:txBody>
          <a:bodyPr>
            <a:spAutoFit/>
          </a:bodyPr>
          <a:lstStyle/>
          <a:p>
            <a:pPr algn="ctr" fontAlgn="base">
              <a:spcBef>
                <a:spcPct val="50000"/>
              </a:spcBef>
              <a:spcAft>
                <a:spcPct val="0"/>
              </a:spcAft>
            </a:pPr>
            <a:r>
              <a:rPr lang="en-US" sz="2400" b="1">
                <a:solidFill>
                  <a:srgbClr val="410082"/>
                </a:solidFill>
                <a:latin typeface="Arial" charset="0"/>
              </a:rPr>
              <a:t>IADL</a:t>
            </a:r>
          </a:p>
        </p:txBody>
      </p:sp>
      <p:sp>
        <p:nvSpPr>
          <p:cNvPr id="86040" name="Text Box 24"/>
          <p:cNvSpPr txBox="1">
            <a:spLocks noChangeArrowheads="1"/>
          </p:cNvSpPr>
          <p:nvPr/>
        </p:nvSpPr>
        <p:spPr bwMode="auto">
          <a:xfrm>
            <a:off x="6877050" y="4714875"/>
            <a:ext cx="2016125" cy="466725"/>
          </a:xfrm>
          <a:prstGeom prst="rect">
            <a:avLst/>
          </a:prstGeom>
          <a:noFill/>
          <a:ln w="9525">
            <a:solidFill>
              <a:srgbClr val="FF0000"/>
            </a:solidFill>
            <a:miter lim="800000"/>
            <a:headEnd/>
            <a:tailEnd/>
          </a:ln>
        </p:spPr>
        <p:txBody>
          <a:bodyPr>
            <a:spAutoFit/>
          </a:bodyPr>
          <a:lstStyle/>
          <a:p>
            <a:pPr algn="ctr" fontAlgn="base">
              <a:spcBef>
                <a:spcPct val="50000"/>
              </a:spcBef>
              <a:spcAft>
                <a:spcPct val="0"/>
              </a:spcAft>
            </a:pPr>
            <a:r>
              <a:rPr lang="en-US" sz="2400" b="1">
                <a:solidFill>
                  <a:srgbClr val="410082"/>
                </a:solidFill>
                <a:latin typeface="Arial" charset="0"/>
              </a:rPr>
              <a:t>BADL</a:t>
            </a:r>
          </a:p>
        </p:txBody>
      </p:sp>
      <p:sp>
        <p:nvSpPr>
          <p:cNvPr id="86041" name="Text Box 25"/>
          <p:cNvSpPr txBox="1">
            <a:spLocks noChangeArrowheads="1"/>
          </p:cNvSpPr>
          <p:nvPr/>
        </p:nvSpPr>
        <p:spPr bwMode="auto">
          <a:xfrm>
            <a:off x="3995738" y="2820988"/>
            <a:ext cx="2014537" cy="304800"/>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it-IT" sz="1400" b="1">
                <a:solidFill>
                  <a:srgbClr val="000000"/>
                </a:solidFill>
                <a:latin typeface="Arial" charset="0"/>
              </a:rPr>
              <a:t>Disabilità catastrofica</a:t>
            </a:r>
          </a:p>
        </p:txBody>
      </p:sp>
      <p:sp>
        <p:nvSpPr>
          <p:cNvPr id="86042" name="Freeform 26"/>
          <p:cNvSpPr>
            <a:spLocks/>
          </p:cNvSpPr>
          <p:nvPr/>
        </p:nvSpPr>
        <p:spPr bwMode="auto">
          <a:xfrm>
            <a:off x="2268538" y="1668463"/>
            <a:ext cx="4103687" cy="3816350"/>
          </a:xfrm>
          <a:custGeom>
            <a:avLst/>
            <a:gdLst>
              <a:gd name="T0" fmla="*/ 0 w 2585"/>
              <a:gd name="T1" fmla="*/ 0 h 2404"/>
              <a:gd name="T2" fmla="*/ 2147483647 w 2585"/>
              <a:gd name="T3" fmla="*/ 1486892188 h 2404"/>
              <a:gd name="T4" fmla="*/ 2147483647 w 2585"/>
              <a:gd name="T5" fmla="*/ 2147483647 h 2404"/>
              <a:gd name="T6" fmla="*/ 0 60000 65536"/>
              <a:gd name="T7" fmla="*/ 0 60000 65536"/>
              <a:gd name="T8" fmla="*/ 0 60000 65536"/>
            </a:gdLst>
            <a:ahLst/>
            <a:cxnLst>
              <a:cxn ang="T6">
                <a:pos x="T0" y="T1"/>
              </a:cxn>
              <a:cxn ang="T7">
                <a:pos x="T2" y="T3"/>
              </a:cxn>
              <a:cxn ang="T8">
                <a:pos x="T4" y="T5"/>
              </a:cxn>
            </a:cxnLst>
            <a:rect l="0" t="0" r="r" b="b"/>
            <a:pathLst>
              <a:path w="2585" h="2404">
                <a:moveTo>
                  <a:pt x="0" y="0"/>
                </a:moveTo>
                <a:cubicBezTo>
                  <a:pt x="646" y="94"/>
                  <a:pt x="1292" y="189"/>
                  <a:pt x="1723" y="590"/>
                </a:cubicBezTo>
                <a:cubicBezTo>
                  <a:pt x="2154" y="991"/>
                  <a:pt x="2369" y="1697"/>
                  <a:pt x="2585" y="2404"/>
                </a:cubicBezTo>
              </a:path>
            </a:pathLst>
          </a:custGeom>
          <a:noFill/>
          <a:ln w="19050" cap="flat">
            <a:solidFill>
              <a:schemeClr val="tx1"/>
            </a:solidFill>
            <a:prstDash val="dashDot"/>
            <a:round/>
            <a:headEnd/>
            <a:tailEnd/>
          </a:ln>
        </p:spPr>
        <p:txBody>
          <a:bodyPr/>
          <a:lstStyle/>
          <a:p>
            <a:pPr fontAlgn="base">
              <a:spcBef>
                <a:spcPct val="0"/>
              </a:spcBef>
              <a:spcAft>
                <a:spcPct val="0"/>
              </a:spcAft>
            </a:pPr>
            <a:endParaRPr lang="it-IT">
              <a:solidFill>
                <a:prstClr val="black"/>
              </a:solidFill>
              <a:latin typeface="Arial" charset="0"/>
            </a:endParaRPr>
          </a:p>
        </p:txBody>
      </p:sp>
    </p:spTree>
    <p:extLst>
      <p:ext uri="{BB962C8B-B14F-4D97-AF65-F5344CB8AC3E}">
        <p14:creationId xmlns:p14="http://schemas.microsoft.com/office/powerpoint/2010/main" val="403795061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3175" y="274638"/>
            <a:ext cx="9144000" cy="1143000"/>
          </a:xfrm>
        </p:spPr>
        <p:txBody>
          <a:bodyPr/>
          <a:lstStyle/>
          <a:p>
            <a:r>
              <a:rPr lang="en-GB"/>
              <a:t>Predittori di fragilità</a:t>
            </a:r>
          </a:p>
        </p:txBody>
      </p:sp>
      <p:sp>
        <p:nvSpPr>
          <p:cNvPr id="89091" name="Rectangle 3"/>
          <p:cNvSpPr>
            <a:spLocks noGrp="1" noChangeArrowheads="1"/>
          </p:cNvSpPr>
          <p:nvPr>
            <p:ph type="body" idx="4294967295"/>
          </p:nvPr>
        </p:nvSpPr>
        <p:spPr>
          <a:xfrm>
            <a:off x="304800" y="1752600"/>
            <a:ext cx="8305800" cy="4422775"/>
          </a:xfrm>
        </p:spPr>
        <p:txBody>
          <a:bodyPr/>
          <a:lstStyle/>
          <a:p>
            <a:pPr>
              <a:lnSpc>
                <a:spcPct val="90000"/>
              </a:lnSpc>
            </a:pPr>
            <a:r>
              <a:rPr lang="en-GB" sz="2800" dirty="0" err="1"/>
              <a:t>Età</a:t>
            </a:r>
            <a:r>
              <a:rPr lang="en-GB" sz="2800" dirty="0"/>
              <a:t> </a:t>
            </a:r>
            <a:r>
              <a:rPr lang="en-GB" sz="2800" dirty="0" err="1"/>
              <a:t>molto</a:t>
            </a:r>
            <a:r>
              <a:rPr lang="en-GB" sz="2800" dirty="0"/>
              <a:t> </a:t>
            </a:r>
            <a:r>
              <a:rPr lang="en-GB" sz="2800" dirty="0" err="1"/>
              <a:t>avanzata</a:t>
            </a:r>
            <a:endParaRPr lang="en-GB" sz="2800" dirty="0"/>
          </a:p>
          <a:p>
            <a:pPr>
              <a:lnSpc>
                <a:spcPct val="90000"/>
              </a:lnSpc>
            </a:pPr>
            <a:r>
              <a:rPr lang="en-GB" sz="2800" dirty="0" err="1"/>
              <a:t>Ipovisus</a:t>
            </a:r>
            <a:endParaRPr lang="en-GB" sz="2800" dirty="0"/>
          </a:p>
          <a:p>
            <a:pPr>
              <a:lnSpc>
                <a:spcPct val="90000"/>
              </a:lnSpc>
            </a:pPr>
            <a:r>
              <a:rPr lang="en-GB" sz="2800" i="1" dirty="0" err="1"/>
              <a:t>Deterioramento</a:t>
            </a:r>
            <a:r>
              <a:rPr lang="en-GB" sz="2800" i="1" dirty="0"/>
              <a:t> </a:t>
            </a:r>
            <a:r>
              <a:rPr lang="en-GB" sz="2800" i="1" dirty="0" err="1"/>
              <a:t>cognitivo</a:t>
            </a:r>
            <a:endParaRPr lang="en-GB" sz="2800" i="1" dirty="0"/>
          </a:p>
          <a:p>
            <a:pPr>
              <a:lnSpc>
                <a:spcPct val="90000"/>
              </a:lnSpc>
            </a:pPr>
            <a:r>
              <a:rPr lang="en-GB" sz="2800" i="1" dirty="0" err="1"/>
              <a:t>Depressione</a:t>
            </a:r>
            <a:endParaRPr lang="en-GB" sz="2800" i="1" dirty="0"/>
          </a:p>
          <a:p>
            <a:pPr>
              <a:lnSpc>
                <a:spcPct val="90000"/>
              </a:lnSpc>
            </a:pPr>
            <a:r>
              <a:rPr lang="en-GB" sz="2800" dirty="0" err="1"/>
              <a:t>Debolezza</a:t>
            </a:r>
            <a:r>
              <a:rPr lang="en-GB" sz="2800" dirty="0"/>
              <a:t> </a:t>
            </a:r>
            <a:r>
              <a:rPr lang="en-GB" sz="2800" dirty="0" err="1"/>
              <a:t>muscolare</a:t>
            </a:r>
            <a:r>
              <a:rPr lang="en-GB" sz="2800" dirty="0"/>
              <a:t>, </a:t>
            </a:r>
            <a:r>
              <a:rPr lang="en-GB" sz="2800" dirty="0" err="1"/>
              <a:t>perdita</a:t>
            </a:r>
            <a:r>
              <a:rPr lang="en-GB" sz="2800" dirty="0"/>
              <a:t> di peso, </a:t>
            </a:r>
            <a:r>
              <a:rPr lang="en-GB" sz="2800" dirty="0" err="1"/>
              <a:t>malnutrizione</a:t>
            </a:r>
            <a:endParaRPr lang="en-GB" sz="2800" dirty="0"/>
          </a:p>
          <a:p>
            <a:pPr>
              <a:lnSpc>
                <a:spcPct val="90000"/>
              </a:lnSpc>
            </a:pPr>
            <a:r>
              <a:rPr lang="en-GB" sz="2800" dirty="0" err="1"/>
              <a:t>Anormalità</a:t>
            </a:r>
            <a:r>
              <a:rPr lang="en-GB" sz="2800" dirty="0"/>
              <a:t> di </a:t>
            </a:r>
            <a:r>
              <a:rPr lang="en-GB" sz="2800" dirty="0" err="1"/>
              <a:t>equilibrio</a:t>
            </a:r>
            <a:r>
              <a:rPr lang="en-GB" sz="2800" dirty="0"/>
              <a:t> e </a:t>
            </a:r>
            <a:r>
              <a:rPr lang="en-GB" sz="2800" dirty="0" err="1"/>
              <a:t>deambulazione</a:t>
            </a:r>
            <a:endParaRPr lang="en-GB" sz="2800" dirty="0"/>
          </a:p>
          <a:p>
            <a:pPr>
              <a:lnSpc>
                <a:spcPct val="90000"/>
              </a:lnSpc>
            </a:pPr>
            <a:r>
              <a:rPr lang="en-GB" sz="2800" dirty="0" err="1"/>
              <a:t>Politerapia</a:t>
            </a:r>
            <a:r>
              <a:rPr lang="en-GB" sz="2800" dirty="0"/>
              <a:t>, </a:t>
            </a:r>
            <a:r>
              <a:rPr lang="en-GB" sz="2800" dirty="0" err="1"/>
              <a:t>uso</a:t>
            </a:r>
            <a:r>
              <a:rPr lang="en-GB" sz="2800" dirty="0"/>
              <a:t> di </a:t>
            </a:r>
            <a:r>
              <a:rPr lang="en-GB" sz="2800" dirty="0" err="1"/>
              <a:t>neurolettici</a:t>
            </a:r>
            <a:r>
              <a:rPr lang="en-GB" sz="2800" dirty="0"/>
              <a:t>/</a:t>
            </a:r>
            <a:r>
              <a:rPr lang="en-GB" sz="2800" dirty="0" err="1"/>
              <a:t>sedativi</a:t>
            </a:r>
            <a:endParaRPr lang="en-GB" sz="2800" dirty="0"/>
          </a:p>
          <a:p>
            <a:pPr>
              <a:lnSpc>
                <a:spcPct val="90000"/>
              </a:lnSpc>
            </a:pPr>
            <a:r>
              <a:rPr lang="en-GB" sz="2800" dirty="0" err="1"/>
              <a:t>Comorbidità</a:t>
            </a:r>
            <a:endParaRPr lang="en-GB" sz="2800" dirty="0"/>
          </a:p>
        </p:txBody>
      </p:sp>
    </p:spTree>
    <p:extLst>
      <p:ext uri="{BB962C8B-B14F-4D97-AF65-F5344CB8AC3E}">
        <p14:creationId xmlns:p14="http://schemas.microsoft.com/office/powerpoint/2010/main" val="129599827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it-IT"/>
              <a:t>Comorbidità vs Multimorbidità</a:t>
            </a:r>
          </a:p>
        </p:txBody>
      </p:sp>
      <p:sp>
        <p:nvSpPr>
          <p:cNvPr id="90115" name="Rectangle 3"/>
          <p:cNvSpPr>
            <a:spLocks noGrp="1" noChangeArrowheads="1"/>
          </p:cNvSpPr>
          <p:nvPr>
            <p:ph type="body" idx="1"/>
          </p:nvPr>
        </p:nvSpPr>
        <p:spPr/>
        <p:txBody>
          <a:bodyPr/>
          <a:lstStyle/>
          <a:p>
            <a:r>
              <a:rPr lang="it-IT" sz="2800" b="1" u="sng"/>
              <a:t>Comorbidità</a:t>
            </a:r>
            <a:r>
              <a:rPr lang="it-IT" sz="2800"/>
              <a:t>: una patologia prevalente acuta o cronica riacutizzata con una o più condizioni patologiche croniche di accompagnamento</a:t>
            </a:r>
          </a:p>
          <a:p>
            <a:r>
              <a:rPr lang="it-IT" sz="2800" b="1" u="sng"/>
              <a:t>Multimorbidità</a:t>
            </a:r>
            <a:r>
              <a:rPr lang="it-IT" sz="2800"/>
              <a:t>: due o più patologie acute o croniche riacutizzate che costituiscono contemporanemate il problema prevalente </a:t>
            </a:r>
          </a:p>
          <a:p>
            <a:r>
              <a:rPr lang="it-IT" sz="2800"/>
              <a:t>Oltre alle patologie somatiche vanno considerate nella comorbidità/multimorbidità anche i problemi psichici e socio ambientali</a:t>
            </a:r>
          </a:p>
        </p:txBody>
      </p:sp>
    </p:spTree>
    <p:extLst>
      <p:ext uri="{BB962C8B-B14F-4D97-AF65-F5344CB8AC3E}">
        <p14:creationId xmlns:p14="http://schemas.microsoft.com/office/powerpoint/2010/main" val="8810171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endParaRPr lang="it-IT"/>
          </a:p>
        </p:txBody>
      </p:sp>
      <p:sp>
        <p:nvSpPr>
          <p:cNvPr id="91139" name="Rectangle 3"/>
          <p:cNvSpPr>
            <a:spLocks noGrp="1" noChangeArrowheads="1"/>
          </p:cNvSpPr>
          <p:nvPr>
            <p:ph type="body" idx="1"/>
          </p:nvPr>
        </p:nvSpPr>
        <p:spPr/>
        <p:txBody>
          <a:bodyPr/>
          <a:lstStyle/>
          <a:p>
            <a:r>
              <a:rPr lang="it-IT" sz="2800" dirty="0" smtClean="0"/>
              <a:t>Nella </a:t>
            </a:r>
            <a:r>
              <a:rPr lang="it-IT" sz="2800" dirty="0" err="1"/>
              <a:t>multimorbidità</a:t>
            </a:r>
            <a:r>
              <a:rPr lang="it-IT" sz="2800" dirty="0"/>
              <a:t> le patologie possono non essere correlate fra di loro (</a:t>
            </a:r>
            <a:r>
              <a:rPr lang="it-IT" sz="2800" dirty="0" err="1"/>
              <a:t>multimorbidità</a:t>
            </a:r>
            <a:r>
              <a:rPr lang="it-IT" sz="2800" dirty="0"/>
              <a:t> discordanti</a:t>
            </a:r>
            <a:r>
              <a:rPr lang="it-IT" sz="2800" dirty="0" smtClean="0"/>
              <a:t>) o essere correlate (</a:t>
            </a:r>
            <a:r>
              <a:rPr lang="it-IT" sz="2800" dirty="0" err="1" smtClean="0"/>
              <a:t>multimorbidità</a:t>
            </a:r>
            <a:r>
              <a:rPr lang="it-IT" sz="2800" dirty="0" smtClean="0"/>
              <a:t> concordante)</a:t>
            </a:r>
            <a:endParaRPr lang="it-IT" sz="2800" dirty="0"/>
          </a:p>
          <a:p>
            <a:r>
              <a:rPr lang="it-IT" sz="2800" dirty="0"/>
              <a:t>Complessità nella definizione delle priorità degli </a:t>
            </a:r>
            <a:r>
              <a:rPr lang="it-IT" sz="2800" dirty="0" err="1"/>
              <a:t>outcomes</a:t>
            </a:r>
            <a:r>
              <a:rPr lang="it-IT" sz="2800" dirty="0"/>
              <a:t>, delle influenze sulla funzione e sulla qualità della </a:t>
            </a:r>
            <a:r>
              <a:rPr lang="it-IT" sz="2800" dirty="0" smtClean="0"/>
              <a:t>vita</a:t>
            </a:r>
          </a:p>
          <a:p>
            <a:r>
              <a:rPr lang="it-IT" sz="2800" dirty="0" smtClean="0"/>
              <a:t>Necessità di follow-up e revisione delle priorità</a:t>
            </a:r>
            <a:endParaRPr lang="it-IT" sz="2800" dirty="0"/>
          </a:p>
          <a:p>
            <a:endParaRPr lang="it-IT" sz="2800" dirty="0"/>
          </a:p>
        </p:txBody>
      </p:sp>
    </p:spTree>
    <p:extLst>
      <p:ext uri="{BB962C8B-B14F-4D97-AF65-F5344CB8AC3E}">
        <p14:creationId xmlns:p14="http://schemas.microsoft.com/office/powerpoint/2010/main" val="208141219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endParaRPr lang="it-IT"/>
          </a:p>
        </p:txBody>
      </p:sp>
      <p:sp>
        <p:nvSpPr>
          <p:cNvPr id="92163" name="Rectangle 3"/>
          <p:cNvSpPr>
            <a:spLocks noGrp="1" noChangeArrowheads="1"/>
          </p:cNvSpPr>
          <p:nvPr>
            <p:ph type="body" idx="1"/>
          </p:nvPr>
        </p:nvSpPr>
        <p:spPr/>
        <p:txBody>
          <a:bodyPr/>
          <a:lstStyle/>
          <a:p>
            <a:r>
              <a:rPr lang="it-IT" dirty="0"/>
              <a:t>Valutazione dei sintomi, coinvolgimento di organi/sistemi, compromissione funzionale, risorse individuali e sociali</a:t>
            </a:r>
          </a:p>
          <a:p>
            <a:r>
              <a:rPr lang="it-IT" dirty="0"/>
              <a:t>Definizione di </a:t>
            </a:r>
            <a:r>
              <a:rPr lang="it-IT" dirty="0" err="1"/>
              <a:t>outcomes</a:t>
            </a:r>
            <a:r>
              <a:rPr lang="it-IT" dirty="0"/>
              <a:t> individualizzati e realistici</a:t>
            </a:r>
          </a:p>
          <a:p>
            <a:r>
              <a:rPr lang="it-IT" dirty="0"/>
              <a:t>Necessità di lavorare in team</a:t>
            </a:r>
          </a:p>
          <a:p>
            <a:r>
              <a:rPr lang="it-IT" dirty="0" smtClean="0"/>
              <a:t>Follow-up e revisione delle condizioni e dei risultati e ridefinizione degli </a:t>
            </a:r>
            <a:r>
              <a:rPr lang="it-IT" dirty="0" err="1" smtClean="0"/>
              <a:t>outcomes</a:t>
            </a:r>
            <a:endParaRPr lang="it-IT" dirty="0"/>
          </a:p>
          <a:p>
            <a:endParaRPr lang="it-IT" dirty="0"/>
          </a:p>
        </p:txBody>
      </p:sp>
    </p:spTree>
    <p:extLst>
      <p:ext uri="{BB962C8B-B14F-4D97-AF65-F5344CB8AC3E}">
        <p14:creationId xmlns:p14="http://schemas.microsoft.com/office/powerpoint/2010/main" val="2835880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PRESENTAZIONE DEL CASO CLINICO</a:t>
            </a:r>
            <a:endParaRPr lang="it-IT"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eaLnBrk="1" fontAlgn="auto" hangingPunct="1">
              <a:spcAft>
                <a:spcPts val="0"/>
              </a:spcAft>
              <a:defRPr/>
            </a:pPr>
            <a:r>
              <a:rPr lang="it-IT" b="1" dirty="0" smtClean="0">
                <a:solidFill>
                  <a:schemeClr val="tx2"/>
                </a:solidFill>
              </a:rPr>
              <a:t>Fratture vertebrali/1</a:t>
            </a:r>
            <a:r>
              <a:rPr lang="it-IT" dirty="0" smtClean="0">
                <a:solidFill>
                  <a:schemeClr val="tx2"/>
                </a:solidFill>
              </a:rPr>
              <a:t/>
            </a:r>
            <a:br>
              <a:rPr lang="it-IT" dirty="0" smtClean="0">
                <a:solidFill>
                  <a:schemeClr val="tx2"/>
                </a:solidFill>
              </a:rPr>
            </a:br>
            <a:r>
              <a:rPr lang="it-IT" sz="3600" i="1" dirty="0" smtClean="0">
                <a:solidFill>
                  <a:schemeClr val="tx2"/>
                </a:solidFill>
              </a:rPr>
              <a:t>Aspetti epidemiologici/1</a:t>
            </a:r>
            <a:endParaRPr lang="it-IT" i="1" dirty="0" smtClean="0">
              <a:solidFill>
                <a:schemeClr val="tx2"/>
              </a:solidFill>
            </a:endParaRPr>
          </a:p>
        </p:txBody>
      </p:sp>
      <p:sp>
        <p:nvSpPr>
          <p:cNvPr id="5123" name="CasellaDiTesto 12"/>
          <p:cNvSpPr txBox="1">
            <a:spLocks noChangeArrowheads="1"/>
          </p:cNvSpPr>
          <p:nvPr/>
        </p:nvSpPr>
        <p:spPr bwMode="auto">
          <a:xfrm>
            <a:off x="6643688" y="6550025"/>
            <a:ext cx="2522537" cy="307975"/>
          </a:xfrm>
          <a:prstGeom prst="rect">
            <a:avLst/>
          </a:prstGeom>
          <a:noFill/>
          <a:ln w="9525">
            <a:noFill/>
            <a:miter lim="800000"/>
            <a:headEnd/>
            <a:tailEnd/>
          </a:ln>
        </p:spPr>
        <p:txBody>
          <a:bodyPr wrap="none">
            <a:spAutoFit/>
          </a:bodyPr>
          <a:lstStyle/>
          <a:p>
            <a:r>
              <a:rPr lang="it-IT" sz="1400">
                <a:latin typeface="Calibri" pitchFamily="34" charset="0"/>
              </a:rPr>
              <a:t>Roy et al., Osteoporos Int 2003</a:t>
            </a:r>
          </a:p>
        </p:txBody>
      </p:sp>
      <p:sp>
        <p:nvSpPr>
          <p:cNvPr id="5124" name="Text Box 5"/>
          <p:cNvSpPr txBox="1">
            <a:spLocks noChangeArrowheads="1"/>
          </p:cNvSpPr>
          <p:nvPr/>
        </p:nvSpPr>
        <p:spPr bwMode="auto">
          <a:xfrm>
            <a:off x="642938" y="1528763"/>
            <a:ext cx="8215312" cy="400050"/>
          </a:xfrm>
          <a:prstGeom prst="rect">
            <a:avLst/>
          </a:prstGeom>
          <a:noFill/>
          <a:ln w="9525">
            <a:noFill/>
            <a:miter lim="800000"/>
            <a:headEnd/>
            <a:tailEnd/>
          </a:ln>
        </p:spPr>
        <p:txBody>
          <a:bodyPr>
            <a:spAutoFit/>
          </a:bodyPr>
          <a:lstStyle/>
          <a:p>
            <a:pPr algn="ctr"/>
            <a:r>
              <a:rPr lang="en-GB" sz="2000">
                <a:solidFill>
                  <a:schemeClr val="tx2"/>
                </a:solidFill>
                <a:latin typeface="Calibri" pitchFamily="34" charset="0"/>
                <a:cs typeface="Arial" charset="0"/>
              </a:rPr>
              <a:t>Le fratture vertebrali sono  frequenti complicanze dell’osteoporosi</a:t>
            </a:r>
            <a:endParaRPr lang="it-IT" sz="2000">
              <a:solidFill>
                <a:schemeClr val="tx2"/>
              </a:solidFill>
              <a:latin typeface="Calibri" pitchFamily="34" charset="0"/>
              <a:cs typeface="Arial" charset="0"/>
            </a:endParaRPr>
          </a:p>
        </p:txBody>
      </p:sp>
      <p:pic>
        <p:nvPicPr>
          <p:cNvPr id="5125" name="Picture 6"/>
          <p:cNvPicPr>
            <a:picLocks noChangeAspect="1" noChangeArrowheads="1"/>
          </p:cNvPicPr>
          <p:nvPr/>
        </p:nvPicPr>
        <p:blipFill>
          <a:blip r:embed="rId2" cstate="print"/>
          <a:srcRect/>
          <a:stretch>
            <a:fillRect/>
          </a:stretch>
        </p:blipFill>
        <p:spPr bwMode="auto">
          <a:xfrm>
            <a:off x="1343025" y="2560638"/>
            <a:ext cx="6657975" cy="3654425"/>
          </a:xfrm>
          <a:prstGeom prst="rect">
            <a:avLst/>
          </a:prstGeom>
          <a:noFill/>
          <a:ln w="9525">
            <a:noFill/>
            <a:miter lim="800000"/>
            <a:headEnd/>
            <a:tailEnd/>
          </a:ln>
        </p:spPr>
      </p:pic>
      <p:sp>
        <p:nvSpPr>
          <p:cNvPr id="5126" name="CasellaDiTesto 11"/>
          <p:cNvSpPr txBox="1">
            <a:spLocks noChangeArrowheads="1"/>
          </p:cNvSpPr>
          <p:nvPr/>
        </p:nvSpPr>
        <p:spPr bwMode="auto">
          <a:xfrm>
            <a:off x="3429000" y="2357438"/>
            <a:ext cx="1901825" cy="461962"/>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STUDIO EPOS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187450" y="1479550"/>
            <a:ext cx="6264275" cy="4973638"/>
          </a:xfrm>
          <a:prstGeom prst="rect">
            <a:avLst/>
          </a:prstGeom>
          <a:noFill/>
          <a:ln w="19080">
            <a:solidFill>
              <a:srgbClr val="000000"/>
            </a:solidFill>
            <a:miter lim="800000"/>
            <a:headEnd/>
            <a:tailEnd/>
          </a:ln>
        </p:spPr>
      </p:pic>
      <p:sp>
        <p:nvSpPr>
          <p:cNvPr id="6147" name="Text Box 3"/>
          <p:cNvSpPr txBox="1">
            <a:spLocks noChangeArrowheads="1"/>
          </p:cNvSpPr>
          <p:nvPr/>
        </p:nvSpPr>
        <p:spPr bwMode="auto">
          <a:xfrm>
            <a:off x="6245225" y="6534150"/>
            <a:ext cx="2935288" cy="279400"/>
          </a:xfrm>
          <a:prstGeom prst="rect">
            <a:avLst/>
          </a:prstGeom>
          <a:noFill/>
          <a:ln w="9398">
            <a:noFill/>
            <a:miter lim="800000"/>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Calibri" pitchFamily="34" charset="0"/>
              </a:rPr>
              <a:t>Cauley JA et al., Osteoporos Int 2000</a:t>
            </a:r>
          </a:p>
        </p:txBody>
      </p:sp>
      <p:sp>
        <p:nvSpPr>
          <p:cNvPr id="6148" name="Rectangle 4"/>
          <p:cNvSpPr>
            <a:spLocks noChangeArrowheads="1"/>
          </p:cNvSpPr>
          <p:nvPr/>
        </p:nvSpPr>
        <p:spPr bwMode="auto">
          <a:xfrm>
            <a:off x="1187450" y="3573463"/>
            <a:ext cx="6264275" cy="863600"/>
          </a:xfrm>
          <a:prstGeom prst="rect">
            <a:avLst/>
          </a:prstGeom>
          <a:noFill/>
          <a:ln w="28440">
            <a:solidFill>
              <a:srgbClr val="66FF33"/>
            </a:solidFill>
            <a:miter lim="800000"/>
            <a:headEnd/>
            <a:tailEnd/>
          </a:ln>
        </p:spPr>
        <p:txBody>
          <a:bodyPr wrap="none" anchor="ctr"/>
          <a:lstStyle/>
          <a:p>
            <a:endParaRPr lang="it-IT">
              <a:latin typeface="Calibri" pitchFamily="34" charset="0"/>
            </a:endParaRPr>
          </a:p>
        </p:txBody>
      </p:sp>
      <p:sp>
        <p:nvSpPr>
          <p:cNvPr id="6"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vertebrali/2</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Aspetti epidemiologici/2</a:t>
            </a:r>
            <a:endParaRPr lang="it-IT" sz="4400" i="1" dirty="0">
              <a:solidFill>
                <a:schemeClr val="tx2"/>
              </a:solidFill>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p:txBody>
          <a:bodyPr rtlCol="0">
            <a:normAutofit fontScale="90000"/>
          </a:bodyPr>
          <a:lstStyle/>
          <a:p>
            <a:pPr eaLnBrk="1" fontAlgn="auto" hangingPunct="1">
              <a:spcAft>
                <a:spcPts val="0"/>
              </a:spcAft>
              <a:defRPr/>
            </a:pPr>
            <a:r>
              <a:rPr lang="it-IT" b="1" dirty="0" smtClean="0">
                <a:solidFill>
                  <a:schemeClr val="tx2"/>
                </a:solidFill>
              </a:rPr>
              <a:t>Fratture vertebrali/3</a:t>
            </a:r>
            <a:r>
              <a:rPr lang="it-IT" dirty="0" smtClean="0">
                <a:solidFill>
                  <a:schemeClr val="tx2"/>
                </a:solidFill>
              </a:rPr>
              <a:t/>
            </a:r>
            <a:br>
              <a:rPr lang="it-IT" dirty="0" smtClean="0">
                <a:solidFill>
                  <a:schemeClr val="tx2"/>
                </a:solidFill>
              </a:rPr>
            </a:br>
            <a:r>
              <a:rPr lang="it-IT" sz="3600" i="1" dirty="0" smtClean="0">
                <a:solidFill>
                  <a:schemeClr val="tx2"/>
                </a:solidFill>
              </a:rPr>
              <a:t>Aspetti </a:t>
            </a:r>
            <a:r>
              <a:rPr lang="it-IT" sz="3600" i="1" dirty="0" err="1" smtClean="0">
                <a:solidFill>
                  <a:schemeClr val="tx2"/>
                </a:solidFill>
              </a:rPr>
              <a:t>eziopatogenetici</a:t>
            </a:r>
            <a:endParaRPr lang="it-IT" i="1" dirty="0" smtClean="0">
              <a:solidFill>
                <a:schemeClr val="tx2"/>
              </a:solidFill>
            </a:endParaRPr>
          </a:p>
        </p:txBody>
      </p:sp>
      <p:sp>
        <p:nvSpPr>
          <p:cNvPr id="7171" name="CasellaDiTesto 11"/>
          <p:cNvSpPr txBox="1">
            <a:spLocks noChangeArrowheads="1"/>
          </p:cNvSpPr>
          <p:nvPr/>
        </p:nvSpPr>
        <p:spPr bwMode="auto">
          <a:xfrm>
            <a:off x="2627313" y="1484313"/>
            <a:ext cx="3759200" cy="461962"/>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Ruolo delle terapie croniche</a:t>
            </a:r>
          </a:p>
        </p:txBody>
      </p:sp>
      <p:pic>
        <p:nvPicPr>
          <p:cNvPr id="7172" name="Picture 2"/>
          <p:cNvPicPr>
            <a:picLocks noChangeAspect="1" noChangeArrowheads="1"/>
          </p:cNvPicPr>
          <p:nvPr/>
        </p:nvPicPr>
        <p:blipFill>
          <a:blip r:embed="rId2" cstate="print"/>
          <a:srcRect/>
          <a:stretch>
            <a:fillRect/>
          </a:stretch>
        </p:blipFill>
        <p:spPr bwMode="auto">
          <a:xfrm>
            <a:off x="2051050" y="1844675"/>
            <a:ext cx="4608513" cy="4719638"/>
          </a:xfrm>
          <a:prstGeom prst="rect">
            <a:avLst/>
          </a:prstGeom>
          <a:noFill/>
          <a:ln w="9525">
            <a:noFill/>
            <a:miter lim="800000"/>
            <a:headEnd/>
            <a:tailEnd/>
          </a:ln>
        </p:spPr>
      </p:pic>
      <p:sp>
        <p:nvSpPr>
          <p:cNvPr id="7173" name="CasellaDiTesto 6"/>
          <p:cNvSpPr txBox="1">
            <a:spLocks noChangeArrowheads="1"/>
          </p:cNvSpPr>
          <p:nvPr/>
        </p:nvSpPr>
        <p:spPr bwMode="auto">
          <a:xfrm>
            <a:off x="5651500" y="6500813"/>
            <a:ext cx="3452813" cy="307975"/>
          </a:xfrm>
          <a:prstGeom prst="rect">
            <a:avLst/>
          </a:prstGeom>
          <a:noFill/>
          <a:ln w="9525">
            <a:noFill/>
            <a:miter lim="800000"/>
            <a:headEnd/>
            <a:tailEnd/>
          </a:ln>
        </p:spPr>
        <p:txBody>
          <a:bodyPr wrap="none">
            <a:spAutoFit/>
          </a:bodyPr>
          <a:lstStyle/>
          <a:p>
            <a:r>
              <a:rPr lang="it-IT" sz="1400">
                <a:latin typeface="Calibri" pitchFamily="34" charset="0"/>
              </a:rPr>
              <a:t>Mazziotti, Canalis, Giustina,  Am J Med 2010</a:t>
            </a:r>
          </a:p>
        </p:txBody>
      </p:sp>
      <p:sp>
        <p:nvSpPr>
          <p:cNvPr id="7" name="Rettangolo 6"/>
          <p:cNvSpPr/>
          <p:nvPr/>
        </p:nvSpPr>
        <p:spPr>
          <a:xfrm>
            <a:off x="2411413" y="4724400"/>
            <a:ext cx="1655762" cy="21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ttangolo 7"/>
          <p:cNvSpPr/>
          <p:nvPr/>
        </p:nvSpPr>
        <p:spPr>
          <a:xfrm>
            <a:off x="2411413" y="5949950"/>
            <a:ext cx="1655762"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12"/>
          <p:cNvSpPr txBox="1">
            <a:spLocks noChangeArrowheads="1"/>
          </p:cNvSpPr>
          <p:nvPr/>
        </p:nvSpPr>
        <p:spPr bwMode="auto">
          <a:xfrm>
            <a:off x="7143750" y="6550025"/>
            <a:ext cx="1984375" cy="307975"/>
          </a:xfrm>
          <a:prstGeom prst="rect">
            <a:avLst/>
          </a:prstGeom>
          <a:noFill/>
          <a:ln w="9525">
            <a:noFill/>
            <a:miter lim="800000"/>
            <a:headEnd/>
            <a:tailEnd/>
          </a:ln>
        </p:spPr>
        <p:txBody>
          <a:bodyPr wrap="none">
            <a:spAutoFit/>
          </a:bodyPr>
          <a:lstStyle/>
          <a:p>
            <a:r>
              <a:rPr lang="it-IT" sz="1400">
                <a:latin typeface="Calibri" pitchFamily="34" charset="0"/>
              </a:rPr>
              <a:t>Cauley et al., JAMA 2007</a:t>
            </a:r>
          </a:p>
        </p:txBody>
      </p:sp>
      <p:pic>
        <p:nvPicPr>
          <p:cNvPr id="8195" name="Picture 5"/>
          <p:cNvPicPr>
            <a:picLocks noChangeAspect="1" noChangeArrowheads="1"/>
          </p:cNvPicPr>
          <p:nvPr/>
        </p:nvPicPr>
        <p:blipFill>
          <a:blip r:embed="rId2" cstate="print"/>
          <a:srcRect/>
          <a:stretch>
            <a:fillRect/>
          </a:stretch>
        </p:blipFill>
        <p:spPr bwMode="auto">
          <a:xfrm>
            <a:off x="185738" y="2276475"/>
            <a:ext cx="8432800" cy="4248150"/>
          </a:xfrm>
          <a:prstGeom prst="rect">
            <a:avLst/>
          </a:prstGeom>
          <a:noFill/>
          <a:ln w="9525">
            <a:noFill/>
            <a:miter lim="800000"/>
            <a:headEnd/>
            <a:tailEnd/>
          </a:ln>
        </p:spPr>
      </p:pic>
      <p:sp>
        <p:nvSpPr>
          <p:cNvPr id="8196" name="Text Box 5"/>
          <p:cNvSpPr txBox="1">
            <a:spLocks noChangeArrowheads="1"/>
          </p:cNvSpPr>
          <p:nvPr/>
        </p:nvSpPr>
        <p:spPr bwMode="auto">
          <a:xfrm>
            <a:off x="642938" y="1500188"/>
            <a:ext cx="8215312" cy="701675"/>
          </a:xfrm>
          <a:prstGeom prst="rect">
            <a:avLst/>
          </a:prstGeom>
          <a:noFill/>
          <a:ln w="9525">
            <a:noFill/>
            <a:miter lim="800000"/>
            <a:headEnd/>
            <a:tailEnd/>
          </a:ln>
        </p:spPr>
        <p:txBody>
          <a:bodyPr>
            <a:spAutoFit/>
          </a:bodyPr>
          <a:lstStyle/>
          <a:p>
            <a:pPr algn="ctr"/>
            <a:r>
              <a:rPr lang="en-GB" sz="2000">
                <a:solidFill>
                  <a:schemeClr val="tx2"/>
                </a:solidFill>
                <a:latin typeface="Calibri" pitchFamily="34" charset="0"/>
                <a:cs typeface="Arial" charset="0"/>
              </a:rPr>
              <a:t>Fratture vertebrali prevalenti  sono il più importante predittore del successivo rischio di fratture vertebrali</a:t>
            </a:r>
            <a:endParaRPr lang="it-IT" sz="2000">
              <a:solidFill>
                <a:schemeClr val="tx2"/>
              </a:solidFill>
              <a:latin typeface="Calibri" pitchFamily="34" charset="0"/>
              <a:cs typeface="Arial" charset="0"/>
            </a:endParaRPr>
          </a:p>
        </p:txBody>
      </p:sp>
      <p:sp>
        <p:nvSpPr>
          <p:cNvPr id="6"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vertebrali/4</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Aspetti </a:t>
            </a:r>
            <a:r>
              <a:rPr lang="it-IT" sz="3600" i="1" dirty="0" err="1">
                <a:solidFill>
                  <a:schemeClr val="tx2"/>
                </a:solidFill>
                <a:latin typeface="+mj-lt"/>
                <a:ea typeface="+mj-ea"/>
                <a:cs typeface="+mj-cs"/>
              </a:rPr>
              <a:t>clinico-prognostici</a:t>
            </a:r>
            <a:r>
              <a:rPr lang="it-IT" sz="3600" i="1" dirty="0">
                <a:solidFill>
                  <a:schemeClr val="tx2"/>
                </a:solidFill>
                <a:latin typeface="+mj-lt"/>
                <a:ea typeface="+mj-ea"/>
                <a:cs typeface="+mj-cs"/>
              </a:rPr>
              <a:t>/1</a:t>
            </a:r>
            <a:endParaRPr lang="it-IT" sz="4400" i="1" dirty="0">
              <a:solidFill>
                <a:schemeClr val="tx2"/>
              </a:solidFill>
              <a:latin typeface="+mj-lt"/>
              <a:ea typeface="+mj-ea"/>
              <a:cs typeface="+mj-cs"/>
            </a:endParaRPr>
          </a:p>
        </p:txBody>
      </p:sp>
      <p:sp>
        <p:nvSpPr>
          <p:cNvPr id="8198" name="CasellaDiTesto 6"/>
          <p:cNvSpPr txBox="1">
            <a:spLocks noChangeArrowheads="1"/>
          </p:cNvSpPr>
          <p:nvPr/>
        </p:nvSpPr>
        <p:spPr bwMode="auto">
          <a:xfrm>
            <a:off x="7164388" y="107950"/>
            <a:ext cx="1835150" cy="368300"/>
          </a:xfrm>
          <a:prstGeom prst="rect">
            <a:avLst/>
          </a:prstGeom>
          <a:noFill/>
          <a:ln w="9525">
            <a:noFill/>
            <a:miter lim="800000"/>
            <a:headEnd/>
            <a:tailEnd/>
          </a:ln>
        </p:spPr>
        <p:txBody>
          <a:bodyPr wrap="none">
            <a:spAutoFit/>
          </a:bodyPr>
          <a:lstStyle/>
          <a:p>
            <a:r>
              <a:rPr lang="it-IT" b="1" u="sng">
                <a:latin typeface="Calibri" pitchFamily="34" charset="0"/>
              </a:rPr>
              <a:t>Perché trattare/1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asellaDiTesto 12"/>
          <p:cNvSpPr txBox="1">
            <a:spLocks noChangeArrowheads="1"/>
          </p:cNvSpPr>
          <p:nvPr/>
        </p:nvSpPr>
        <p:spPr bwMode="auto">
          <a:xfrm>
            <a:off x="6643688" y="6550025"/>
            <a:ext cx="2500312" cy="307975"/>
          </a:xfrm>
          <a:prstGeom prst="rect">
            <a:avLst/>
          </a:prstGeom>
          <a:noFill/>
          <a:ln w="9525">
            <a:noFill/>
            <a:miter lim="800000"/>
            <a:headEnd/>
            <a:tailEnd/>
          </a:ln>
        </p:spPr>
        <p:txBody>
          <a:bodyPr wrap="none">
            <a:spAutoFit/>
          </a:bodyPr>
          <a:lstStyle/>
          <a:p>
            <a:r>
              <a:rPr lang="it-IT" sz="1400">
                <a:latin typeface="Calibri" pitchFamily="34" charset="0"/>
              </a:rPr>
              <a:t>Siris et al.,  Osteoporos Int 2007</a:t>
            </a:r>
          </a:p>
        </p:txBody>
      </p:sp>
      <p:sp>
        <p:nvSpPr>
          <p:cNvPr id="9219" name="Text Box 5"/>
          <p:cNvSpPr txBox="1">
            <a:spLocks noChangeArrowheads="1"/>
          </p:cNvSpPr>
          <p:nvPr/>
        </p:nvSpPr>
        <p:spPr bwMode="auto">
          <a:xfrm>
            <a:off x="642938" y="1500188"/>
            <a:ext cx="8215312" cy="701675"/>
          </a:xfrm>
          <a:prstGeom prst="rect">
            <a:avLst/>
          </a:prstGeom>
          <a:noFill/>
          <a:ln w="9525">
            <a:noFill/>
            <a:miter lim="800000"/>
            <a:headEnd/>
            <a:tailEnd/>
          </a:ln>
        </p:spPr>
        <p:txBody>
          <a:bodyPr>
            <a:spAutoFit/>
          </a:bodyPr>
          <a:lstStyle/>
          <a:p>
            <a:pPr algn="ctr"/>
            <a:r>
              <a:rPr lang="en-GB" sz="2000">
                <a:solidFill>
                  <a:schemeClr val="tx2"/>
                </a:solidFill>
                <a:latin typeface="Calibri" pitchFamily="34" charset="0"/>
                <a:cs typeface="Arial" charset="0"/>
              </a:rPr>
              <a:t>Fratture vertebrali prevalenti predicono il successivo rischio di fratture non-vertebrali, in sinergia con la BMD</a:t>
            </a:r>
            <a:endParaRPr lang="it-IT" sz="2000">
              <a:solidFill>
                <a:schemeClr val="tx2"/>
              </a:solidFill>
              <a:latin typeface="Calibri" pitchFamily="34" charset="0"/>
              <a:cs typeface="Arial" charset="0"/>
            </a:endParaRPr>
          </a:p>
        </p:txBody>
      </p:sp>
      <p:pic>
        <p:nvPicPr>
          <p:cNvPr id="9220" name="Picture 3"/>
          <p:cNvPicPr>
            <a:picLocks noChangeAspect="1" noChangeArrowheads="1"/>
          </p:cNvPicPr>
          <p:nvPr/>
        </p:nvPicPr>
        <p:blipFill>
          <a:blip r:embed="rId2" cstate="print"/>
          <a:srcRect/>
          <a:stretch>
            <a:fillRect/>
          </a:stretch>
        </p:blipFill>
        <p:spPr bwMode="auto">
          <a:xfrm>
            <a:off x="649288" y="2266950"/>
            <a:ext cx="8315325" cy="3538538"/>
          </a:xfrm>
          <a:prstGeom prst="rect">
            <a:avLst/>
          </a:prstGeom>
          <a:noFill/>
          <a:ln w="9525">
            <a:noFill/>
            <a:miter lim="800000"/>
            <a:headEnd/>
            <a:tailEnd/>
          </a:ln>
        </p:spPr>
      </p:pic>
      <p:sp>
        <p:nvSpPr>
          <p:cNvPr id="6"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vertebrali/5</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Aspetti </a:t>
            </a:r>
            <a:r>
              <a:rPr lang="it-IT" sz="3600" i="1" dirty="0" err="1">
                <a:solidFill>
                  <a:schemeClr val="tx2"/>
                </a:solidFill>
                <a:latin typeface="+mj-lt"/>
                <a:ea typeface="+mj-ea"/>
                <a:cs typeface="+mj-cs"/>
              </a:rPr>
              <a:t>clinico-prognostici</a:t>
            </a:r>
            <a:r>
              <a:rPr lang="it-IT" sz="3600" i="1" dirty="0">
                <a:solidFill>
                  <a:schemeClr val="tx2"/>
                </a:solidFill>
                <a:latin typeface="+mj-lt"/>
                <a:ea typeface="+mj-ea"/>
                <a:cs typeface="+mj-cs"/>
              </a:rPr>
              <a:t>/2</a:t>
            </a:r>
            <a:endParaRPr lang="it-IT" sz="4400" i="1" dirty="0">
              <a:solidFill>
                <a:schemeClr val="tx2"/>
              </a:solidFill>
              <a:latin typeface="+mj-lt"/>
              <a:ea typeface="+mj-ea"/>
              <a:cs typeface="+mj-cs"/>
            </a:endParaRPr>
          </a:p>
        </p:txBody>
      </p:sp>
      <p:sp>
        <p:nvSpPr>
          <p:cNvPr id="9222" name="CasellaDiTesto 7"/>
          <p:cNvSpPr txBox="1">
            <a:spLocks noChangeArrowheads="1"/>
          </p:cNvSpPr>
          <p:nvPr/>
        </p:nvSpPr>
        <p:spPr bwMode="auto">
          <a:xfrm>
            <a:off x="7164388" y="107950"/>
            <a:ext cx="1835150" cy="368300"/>
          </a:xfrm>
          <a:prstGeom prst="rect">
            <a:avLst/>
          </a:prstGeom>
          <a:noFill/>
          <a:ln w="9525">
            <a:noFill/>
            <a:miter lim="800000"/>
            <a:headEnd/>
            <a:tailEnd/>
          </a:ln>
        </p:spPr>
        <p:txBody>
          <a:bodyPr wrap="none">
            <a:spAutoFit/>
          </a:bodyPr>
          <a:lstStyle/>
          <a:p>
            <a:r>
              <a:rPr lang="it-IT" b="1" u="sng">
                <a:latin typeface="Calibri" pitchFamily="34" charset="0"/>
              </a:rPr>
              <a:t>Perché trattare/2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642938" y="1500188"/>
            <a:ext cx="8215312" cy="400050"/>
          </a:xfrm>
          <a:prstGeom prst="rect">
            <a:avLst/>
          </a:prstGeom>
          <a:noFill/>
          <a:ln w="9525">
            <a:noFill/>
            <a:miter lim="800000"/>
            <a:headEnd/>
            <a:tailEnd/>
          </a:ln>
        </p:spPr>
        <p:txBody>
          <a:bodyPr>
            <a:spAutoFit/>
          </a:bodyPr>
          <a:lstStyle/>
          <a:p>
            <a:pPr algn="ctr"/>
            <a:r>
              <a:rPr lang="en-GB" sz="2000">
                <a:solidFill>
                  <a:schemeClr val="tx2"/>
                </a:solidFill>
                <a:latin typeface="Calibri" pitchFamily="34" charset="0"/>
                <a:cs typeface="Arial" charset="0"/>
              </a:rPr>
              <a:t>Fratture vertebrali prevalenti e rischio di eventi cardiovascolari</a:t>
            </a:r>
            <a:endParaRPr lang="it-IT" sz="2000">
              <a:solidFill>
                <a:schemeClr val="tx2"/>
              </a:solidFill>
              <a:latin typeface="Calibri" pitchFamily="34" charset="0"/>
              <a:cs typeface="Arial" charset="0"/>
            </a:endParaRPr>
          </a:p>
        </p:txBody>
      </p:sp>
      <p:sp>
        <p:nvSpPr>
          <p:cNvPr id="6"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vertebrali/6</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Aspetti </a:t>
            </a:r>
            <a:r>
              <a:rPr lang="it-IT" sz="3600" i="1" dirty="0" err="1">
                <a:solidFill>
                  <a:schemeClr val="tx2"/>
                </a:solidFill>
                <a:latin typeface="+mj-lt"/>
                <a:ea typeface="+mj-ea"/>
                <a:cs typeface="+mj-cs"/>
              </a:rPr>
              <a:t>clinico-prognostici</a:t>
            </a:r>
            <a:r>
              <a:rPr lang="it-IT" sz="3600" i="1" dirty="0">
                <a:solidFill>
                  <a:schemeClr val="tx2"/>
                </a:solidFill>
                <a:latin typeface="+mj-lt"/>
                <a:ea typeface="+mj-ea"/>
                <a:cs typeface="+mj-cs"/>
              </a:rPr>
              <a:t>/3</a:t>
            </a:r>
            <a:endParaRPr lang="it-IT" sz="4400" i="1" dirty="0">
              <a:solidFill>
                <a:schemeClr val="tx2"/>
              </a:solidFill>
              <a:latin typeface="+mj-lt"/>
              <a:ea typeface="+mj-ea"/>
              <a:cs typeface="+mj-cs"/>
            </a:endParaRPr>
          </a:p>
        </p:txBody>
      </p:sp>
      <p:sp>
        <p:nvSpPr>
          <p:cNvPr id="8" name="CasellaDiTesto 7"/>
          <p:cNvSpPr txBox="1"/>
          <p:nvPr/>
        </p:nvSpPr>
        <p:spPr>
          <a:xfrm>
            <a:off x="7189788" y="6453188"/>
            <a:ext cx="1919287" cy="307975"/>
          </a:xfrm>
          <a:prstGeom prst="rect">
            <a:avLst/>
          </a:prstGeom>
          <a:noFill/>
        </p:spPr>
        <p:txBody>
          <a:bodyPr wrap="none">
            <a:spAutoFit/>
          </a:bodyPr>
          <a:lstStyle/>
          <a:p>
            <a:pPr fontAlgn="auto">
              <a:spcBef>
                <a:spcPts val="0"/>
              </a:spcBef>
              <a:spcAft>
                <a:spcPts val="0"/>
              </a:spcAft>
              <a:defRPr/>
            </a:pPr>
            <a:r>
              <a:rPr lang="it-IT" sz="1400" dirty="0">
                <a:latin typeface="+mj-lt"/>
              </a:rPr>
              <a:t>Tango </a:t>
            </a:r>
            <a:r>
              <a:rPr lang="it-IT" sz="1400" dirty="0" err="1">
                <a:latin typeface="+mj-lt"/>
              </a:rPr>
              <a:t>et</a:t>
            </a:r>
            <a:r>
              <a:rPr lang="it-IT" sz="1400" dirty="0">
                <a:latin typeface="+mj-lt"/>
              </a:rPr>
              <a:t> al., JBMR 2005</a:t>
            </a:r>
          </a:p>
        </p:txBody>
      </p:sp>
      <p:pic>
        <p:nvPicPr>
          <p:cNvPr id="10245" name="Picture 2"/>
          <p:cNvPicPr>
            <a:picLocks noChangeAspect="1" noChangeArrowheads="1"/>
          </p:cNvPicPr>
          <p:nvPr/>
        </p:nvPicPr>
        <p:blipFill>
          <a:blip r:embed="rId2" cstate="print"/>
          <a:srcRect/>
          <a:stretch>
            <a:fillRect/>
          </a:stretch>
        </p:blipFill>
        <p:spPr bwMode="auto">
          <a:xfrm>
            <a:off x="2195513" y="2205038"/>
            <a:ext cx="5118100" cy="3860800"/>
          </a:xfrm>
          <a:prstGeom prst="rect">
            <a:avLst/>
          </a:prstGeom>
          <a:noFill/>
          <a:ln w="9525">
            <a:noFill/>
            <a:miter lim="800000"/>
            <a:headEnd/>
            <a:tailEnd/>
          </a:ln>
        </p:spPr>
      </p:pic>
      <p:sp>
        <p:nvSpPr>
          <p:cNvPr id="10246" name="CasellaDiTesto 9"/>
          <p:cNvSpPr txBox="1">
            <a:spLocks noChangeArrowheads="1"/>
          </p:cNvSpPr>
          <p:nvPr/>
        </p:nvSpPr>
        <p:spPr bwMode="auto">
          <a:xfrm>
            <a:off x="7164388" y="107950"/>
            <a:ext cx="1835150" cy="368300"/>
          </a:xfrm>
          <a:prstGeom prst="rect">
            <a:avLst/>
          </a:prstGeom>
          <a:noFill/>
          <a:ln w="9525">
            <a:noFill/>
            <a:miter lim="800000"/>
            <a:headEnd/>
            <a:tailEnd/>
          </a:ln>
        </p:spPr>
        <p:txBody>
          <a:bodyPr wrap="none">
            <a:spAutoFit/>
          </a:bodyPr>
          <a:lstStyle/>
          <a:p>
            <a:r>
              <a:rPr lang="it-IT" b="1" u="sng">
                <a:latin typeface="Calibri" pitchFamily="34" charset="0"/>
              </a:rPr>
              <a:t>Perché trattare/3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vertebrali/7</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Efficacia della vitamina D/1</a:t>
            </a:r>
            <a:endParaRPr lang="it-IT" sz="4400" i="1" dirty="0">
              <a:solidFill>
                <a:schemeClr val="tx2"/>
              </a:solidFill>
              <a:latin typeface="+mj-lt"/>
              <a:ea typeface="+mj-ea"/>
              <a:cs typeface="+mj-cs"/>
            </a:endParaRPr>
          </a:p>
        </p:txBody>
      </p:sp>
      <p:sp>
        <p:nvSpPr>
          <p:cNvPr id="11267" name="CasellaDiTesto 6"/>
          <p:cNvSpPr txBox="1">
            <a:spLocks noChangeArrowheads="1"/>
          </p:cNvSpPr>
          <p:nvPr/>
        </p:nvSpPr>
        <p:spPr bwMode="auto">
          <a:xfrm>
            <a:off x="7164388" y="107950"/>
            <a:ext cx="1735137" cy="368300"/>
          </a:xfrm>
          <a:prstGeom prst="rect">
            <a:avLst/>
          </a:prstGeom>
          <a:noFill/>
          <a:ln w="9525">
            <a:noFill/>
            <a:miter lim="800000"/>
            <a:headEnd/>
            <a:tailEnd/>
          </a:ln>
        </p:spPr>
        <p:txBody>
          <a:bodyPr wrap="none">
            <a:spAutoFit/>
          </a:bodyPr>
          <a:lstStyle/>
          <a:p>
            <a:r>
              <a:rPr lang="it-IT" b="1" u="sng">
                <a:latin typeface="Calibri" pitchFamily="34" charset="0"/>
              </a:rPr>
              <a:t>Come trattare/1</a:t>
            </a:r>
          </a:p>
        </p:txBody>
      </p:sp>
      <p:pic>
        <p:nvPicPr>
          <p:cNvPr id="11268" name="Picture 8"/>
          <p:cNvPicPr>
            <a:picLocks noChangeAspect="1" noChangeArrowheads="1"/>
          </p:cNvPicPr>
          <p:nvPr/>
        </p:nvPicPr>
        <p:blipFill>
          <a:blip r:embed="rId3" cstate="print"/>
          <a:srcRect/>
          <a:stretch>
            <a:fillRect/>
          </a:stretch>
        </p:blipFill>
        <p:spPr bwMode="auto">
          <a:xfrm>
            <a:off x="2195513" y="1268413"/>
            <a:ext cx="4321175" cy="5178425"/>
          </a:xfrm>
          <a:prstGeom prst="rect">
            <a:avLst/>
          </a:prstGeom>
          <a:noFill/>
          <a:ln w="9525">
            <a:noFill/>
            <a:miter lim="800000"/>
            <a:headEnd/>
            <a:tailEnd/>
          </a:ln>
        </p:spPr>
      </p:pic>
      <p:sp>
        <p:nvSpPr>
          <p:cNvPr id="9" name="CasellaDiTesto 8"/>
          <p:cNvSpPr txBox="1"/>
          <p:nvPr/>
        </p:nvSpPr>
        <p:spPr>
          <a:xfrm>
            <a:off x="6011863" y="6505575"/>
            <a:ext cx="3095625" cy="307975"/>
          </a:xfrm>
          <a:prstGeom prst="rect">
            <a:avLst/>
          </a:prstGeom>
          <a:noFill/>
        </p:spPr>
        <p:txBody>
          <a:bodyPr wrap="none">
            <a:spAutoFit/>
          </a:bodyPr>
          <a:lstStyle/>
          <a:p>
            <a:pPr fontAlgn="auto">
              <a:spcBef>
                <a:spcPts val="0"/>
              </a:spcBef>
              <a:spcAft>
                <a:spcPts val="0"/>
              </a:spcAft>
              <a:defRPr/>
            </a:pPr>
            <a:r>
              <a:rPr lang="it-IT" sz="1400" dirty="0" err="1">
                <a:latin typeface="+mj-lt"/>
              </a:rPr>
              <a:t>Bischoff-Ferrari</a:t>
            </a:r>
            <a:r>
              <a:rPr lang="it-IT" sz="1400" dirty="0">
                <a:latin typeface="+mj-lt"/>
              </a:rPr>
              <a:t> </a:t>
            </a:r>
            <a:r>
              <a:rPr lang="it-IT" sz="1400" dirty="0" err="1">
                <a:latin typeface="+mj-lt"/>
              </a:rPr>
              <a:t>et</a:t>
            </a:r>
            <a:r>
              <a:rPr lang="it-IT" sz="1400" dirty="0">
                <a:latin typeface="+mj-lt"/>
              </a:rPr>
              <a:t> al., N </a:t>
            </a:r>
            <a:r>
              <a:rPr lang="it-IT" sz="1400" dirty="0" err="1">
                <a:latin typeface="+mj-lt"/>
              </a:rPr>
              <a:t>Eng</a:t>
            </a:r>
            <a:r>
              <a:rPr lang="it-IT" sz="1400" dirty="0">
                <a:latin typeface="+mj-lt"/>
              </a:rPr>
              <a:t> J </a:t>
            </a:r>
            <a:r>
              <a:rPr lang="it-IT" sz="1400" dirty="0" err="1">
                <a:latin typeface="+mj-lt"/>
              </a:rPr>
              <a:t>Med</a:t>
            </a:r>
            <a:r>
              <a:rPr lang="it-IT" sz="1400" dirty="0">
                <a:latin typeface="+mj-lt"/>
              </a:rPr>
              <a:t> 2012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250825" y="188913"/>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vertebrali/8</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Efficacia della vitamina D/2</a:t>
            </a:r>
            <a:endParaRPr lang="it-IT" sz="4400" i="1" dirty="0">
              <a:solidFill>
                <a:schemeClr val="tx2"/>
              </a:solidFill>
              <a:latin typeface="+mj-lt"/>
              <a:ea typeface="+mj-ea"/>
              <a:cs typeface="+mj-cs"/>
            </a:endParaRPr>
          </a:p>
        </p:txBody>
      </p:sp>
      <p:sp>
        <p:nvSpPr>
          <p:cNvPr id="12291" name="CasellaDiTesto 6"/>
          <p:cNvSpPr txBox="1">
            <a:spLocks noChangeArrowheads="1"/>
          </p:cNvSpPr>
          <p:nvPr/>
        </p:nvSpPr>
        <p:spPr bwMode="auto">
          <a:xfrm>
            <a:off x="7164388" y="107950"/>
            <a:ext cx="1735137" cy="369888"/>
          </a:xfrm>
          <a:prstGeom prst="rect">
            <a:avLst/>
          </a:prstGeom>
          <a:noFill/>
          <a:ln w="9525">
            <a:noFill/>
            <a:miter lim="800000"/>
            <a:headEnd/>
            <a:tailEnd/>
          </a:ln>
        </p:spPr>
        <p:txBody>
          <a:bodyPr wrap="none">
            <a:spAutoFit/>
          </a:bodyPr>
          <a:lstStyle/>
          <a:p>
            <a:r>
              <a:rPr lang="it-IT" b="1" u="sng">
                <a:latin typeface="Calibri" pitchFamily="34" charset="0"/>
              </a:rPr>
              <a:t>Come trattare/2</a:t>
            </a:r>
          </a:p>
        </p:txBody>
      </p:sp>
      <p:pic>
        <p:nvPicPr>
          <p:cNvPr id="12292" name="Picture 2"/>
          <p:cNvPicPr>
            <a:picLocks noChangeAspect="1" noChangeArrowheads="1"/>
          </p:cNvPicPr>
          <p:nvPr/>
        </p:nvPicPr>
        <p:blipFill>
          <a:blip r:embed="rId3" cstate="print"/>
          <a:srcRect/>
          <a:stretch>
            <a:fillRect/>
          </a:stretch>
        </p:blipFill>
        <p:spPr bwMode="auto">
          <a:xfrm>
            <a:off x="1835150" y="2205038"/>
            <a:ext cx="6049963" cy="4195762"/>
          </a:xfrm>
          <a:prstGeom prst="rect">
            <a:avLst/>
          </a:prstGeom>
          <a:noFill/>
          <a:ln w="9525">
            <a:noFill/>
            <a:miter lim="800000"/>
            <a:headEnd/>
            <a:tailEnd/>
          </a:ln>
        </p:spPr>
      </p:pic>
      <p:sp>
        <p:nvSpPr>
          <p:cNvPr id="12293" name="Text Box 6"/>
          <p:cNvSpPr txBox="1">
            <a:spLocks noChangeArrowheads="1"/>
          </p:cNvSpPr>
          <p:nvPr/>
        </p:nvSpPr>
        <p:spPr bwMode="auto">
          <a:xfrm>
            <a:off x="261938" y="1557338"/>
            <a:ext cx="8882062" cy="584200"/>
          </a:xfrm>
          <a:prstGeom prst="rect">
            <a:avLst/>
          </a:prstGeom>
          <a:noFill/>
          <a:ln w="9525">
            <a:noFill/>
            <a:miter lim="800000"/>
            <a:headEnd/>
            <a:tailEnd/>
          </a:ln>
        </p:spPr>
        <p:txBody>
          <a:bodyPr lIns="0" tIns="0" rIns="0" bIns="0" anchor="ctr">
            <a:spAutoFit/>
          </a:bodyPr>
          <a:lstStyle/>
          <a:p>
            <a:pPr algn="ctr" defTabSz="822325">
              <a:lnSpc>
                <a:spcPct val="95000"/>
              </a:lnSpc>
            </a:pPr>
            <a:r>
              <a:rPr lang="en-US" sz="2000">
                <a:solidFill>
                  <a:srgbClr val="000000"/>
                </a:solidFill>
              </a:rPr>
              <a:t>La correzione dell’ipovitaminosi D migliora la risposta alla terapia anti-riassorbitiva nell’osteoporosi</a:t>
            </a:r>
          </a:p>
        </p:txBody>
      </p:sp>
      <p:sp>
        <p:nvSpPr>
          <p:cNvPr id="12294" name="Text Box 7"/>
          <p:cNvSpPr txBox="1">
            <a:spLocks noChangeArrowheads="1"/>
          </p:cNvSpPr>
          <p:nvPr/>
        </p:nvSpPr>
        <p:spPr bwMode="auto">
          <a:xfrm>
            <a:off x="6615113" y="6637338"/>
            <a:ext cx="2493962" cy="176212"/>
          </a:xfrm>
          <a:prstGeom prst="rect">
            <a:avLst/>
          </a:prstGeom>
          <a:noFill/>
          <a:ln w="9525">
            <a:noFill/>
            <a:miter lim="800000"/>
            <a:headEnd/>
            <a:tailEnd/>
          </a:ln>
        </p:spPr>
        <p:txBody>
          <a:bodyPr lIns="0" tIns="0" rIns="0" bIns="0">
            <a:spAutoFit/>
          </a:bodyPr>
          <a:lstStyle/>
          <a:p>
            <a:pPr defTabSz="822325">
              <a:lnSpc>
                <a:spcPct val="95000"/>
              </a:lnSpc>
            </a:pPr>
            <a:r>
              <a:rPr lang="en-US" sz="1200">
                <a:solidFill>
                  <a:srgbClr val="000000"/>
                </a:solidFill>
              </a:rPr>
              <a:t>Adami S. Osteoporosis Int 2009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457200" y="274638"/>
            <a:ext cx="8229600" cy="1143000"/>
          </a:xfrm>
          <a:prstGeom prst="rect">
            <a:avLst/>
          </a:prstGeom>
        </p:spPr>
        <p:txBody>
          <a:bodyPr>
            <a:normAutofit fontScale="82500" lnSpcReduction="10000"/>
          </a:bodyPr>
          <a:lstStyle/>
          <a:p>
            <a:pPr algn="ctr" fontAlgn="auto">
              <a:spcAft>
                <a:spcPts val="0"/>
              </a:spcAft>
              <a:defRPr/>
            </a:pPr>
            <a:r>
              <a:rPr lang="it-IT" sz="4400" b="1" dirty="0">
                <a:solidFill>
                  <a:schemeClr val="tx2"/>
                </a:solidFill>
                <a:latin typeface="+mj-lt"/>
                <a:ea typeface="+mj-ea"/>
                <a:cs typeface="+mj-cs"/>
              </a:rPr>
              <a:t>Fratture vertebrali/9</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Importanza dell’associazione calcio e vitamina D/1</a:t>
            </a:r>
            <a:endParaRPr lang="it-IT" sz="4400" i="1" dirty="0">
              <a:solidFill>
                <a:schemeClr val="tx2"/>
              </a:solidFill>
              <a:latin typeface="+mj-lt"/>
              <a:ea typeface="+mj-ea"/>
              <a:cs typeface="+mj-cs"/>
            </a:endParaRPr>
          </a:p>
        </p:txBody>
      </p:sp>
      <p:sp>
        <p:nvSpPr>
          <p:cNvPr id="13315" name="CasellaDiTesto 6"/>
          <p:cNvSpPr txBox="1">
            <a:spLocks noChangeArrowheads="1"/>
          </p:cNvSpPr>
          <p:nvPr/>
        </p:nvSpPr>
        <p:spPr bwMode="auto">
          <a:xfrm>
            <a:off x="7164388" y="107950"/>
            <a:ext cx="1735137" cy="369888"/>
          </a:xfrm>
          <a:prstGeom prst="rect">
            <a:avLst/>
          </a:prstGeom>
          <a:noFill/>
          <a:ln w="9525">
            <a:noFill/>
            <a:miter lim="800000"/>
            <a:headEnd/>
            <a:tailEnd/>
          </a:ln>
        </p:spPr>
        <p:txBody>
          <a:bodyPr wrap="none">
            <a:spAutoFit/>
          </a:bodyPr>
          <a:lstStyle/>
          <a:p>
            <a:r>
              <a:rPr lang="it-IT" b="1" u="sng">
                <a:latin typeface="Calibri" pitchFamily="34" charset="0"/>
              </a:rPr>
              <a:t>Come trattare/3</a:t>
            </a:r>
          </a:p>
        </p:txBody>
      </p:sp>
      <p:sp>
        <p:nvSpPr>
          <p:cNvPr id="9" name="CasellaDiTesto 8"/>
          <p:cNvSpPr txBox="1"/>
          <p:nvPr/>
        </p:nvSpPr>
        <p:spPr>
          <a:xfrm>
            <a:off x="5795963" y="6505575"/>
            <a:ext cx="3324225" cy="307975"/>
          </a:xfrm>
          <a:prstGeom prst="rect">
            <a:avLst/>
          </a:prstGeom>
          <a:noFill/>
        </p:spPr>
        <p:txBody>
          <a:bodyPr wrap="none">
            <a:spAutoFit/>
          </a:bodyPr>
          <a:lstStyle/>
          <a:p>
            <a:pPr fontAlgn="auto">
              <a:spcBef>
                <a:spcPts val="0"/>
              </a:spcBef>
              <a:spcAft>
                <a:spcPts val="0"/>
              </a:spcAft>
              <a:defRPr/>
            </a:pPr>
            <a:r>
              <a:rPr lang="it-IT" sz="1400" dirty="0" err="1">
                <a:latin typeface="+mj-lt"/>
              </a:rPr>
              <a:t>Murad</a:t>
            </a:r>
            <a:r>
              <a:rPr lang="it-IT" sz="1400" dirty="0">
                <a:latin typeface="+mj-lt"/>
              </a:rPr>
              <a:t> </a:t>
            </a:r>
            <a:r>
              <a:rPr lang="it-IT" sz="1400" dirty="0" err="1">
                <a:latin typeface="+mj-lt"/>
              </a:rPr>
              <a:t>et</a:t>
            </a:r>
            <a:r>
              <a:rPr lang="it-IT" sz="1400" dirty="0">
                <a:latin typeface="+mj-lt"/>
              </a:rPr>
              <a:t> al., J  </a:t>
            </a:r>
            <a:r>
              <a:rPr lang="it-IT" sz="1400" dirty="0" err="1">
                <a:latin typeface="+mj-lt"/>
              </a:rPr>
              <a:t>Clin</a:t>
            </a:r>
            <a:r>
              <a:rPr lang="it-IT" sz="1400" dirty="0">
                <a:latin typeface="+mj-lt"/>
              </a:rPr>
              <a:t> </a:t>
            </a:r>
            <a:r>
              <a:rPr lang="it-IT" sz="1400" dirty="0" err="1">
                <a:latin typeface="+mj-lt"/>
              </a:rPr>
              <a:t>Endocrinol</a:t>
            </a:r>
            <a:r>
              <a:rPr lang="it-IT" sz="1400" dirty="0">
                <a:latin typeface="+mj-lt"/>
              </a:rPr>
              <a:t> </a:t>
            </a:r>
            <a:r>
              <a:rPr lang="it-IT" sz="1400" dirty="0" err="1">
                <a:latin typeface="+mj-lt"/>
              </a:rPr>
              <a:t>Metab</a:t>
            </a:r>
            <a:r>
              <a:rPr lang="it-IT" sz="1400" dirty="0">
                <a:latin typeface="+mj-lt"/>
              </a:rPr>
              <a:t> 2012</a:t>
            </a:r>
          </a:p>
        </p:txBody>
      </p:sp>
      <p:pic>
        <p:nvPicPr>
          <p:cNvPr id="13317" name="Picture 2"/>
          <p:cNvPicPr>
            <a:picLocks noChangeAspect="1" noChangeArrowheads="1"/>
          </p:cNvPicPr>
          <p:nvPr/>
        </p:nvPicPr>
        <p:blipFill>
          <a:blip r:embed="rId3" cstate="print"/>
          <a:srcRect/>
          <a:stretch>
            <a:fillRect/>
          </a:stretch>
        </p:blipFill>
        <p:spPr bwMode="auto">
          <a:xfrm>
            <a:off x="752475" y="2147888"/>
            <a:ext cx="7639050" cy="2562225"/>
          </a:xfrm>
          <a:prstGeom prst="rect">
            <a:avLst/>
          </a:prstGeom>
          <a:noFill/>
          <a:ln w="9525">
            <a:noFill/>
            <a:miter lim="800000"/>
            <a:headEnd/>
            <a:tailEnd/>
          </a:ln>
        </p:spPr>
      </p:pic>
      <p:sp>
        <p:nvSpPr>
          <p:cNvPr id="7" name="Rettangolo 6"/>
          <p:cNvSpPr/>
          <p:nvPr/>
        </p:nvSpPr>
        <p:spPr>
          <a:xfrm>
            <a:off x="684213" y="4221163"/>
            <a:ext cx="2016125"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asellaDiTesto 6"/>
          <p:cNvSpPr txBox="1">
            <a:spLocks noChangeArrowheads="1"/>
          </p:cNvSpPr>
          <p:nvPr/>
        </p:nvSpPr>
        <p:spPr bwMode="auto">
          <a:xfrm>
            <a:off x="7164388" y="107950"/>
            <a:ext cx="1735137" cy="369888"/>
          </a:xfrm>
          <a:prstGeom prst="rect">
            <a:avLst/>
          </a:prstGeom>
          <a:noFill/>
          <a:ln w="9525">
            <a:noFill/>
            <a:miter lim="800000"/>
            <a:headEnd/>
            <a:tailEnd/>
          </a:ln>
        </p:spPr>
        <p:txBody>
          <a:bodyPr wrap="none">
            <a:spAutoFit/>
          </a:bodyPr>
          <a:lstStyle/>
          <a:p>
            <a:r>
              <a:rPr lang="it-IT" b="1" u="sng">
                <a:latin typeface="Calibri" pitchFamily="34" charset="0"/>
              </a:rPr>
              <a:t>Come trattare/4</a:t>
            </a:r>
          </a:p>
        </p:txBody>
      </p:sp>
      <p:pic>
        <p:nvPicPr>
          <p:cNvPr id="14339" name="Picture 2"/>
          <p:cNvPicPr>
            <a:picLocks noChangeAspect="1" noChangeArrowheads="1"/>
          </p:cNvPicPr>
          <p:nvPr/>
        </p:nvPicPr>
        <p:blipFill>
          <a:blip r:embed="rId3" cstate="print"/>
          <a:srcRect/>
          <a:stretch>
            <a:fillRect/>
          </a:stretch>
        </p:blipFill>
        <p:spPr bwMode="auto">
          <a:xfrm>
            <a:off x="1979613" y="1522413"/>
            <a:ext cx="5106987" cy="4687887"/>
          </a:xfrm>
          <a:prstGeom prst="rect">
            <a:avLst/>
          </a:prstGeom>
          <a:noFill/>
          <a:ln w="9525">
            <a:noFill/>
            <a:miter lim="800000"/>
            <a:headEnd/>
            <a:tailEnd/>
          </a:ln>
        </p:spPr>
      </p:pic>
      <p:sp>
        <p:nvSpPr>
          <p:cNvPr id="8" name="Titolo 1"/>
          <p:cNvSpPr txBox="1">
            <a:spLocks/>
          </p:cNvSpPr>
          <p:nvPr/>
        </p:nvSpPr>
        <p:spPr>
          <a:xfrm>
            <a:off x="468313" y="404813"/>
            <a:ext cx="8229600" cy="1143000"/>
          </a:xfrm>
          <a:prstGeom prst="rect">
            <a:avLst/>
          </a:prstGeom>
        </p:spPr>
        <p:txBody>
          <a:bodyPr>
            <a:normAutofit fontScale="82500" lnSpcReduction="10000"/>
          </a:bodyPr>
          <a:lstStyle/>
          <a:p>
            <a:pPr algn="ctr" fontAlgn="auto">
              <a:spcAft>
                <a:spcPts val="0"/>
              </a:spcAft>
              <a:defRPr/>
            </a:pPr>
            <a:r>
              <a:rPr lang="it-IT" sz="4400" b="1" dirty="0">
                <a:solidFill>
                  <a:schemeClr val="tx2"/>
                </a:solidFill>
                <a:latin typeface="+mj-lt"/>
                <a:ea typeface="+mj-ea"/>
                <a:cs typeface="+mj-cs"/>
              </a:rPr>
              <a:t>Fratture vertebrali/10</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Importanza dell’associazione calcio e vitamina D/2</a:t>
            </a:r>
            <a:endParaRPr lang="it-IT" sz="4400" i="1" dirty="0">
              <a:solidFill>
                <a:schemeClr val="tx2"/>
              </a:solidFill>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download (1).jpg"/>
          <p:cNvPicPr>
            <a:picLocks noChangeAspect="1"/>
          </p:cNvPicPr>
          <p:nvPr/>
        </p:nvPicPr>
        <p:blipFill>
          <a:blip r:embed="rId2" cstate="print"/>
          <a:stretch>
            <a:fillRect/>
          </a:stretch>
        </p:blipFill>
        <p:spPr>
          <a:xfrm>
            <a:off x="0" y="2708920"/>
            <a:ext cx="2428875" cy="2520280"/>
          </a:xfrm>
          <a:prstGeom prst="rect">
            <a:avLst/>
          </a:prstGeom>
        </p:spPr>
      </p:pic>
      <p:sp>
        <p:nvSpPr>
          <p:cNvPr id="2" name="Titolo 1"/>
          <p:cNvSpPr txBox="1">
            <a:spLocks noGrp="1"/>
          </p:cNvSpPr>
          <p:nvPr>
            <p:ph type="title"/>
          </p:nvPr>
        </p:nvSpPr>
        <p:spPr>
          <a:xfrm>
            <a:off x="0" y="274640"/>
            <a:ext cx="9144000" cy="1143000"/>
          </a:xfrm>
          <a:solidFill>
            <a:srgbClr val="00CCFF">
              <a:alpha val="51000"/>
            </a:srgbClr>
          </a:solidFill>
        </p:spPr>
        <p:txBody>
          <a:bodyPr/>
          <a:lstStyle/>
          <a:p>
            <a:pPr lvl="0"/>
            <a:r>
              <a:rPr lang="it-IT" b="1" dirty="0" smtClean="0">
                <a:latin typeface="Arial Narrow"/>
              </a:rPr>
              <a:t>GIOVANNA 79 </a:t>
            </a:r>
            <a:r>
              <a:rPr lang="it-IT" b="1" dirty="0" err="1">
                <a:latin typeface="Arial Narrow"/>
              </a:rPr>
              <a:t>aa</a:t>
            </a:r>
            <a:endParaRPr lang="it-IT" b="1" dirty="0">
              <a:latin typeface="Arial Narrow"/>
            </a:endParaRPr>
          </a:p>
        </p:txBody>
      </p:sp>
      <p:pic>
        <p:nvPicPr>
          <p:cNvPr id="3" name="Immagine 7"/>
          <p:cNvPicPr>
            <a:picLocks noChangeAspect="1"/>
          </p:cNvPicPr>
          <p:nvPr/>
        </p:nvPicPr>
        <p:blipFill>
          <a:blip r:embed="rId3" cstate="print"/>
          <a:stretch>
            <a:fillRect/>
          </a:stretch>
        </p:blipFill>
        <p:spPr>
          <a:xfrm>
            <a:off x="7184026" y="3356992"/>
            <a:ext cx="1959974" cy="3225552"/>
          </a:xfrm>
          <a:prstGeom prst="rect">
            <a:avLst/>
          </a:prstGeom>
          <a:noFill/>
          <a:ln>
            <a:noFill/>
          </a:ln>
        </p:spPr>
      </p:pic>
      <p:sp>
        <p:nvSpPr>
          <p:cNvPr id="4" name="Fumetto 2 9"/>
          <p:cNvSpPr/>
          <p:nvPr/>
        </p:nvSpPr>
        <p:spPr>
          <a:xfrm>
            <a:off x="1763688" y="1556792"/>
            <a:ext cx="6408712" cy="1728192"/>
          </a:xfrm>
          <a:custGeom>
            <a:avLst>
              <a:gd name="f0" fmla="val 796"/>
              <a:gd name="f1" fmla="val 2598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457200" rtl="0" fontAlgn="auto" hangingPunct="1">
              <a:lnSpc>
                <a:spcPct val="95000"/>
              </a:lnSpc>
              <a:spcBef>
                <a:spcPts val="0"/>
              </a:spcBef>
              <a:spcAft>
                <a:spcPts val="1425"/>
              </a:spcAft>
              <a:buNone/>
              <a:tabLst/>
              <a:defRPr sz="1800" b="0" i="0" u="none" strike="noStrike" kern="0" cap="none" spc="0" baseline="0">
                <a:solidFill>
                  <a:srgbClr val="000000"/>
                </a:solidFill>
                <a:uFillTx/>
              </a:defRPr>
            </a:pPr>
            <a:r>
              <a:rPr lang="it-IT" sz="2400" b="1" kern="0" dirty="0" smtClean="0">
                <a:solidFill>
                  <a:srgbClr val="000000"/>
                </a:solidFill>
                <a:latin typeface="Arial Narrow"/>
                <a:cs typeface="Arial Narrow"/>
              </a:rPr>
              <a:t>Dottore, ultimamente purtroppo la mia mamma non è più lei, dimentica le cose che le dico e non so più se prende le pillole con </a:t>
            </a:r>
            <a:r>
              <a:rPr lang="it-IT" sz="2400" b="1" kern="0" dirty="0" err="1" smtClean="0">
                <a:solidFill>
                  <a:srgbClr val="000000"/>
                </a:solidFill>
                <a:latin typeface="Arial Narrow"/>
                <a:cs typeface="Arial Narrow"/>
              </a:rPr>
              <a:t>attenzioe</a:t>
            </a:r>
            <a:endParaRPr lang="it-IT" sz="2400" b="1" i="0" u="none" strike="noStrike" kern="1200" cap="none" spc="0" baseline="0" dirty="0">
              <a:solidFill>
                <a:srgbClr val="000000"/>
              </a:solidFill>
              <a:uFillTx/>
              <a:latin typeface="Arial Narrow"/>
              <a:cs typeface="Arial Narrow"/>
            </a:endParaRPr>
          </a:p>
        </p:txBody>
      </p:sp>
      <p:sp>
        <p:nvSpPr>
          <p:cNvPr id="5" name="Fumetto 2 10"/>
          <p:cNvSpPr/>
          <p:nvPr/>
        </p:nvSpPr>
        <p:spPr>
          <a:xfrm>
            <a:off x="1331640" y="4869160"/>
            <a:ext cx="5904656" cy="1728192"/>
          </a:xfrm>
          <a:custGeom>
            <a:avLst>
              <a:gd name="f0" fmla="val 541"/>
              <a:gd name="f1" fmla="val -390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dirty="0" smtClean="0">
                <a:solidFill>
                  <a:srgbClr val="000000"/>
                </a:solidFill>
                <a:uFillTx/>
                <a:latin typeface="Arial Narrow"/>
                <a:cs typeface="Arial Narrow"/>
              </a:rPr>
              <a:t>Stiamo pensando di prendere una badante, ma </a:t>
            </a:r>
            <a:r>
              <a:rPr lang="it-IT" sz="2400" b="1" i="0" u="none" strike="noStrike" kern="1200" cap="none" spc="0" baseline="0" dirty="0" err="1" smtClean="0">
                <a:solidFill>
                  <a:srgbClr val="000000"/>
                </a:solidFill>
                <a:uFillTx/>
                <a:latin typeface="Arial Narrow"/>
                <a:cs typeface="Arial Narrow"/>
              </a:rPr>
              <a:t>sa…con</a:t>
            </a:r>
            <a:r>
              <a:rPr lang="it-IT" sz="2400" b="1" i="0" u="none" strike="noStrike" kern="1200" cap="none" spc="0" baseline="0" dirty="0" smtClean="0">
                <a:solidFill>
                  <a:srgbClr val="000000"/>
                </a:solidFill>
                <a:uFillTx/>
                <a:latin typeface="Arial Narrow"/>
                <a:cs typeface="Arial Narrow"/>
              </a:rPr>
              <a:t> quello che </a:t>
            </a:r>
            <a:r>
              <a:rPr lang="it-IT" sz="2400" b="1" i="0" u="none" strike="noStrike" kern="1200" cap="none" spc="0" baseline="0" dirty="0" err="1" smtClean="0">
                <a:solidFill>
                  <a:srgbClr val="000000"/>
                </a:solidFill>
                <a:uFillTx/>
                <a:latin typeface="Arial Narrow"/>
                <a:cs typeface="Arial Narrow"/>
              </a:rPr>
              <a:t>costa…secondo</a:t>
            </a:r>
            <a:r>
              <a:rPr lang="it-IT" sz="2400" b="1" i="0" u="none" strike="noStrike" kern="1200" cap="none" spc="0" baseline="0" dirty="0" smtClean="0">
                <a:solidFill>
                  <a:srgbClr val="000000"/>
                </a:solidFill>
                <a:uFillTx/>
                <a:latin typeface="Arial Narrow"/>
                <a:cs typeface="Arial Narrow"/>
              </a:rPr>
              <a:t> lei è possibile chiedere “l’accompagnamento”?</a:t>
            </a:r>
            <a:endParaRPr lang="it-IT" sz="2400" b="1" i="0" u="none" strike="noStrike" kern="1200" cap="none" spc="0" baseline="0" dirty="0">
              <a:solidFill>
                <a:srgbClr val="000000"/>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250825" y="188913"/>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vertebrali/11</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Sicurezza cardiovascolare del calcio</a:t>
            </a:r>
            <a:endParaRPr lang="it-IT" sz="4400" i="1" dirty="0">
              <a:solidFill>
                <a:schemeClr val="tx2"/>
              </a:solidFill>
              <a:latin typeface="+mj-lt"/>
              <a:ea typeface="+mj-ea"/>
              <a:cs typeface="+mj-cs"/>
            </a:endParaRPr>
          </a:p>
        </p:txBody>
      </p:sp>
      <p:sp>
        <p:nvSpPr>
          <p:cNvPr id="15363" name="CasellaDiTesto 6"/>
          <p:cNvSpPr txBox="1">
            <a:spLocks noChangeArrowheads="1"/>
          </p:cNvSpPr>
          <p:nvPr/>
        </p:nvSpPr>
        <p:spPr bwMode="auto">
          <a:xfrm>
            <a:off x="7164388" y="107950"/>
            <a:ext cx="1735137" cy="369888"/>
          </a:xfrm>
          <a:prstGeom prst="rect">
            <a:avLst/>
          </a:prstGeom>
          <a:noFill/>
          <a:ln w="9525">
            <a:noFill/>
            <a:miter lim="800000"/>
            <a:headEnd/>
            <a:tailEnd/>
          </a:ln>
        </p:spPr>
        <p:txBody>
          <a:bodyPr wrap="none">
            <a:spAutoFit/>
          </a:bodyPr>
          <a:lstStyle/>
          <a:p>
            <a:r>
              <a:rPr lang="it-IT" b="1" u="sng">
                <a:latin typeface="Calibri" pitchFamily="34" charset="0"/>
              </a:rPr>
              <a:t>Come trattare/5</a:t>
            </a:r>
          </a:p>
        </p:txBody>
      </p:sp>
      <p:sp>
        <p:nvSpPr>
          <p:cNvPr id="15364" name="Text Box 6"/>
          <p:cNvSpPr txBox="1">
            <a:spLocks noChangeArrowheads="1"/>
          </p:cNvSpPr>
          <p:nvPr/>
        </p:nvSpPr>
        <p:spPr bwMode="auto">
          <a:xfrm>
            <a:off x="261938" y="1557338"/>
            <a:ext cx="8882062" cy="584200"/>
          </a:xfrm>
          <a:prstGeom prst="rect">
            <a:avLst/>
          </a:prstGeom>
          <a:noFill/>
          <a:ln w="9525">
            <a:noFill/>
            <a:miter lim="800000"/>
            <a:headEnd/>
            <a:tailEnd/>
          </a:ln>
        </p:spPr>
        <p:txBody>
          <a:bodyPr lIns="0" tIns="0" rIns="0" bIns="0" anchor="ctr">
            <a:spAutoFit/>
          </a:bodyPr>
          <a:lstStyle/>
          <a:p>
            <a:pPr algn="ctr" defTabSz="822325">
              <a:lnSpc>
                <a:spcPct val="95000"/>
              </a:lnSpc>
            </a:pPr>
            <a:r>
              <a:rPr lang="en-US" sz="2000">
                <a:solidFill>
                  <a:srgbClr val="000000"/>
                </a:solidFill>
              </a:rPr>
              <a:t>La supplementazione farmacologica con calcio può aumentare il rischio</a:t>
            </a:r>
          </a:p>
          <a:p>
            <a:pPr algn="ctr" defTabSz="822325">
              <a:lnSpc>
                <a:spcPct val="95000"/>
              </a:lnSpc>
            </a:pPr>
            <a:r>
              <a:rPr lang="en-US" sz="2000">
                <a:solidFill>
                  <a:srgbClr val="000000"/>
                </a:solidFill>
              </a:rPr>
              <a:t>di eventi cardiovascolari</a:t>
            </a:r>
          </a:p>
        </p:txBody>
      </p:sp>
      <p:sp>
        <p:nvSpPr>
          <p:cNvPr id="15365" name="Text Box 7"/>
          <p:cNvSpPr txBox="1">
            <a:spLocks noChangeArrowheads="1"/>
          </p:cNvSpPr>
          <p:nvPr/>
        </p:nvSpPr>
        <p:spPr bwMode="auto">
          <a:xfrm>
            <a:off x="6615113" y="6637338"/>
            <a:ext cx="2493962" cy="176212"/>
          </a:xfrm>
          <a:prstGeom prst="rect">
            <a:avLst/>
          </a:prstGeom>
          <a:noFill/>
          <a:ln w="9525">
            <a:noFill/>
            <a:miter lim="800000"/>
            <a:headEnd/>
            <a:tailEnd/>
          </a:ln>
        </p:spPr>
        <p:txBody>
          <a:bodyPr lIns="0" tIns="0" rIns="0" bIns="0">
            <a:spAutoFit/>
          </a:bodyPr>
          <a:lstStyle/>
          <a:p>
            <a:pPr defTabSz="822325">
              <a:lnSpc>
                <a:spcPct val="95000"/>
              </a:lnSpc>
            </a:pPr>
            <a:r>
              <a:rPr lang="en-US" sz="1200">
                <a:solidFill>
                  <a:srgbClr val="000000"/>
                </a:solidFill>
              </a:rPr>
              <a:t>Bolland et al., BMJ 2011</a:t>
            </a:r>
          </a:p>
        </p:txBody>
      </p:sp>
      <p:pic>
        <p:nvPicPr>
          <p:cNvPr id="15366" name="Picture 3"/>
          <p:cNvPicPr>
            <a:picLocks noChangeAspect="1" noChangeArrowheads="1"/>
          </p:cNvPicPr>
          <p:nvPr/>
        </p:nvPicPr>
        <p:blipFill>
          <a:blip r:embed="rId3" cstate="print"/>
          <a:srcRect/>
          <a:stretch>
            <a:fillRect/>
          </a:stretch>
        </p:blipFill>
        <p:spPr bwMode="auto">
          <a:xfrm>
            <a:off x="539750" y="2420938"/>
            <a:ext cx="3816350" cy="3049587"/>
          </a:xfrm>
          <a:prstGeom prst="rect">
            <a:avLst/>
          </a:prstGeom>
          <a:noFill/>
          <a:ln w="9525">
            <a:noFill/>
            <a:miter lim="800000"/>
            <a:headEnd/>
            <a:tailEnd/>
          </a:ln>
        </p:spPr>
      </p:pic>
      <p:pic>
        <p:nvPicPr>
          <p:cNvPr id="15367" name="Picture 4"/>
          <p:cNvPicPr>
            <a:picLocks noChangeAspect="1" noChangeArrowheads="1"/>
          </p:cNvPicPr>
          <p:nvPr/>
        </p:nvPicPr>
        <p:blipFill>
          <a:blip r:embed="rId4" cstate="print"/>
          <a:srcRect/>
          <a:stretch>
            <a:fillRect/>
          </a:stretch>
        </p:blipFill>
        <p:spPr bwMode="auto">
          <a:xfrm>
            <a:off x="5003800" y="2565400"/>
            <a:ext cx="3492500" cy="285908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j-lt"/>
                <a:ea typeface="+mj-ea"/>
                <a:cs typeface="+mj-cs"/>
              </a:rPr>
              <a:t>Fratture vertebrali/12</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Farmaci anti-osteoporotici</a:t>
            </a:r>
            <a:endParaRPr lang="it-IT" sz="4400" i="1" dirty="0">
              <a:solidFill>
                <a:schemeClr val="tx2"/>
              </a:solidFill>
              <a:latin typeface="+mj-lt"/>
              <a:ea typeface="+mj-ea"/>
              <a:cs typeface="+mj-cs"/>
            </a:endParaRPr>
          </a:p>
        </p:txBody>
      </p:sp>
      <p:sp>
        <p:nvSpPr>
          <p:cNvPr id="16387" name="CasellaDiTesto 6"/>
          <p:cNvSpPr txBox="1">
            <a:spLocks noChangeArrowheads="1"/>
          </p:cNvSpPr>
          <p:nvPr/>
        </p:nvSpPr>
        <p:spPr bwMode="auto">
          <a:xfrm>
            <a:off x="7164388" y="107950"/>
            <a:ext cx="1735137" cy="369888"/>
          </a:xfrm>
          <a:prstGeom prst="rect">
            <a:avLst/>
          </a:prstGeom>
          <a:noFill/>
          <a:ln w="9525">
            <a:noFill/>
            <a:miter lim="800000"/>
            <a:headEnd/>
            <a:tailEnd/>
          </a:ln>
        </p:spPr>
        <p:txBody>
          <a:bodyPr wrap="none">
            <a:spAutoFit/>
          </a:bodyPr>
          <a:lstStyle/>
          <a:p>
            <a:r>
              <a:rPr lang="it-IT" b="1" u="sng">
                <a:latin typeface="Calibri" pitchFamily="34" charset="0"/>
              </a:rPr>
              <a:t>Come trattare/6</a:t>
            </a:r>
          </a:p>
        </p:txBody>
      </p:sp>
      <p:sp>
        <p:nvSpPr>
          <p:cNvPr id="16388" name="Text Box 1"/>
          <p:cNvSpPr txBox="1">
            <a:spLocks noChangeArrowheads="1"/>
          </p:cNvSpPr>
          <p:nvPr/>
        </p:nvSpPr>
        <p:spPr bwMode="auto">
          <a:xfrm>
            <a:off x="2132013" y="1341438"/>
            <a:ext cx="4960937" cy="401637"/>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FF0000"/>
                </a:solidFill>
                <a:latin typeface="Calibri" pitchFamily="34" charset="0"/>
              </a:rPr>
              <a:t>Target della terapia anti-osteoporotica</a:t>
            </a:r>
            <a:endParaRPr lang="en-GB" sz="2000" b="1" i="1">
              <a:solidFill>
                <a:srgbClr val="FF0000"/>
              </a:solidFill>
              <a:latin typeface="Calibri" pitchFamily="34" charset="0"/>
            </a:endParaRPr>
          </a:p>
        </p:txBody>
      </p:sp>
      <p:pic>
        <p:nvPicPr>
          <p:cNvPr id="16389" name="Picture 3"/>
          <p:cNvPicPr>
            <a:picLocks noChangeAspect="1" noChangeArrowheads="1"/>
          </p:cNvPicPr>
          <p:nvPr/>
        </p:nvPicPr>
        <p:blipFill>
          <a:blip r:embed="rId3" cstate="print"/>
          <a:srcRect/>
          <a:stretch>
            <a:fillRect/>
          </a:stretch>
        </p:blipFill>
        <p:spPr bwMode="auto">
          <a:xfrm>
            <a:off x="323850" y="1846263"/>
            <a:ext cx="8496300" cy="3424237"/>
          </a:xfrm>
          <a:prstGeom prst="rect">
            <a:avLst/>
          </a:prstGeom>
          <a:noFill/>
          <a:ln w="9525">
            <a:noFill/>
            <a:miter lim="800000"/>
            <a:headEnd/>
            <a:tailEnd/>
          </a:ln>
        </p:spPr>
      </p:pic>
      <p:sp>
        <p:nvSpPr>
          <p:cNvPr id="16390" name="Reference"/>
          <p:cNvSpPr txBox="1">
            <a:spLocks noChangeArrowheads="1"/>
          </p:cNvSpPr>
          <p:nvPr/>
        </p:nvSpPr>
        <p:spPr bwMode="auto">
          <a:xfrm>
            <a:off x="5540375" y="6505575"/>
            <a:ext cx="3568700" cy="292100"/>
          </a:xfrm>
          <a:prstGeom prst="rect">
            <a:avLst/>
          </a:prstGeom>
          <a:noFill/>
          <a:ln w="28575">
            <a:noFill/>
            <a:miter lim="800000"/>
            <a:headEnd/>
            <a:tailEnd/>
          </a:ln>
        </p:spPr>
        <p:txBody>
          <a:bodyPr>
            <a:spAutoFit/>
          </a:bodyPr>
          <a:lstStyle/>
          <a:p>
            <a:r>
              <a:rPr lang="en-US" altLang="en-US" sz="1400">
                <a:latin typeface="Calibri" pitchFamily="34" charset="0"/>
              </a:rPr>
              <a:t>Canalis, Giustina, Bilezikian, N Eng J Med 2007</a:t>
            </a:r>
          </a:p>
        </p:txBody>
      </p:sp>
      <p:sp>
        <p:nvSpPr>
          <p:cNvPr id="16391" name="Text Box 2"/>
          <p:cNvSpPr txBox="1">
            <a:spLocks noChangeArrowheads="1"/>
          </p:cNvSpPr>
          <p:nvPr/>
        </p:nvSpPr>
        <p:spPr bwMode="auto">
          <a:xfrm>
            <a:off x="541338" y="5095875"/>
            <a:ext cx="3743325" cy="1568450"/>
          </a:xfrm>
          <a:prstGeom prst="rect">
            <a:avLst/>
          </a:prstGeom>
          <a:noFill/>
          <a:ln w="9525">
            <a:noFill/>
            <a:round/>
            <a:headEnd/>
            <a:tailEnd/>
          </a:ln>
        </p:spPr>
        <p:txBody>
          <a:bodyPr>
            <a:spAutoFit/>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u="sng">
                <a:solidFill>
                  <a:srgbClr val="000000"/>
                </a:solidFill>
                <a:latin typeface="Arial Narrow" pitchFamily="34" charset="0"/>
              </a:rPr>
              <a:t>Approccio antiriassorbitivo </a:t>
            </a:r>
          </a:p>
          <a:p>
            <a:pPr marL="741363" lvl="1" indent="-284163" eaLnBrk="0" hangingPunct="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0000"/>
                </a:solidFill>
                <a:latin typeface="Arial Narrow" pitchFamily="34" charset="0"/>
              </a:rPr>
              <a:t>Bisfosfonati</a:t>
            </a:r>
            <a:r>
              <a:rPr lang="en-GB" sz="1600">
                <a:solidFill>
                  <a:srgbClr val="000000"/>
                </a:solidFill>
                <a:latin typeface="Arial Narrow" pitchFamily="34" charset="0"/>
              </a:rPr>
              <a:t> (Clodronato, Alendronato, Risedronato, Ibandronato, Acido Zoledronico)</a:t>
            </a:r>
          </a:p>
          <a:p>
            <a:pPr marL="741363" lvl="1" indent="-284163" eaLnBrk="0" hangingPunct="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0000"/>
                </a:solidFill>
                <a:latin typeface="Arial Narrow" pitchFamily="34" charset="0"/>
              </a:rPr>
              <a:t>SERMs</a:t>
            </a:r>
          </a:p>
          <a:p>
            <a:pPr marL="741363" lvl="1" indent="-284163" eaLnBrk="0" hangingPunct="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0000"/>
                </a:solidFill>
                <a:latin typeface="Arial Narrow" pitchFamily="34" charset="0"/>
              </a:rPr>
              <a:t>Denosumab</a:t>
            </a:r>
          </a:p>
        </p:txBody>
      </p:sp>
      <p:sp>
        <p:nvSpPr>
          <p:cNvPr id="16392" name="Text Box 2"/>
          <p:cNvSpPr txBox="1">
            <a:spLocks noChangeArrowheads="1"/>
          </p:cNvSpPr>
          <p:nvPr/>
        </p:nvSpPr>
        <p:spPr bwMode="auto">
          <a:xfrm>
            <a:off x="6011863" y="5086350"/>
            <a:ext cx="2519362" cy="584200"/>
          </a:xfrm>
          <a:prstGeom prst="rect">
            <a:avLst/>
          </a:prstGeom>
          <a:noFill/>
          <a:ln w="9525">
            <a:noFill/>
            <a:round/>
            <a:headEnd/>
            <a:tailEnd/>
          </a:ln>
        </p:spPr>
        <p:txBody>
          <a:bodyPr>
            <a:spAutoFit/>
          </a:bodyPr>
          <a:lstStyle/>
          <a:p>
            <a:pPr marL="341313" indent="-34131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u="sng">
                <a:solidFill>
                  <a:srgbClr val="000000"/>
                </a:solidFill>
                <a:latin typeface="Arial Narrow" pitchFamily="34" charset="0"/>
              </a:rPr>
              <a:t>Approccio anabolico</a:t>
            </a:r>
          </a:p>
          <a:p>
            <a:pPr marL="798513" lvl="1" indent="-341313">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a:solidFill>
                  <a:srgbClr val="000000"/>
                </a:solidFill>
                <a:latin typeface="Arial Narrow" pitchFamily="34" charset="0"/>
              </a:rPr>
              <a:t>Teriparatide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44"/>
          <p:cNvSpPr>
            <a:spLocks noChangeShapeType="1"/>
          </p:cNvSpPr>
          <p:nvPr/>
        </p:nvSpPr>
        <p:spPr bwMode="auto">
          <a:xfrm>
            <a:off x="6845300" y="2505075"/>
            <a:ext cx="1588" cy="3336925"/>
          </a:xfrm>
          <a:prstGeom prst="line">
            <a:avLst/>
          </a:prstGeom>
          <a:noFill/>
          <a:ln w="12600">
            <a:solidFill>
              <a:srgbClr val="FFFFFF"/>
            </a:solidFill>
            <a:miter lim="800000"/>
            <a:headEnd/>
            <a:tailEnd/>
          </a:ln>
        </p:spPr>
        <p:txBody>
          <a:bodyPr/>
          <a:lstStyle/>
          <a:p>
            <a:endParaRPr lang="it-IT"/>
          </a:p>
        </p:txBody>
      </p:sp>
      <p:sp>
        <p:nvSpPr>
          <p:cNvPr id="17411" name="Line 54"/>
          <p:cNvSpPr>
            <a:spLocks noChangeShapeType="1"/>
          </p:cNvSpPr>
          <p:nvPr/>
        </p:nvSpPr>
        <p:spPr bwMode="auto">
          <a:xfrm>
            <a:off x="684213" y="2133600"/>
            <a:ext cx="1587" cy="3708400"/>
          </a:xfrm>
          <a:prstGeom prst="line">
            <a:avLst/>
          </a:prstGeom>
          <a:noFill/>
          <a:ln w="12600">
            <a:solidFill>
              <a:srgbClr val="FFFFFF"/>
            </a:solidFill>
            <a:miter lim="800000"/>
            <a:headEnd/>
            <a:tailEnd/>
          </a:ln>
        </p:spPr>
        <p:txBody>
          <a:bodyPr/>
          <a:lstStyle/>
          <a:p>
            <a:endParaRPr lang="it-IT"/>
          </a:p>
        </p:txBody>
      </p:sp>
      <p:sp>
        <p:nvSpPr>
          <p:cNvPr id="17412" name="Line 55"/>
          <p:cNvSpPr>
            <a:spLocks noChangeShapeType="1"/>
          </p:cNvSpPr>
          <p:nvPr/>
        </p:nvSpPr>
        <p:spPr bwMode="auto">
          <a:xfrm>
            <a:off x="8899525" y="2133600"/>
            <a:ext cx="1588" cy="3708400"/>
          </a:xfrm>
          <a:prstGeom prst="line">
            <a:avLst/>
          </a:prstGeom>
          <a:noFill/>
          <a:ln w="12600">
            <a:solidFill>
              <a:srgbClr val="FFFFFF"/>
            </a:solidFill>
            <a:miter lim="800000"/>
            <a:headEnd/>
            <a:tailEnd/>
          </a:ln>
        </p:spPr>
        <p:txBody>
          <a:bodyPr/>
          <a:lstStyle/>
          <a:p>
            <a:endParaRPr lang="it-IT"/>
          </a:p>
        </p:txBody>
      </p:sp>
      <p:sp>
        <p:nvSpPr>
          <p:cNvPr id="17413" name="Line 57"/>
          <p:cNvSpPr>
            <a:spLocks noChangeShapeType="1"/>
          </p:cNvSpPr>
          <p:nvPr/>
        </p:nvSpPr>
        <p:spPr bwMode="auto">
          <a:xfrm>
            <a:off x="684213" y="5842000"/>
            <a:ext cx="8215312" cy="1588"/>
          </a:xfrm>
          <a:prstGeom prst="line">
            <a:avLst/>
          </a:prstGeom>
          <a:noFill/>
          <a:ln w="12600">
            <a:solidFill>
              <a:srgbClr val="FFFFFF"/>
            </a:solidFill>
            <a:miter lim="800000"/>
            <a:headEnd/>
            <a:tailEnd/>
          </a:ln>
        </p:spPr>
        <p:txBody>
          <a:bodyPr/>
          <a:lstStyle/>
          <a:p>
            <a:endParaRPr lang="it-IT"/>
          </a:p>
        </p:txBody>
      </p:sp>
      <p:sp>
        <p:nvSpPr>
          <p:cNvPr id="11"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n-lt"/>
              </a:rPr>
              <a:t>Fratture vertebrali/13</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Fattori determinanti nella scelta del farmaco</a:t>
            </a:r>
          </a:p>
        </p:txBody>
      </p:sp>
      <p:sp>
        <p:nvSpPr>
          <p:cNvPr id="17415" name="CasellaDiTesto 11"/>
          <p:cNvSpPr txBox="1">
            <a:spLocks noChangeArrowheads="1"/>
          </p:cNvSpPr>
          <p:nvPr/>
        </p:nvSpPr>
        <p:spPr bwMode="auto">
          <a:xfrm>
            <a:off x="7164388" y="107950"/>
            <a:ext cx="1735137" cy="369888"/>
          </a:xfrm>
          <a:prstGeom prst="rect">
            <a:avLst/>
          </a:prstGeom>
          <a:noFill/>
          <a:ln w="9525">
            <a:noFill/>
            <a:miter lim="800000"/>
            <a:headEnd/>
            <a:tailEnd/>
          </a:ln>
        </p:spPr>
        <p:txBody>
          <a:bodyPr wrap="none">
            <a:spAutoFit/>
          </a:bodyPr>
          <a:lstStyle/>
          <a:p>
            <a:r>
              <a:rPr lang="it-IT" b="1" u="sng">
                <a:latin typeface="Calibri" pitchFamily="34" charset="0"/>
              </a:rPr>
              <a:t>Come trattare/7</a:t>
            </a:r>
          </a:p>
        </p:txBody>
      </p:sp>
      <p:sp>
        <p:nvSpPr>
          <p:cNvPr id="17416" name="Segnaposto contenuto 12"/>
          <p:cNvSpPr>
            <a:spLocks noGrp="1"/>
          </p:cNvSpPr>
          <p:nvPr>
            <p:ph idx="1"/>
          </p:nvPr>
        </p:nvSpPr>
        <p:spPr/>
        <p:txBody>
          <a:bodyPr/>
          <a:lstStyle/>
          <a:p>
            <a:pPr lvl="1" eaLnBrk="1" hangingPunct="1"/>
            <a:r>
              <a:rPr lang="it-IT" sz="3200" smtClean="0"/>
              <a:t>Indicazioni terapeutiche da scheda tecnica</a:t>
            </a:r>
          </a:p>
          <a:p>
            <a:pPr lvl="1" eaLnBrk="1" hangingPunct="1"/>
            <a:r>
              <a:rPr lang="it-IT" sz="3200" smtClean="0"/>
              <a:t>Applicazione della nota 79 (solo per farmaci con piano terapeutico).</a:t>
            </a:r>
          </a:p>
          <a:p>
            <a:pPr lvl="1" eaLnBrk="1" hangingPunct="1"/>
            <a:r>
              <a:rPr lang="it-IT" sz="3200" smtClean="0"/>
              <a:t>Compliance della paziente</a:t>
            </a:r>
          </a:p>
          <a:p>
            <a:pPr lvl="1" eaLnBrk="1" hangingPunct="1"/>
            <a:r>
              <a:rPr lang="it-IT" sz="3200" smtClean="0"/>
              <a:t>Controindicazioni/Comorbidità</a:t>
            </a:r>
          </a:p>
          <a:p>
            <a:pPr lvl="1" eaLnBrk="1" hangingPunct="1"/>
            <a:endParaRPr lang="it-IT" sz="3200" smtClean="0"/>
          </a:p>
          <a:p>
            <a:pPr lvl="1" eaLnBrk="1" hangingPunct="1"/>
            <a:endParaRPr lang="it-IT" sz="32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44"/>
          <p:cNvSpPr>
            <a:spLocks noChangeShapeType="1"/>
          </p:cNvSpPr>
          <p:nvPr/>
        </p:nvSpPr>
        <p:spPr bwMode="auto">
          <a:xfrm>
            <a:off x="6845300" y="2505075"/>
            <a:ext cx="1588" cy="3336925"/>
          </a:xfrm>
          <a:prstGeom prst="line">
            <a:avLst/>
          </a:prstGeom>
          <a:noFill/>
          <a:ln w="12600">
            <a:solidFill>
              <a:srgbClr val="FFFFFF"/>
            </a:solidFill>
            <a:miter lim="800000"/>
            <a:headEnd/>
            <a:tailEnd/>
          </a:ln>
        </p:spPr>
        <p:txBody>
          <a:bodyPr/>
          <a:lstStyle/>
          <a:p>
            <a:endParaRPr lang="it-IT"/>
          </a:p>
        </p:txBody>
      </p:sp>
      <p:sp>
        <p:nvSpPr>
          <p:cNvPr id="18435" name="Line 54"/>
          <p:cNvSpPr>
            <a:spLocks noChangeShapeType="1"/>
          </p:cNvSpPr>
          <p:nvPr/>
        </p:nvSpPr>
        <p:spPr bwMode="auto">
          <a:xfrm>
            <a:off x="684213" y="2133600"/>
            <a:ext cx="1587" cy="3708400"/>
          </a:xfrm>
          <a:prstGeom prst="line">
            <a:avLst/>
          </a:prstGeom>
          <a:noFill/>
          <a:ln w="12600">
            <a:solidFill>
              <a:srgbClr val="FFFFFF"/>
            </a:solidFill>
            <a:miter lim="800000"/>
            <a:headEnd/>
            <a:tailEnd/>
          </a:ln>
        </p:spPr>
        <p:txBody>
          <a:bodyPr/>
          <a:lstStyle/>
          <a:p>
            <a:endParaRPr lang="it-IT"/>
          </a:p>
        </p:txBody>
      </p:sp>
      <p:sp>
        <p:nvSpPr>
          <p:cNvPr id="18436" name="Line 55"/>
          <p:cNvSpPr>
            <a:spLocks noChangeShapeType="1"/>
          </p:cNvSpPr>
          <p:nvPr/>
        </p:nvSpPr>
        <p:spPr bwMode="auto">
          <a:xfrm>
            <a:off x="8899525" y="2133600"/>
            <a:ext cx="1588" cy="3708400"/>
          </a:xfrm>
          <a:prstGeom prst="line">
            <a:avLst/>
          </a:prstGeom>
          <a:noFill/>
          <a:ln w="12600">
            <a:solidFill>
              <a:srgbClr val="FFFFFF"/>
            </a:solidFill>
            <a:miter lim="800000"/>
            <a:headEnd/>
            <a:tailEnd/>
          </a:ln>
        </p:spPr>
        <p:txBody>
          <a:bodyPr/>
          <a:lstStyle/>
          <a:p>
            <a:endParaRPr lang="it-IT"/>
          </a:p>
        </p:txBody>
      </p:sp>
      <p:sp>
        <p:nvSpPr>
          <p:cNvPr id="18437" name="Line 57"/>
          <p:cNvSpPr>
            <a:spLocks noChangeShapeType="1"/>
          </p:cNvSpPr>
          <p:nvPr/>
        </p:nvSpPr>
        <p:spPr bwMode="auto">
          <a:xfrm>
            <a:off x="684213" y="5842000"/>
            <a:ext cx="8215312" cy="1588"/>
          </a:xfrm>
          <a:prstGeom prst="line">
            <a:avLst/>
          </a:prstGeom>
          <a:noFill/>
          <a:ln w="12600">
            <a:solidFill>
              <a:srgbClr val="FFFFFF"/>
            </a:solidFill>
            <a:miter lim="800000"/>
            <a:headEnd/>
            <a:tailEnd/>
          </a:ln>
        </p:spPr>
        <p:txBody>
          <a:bodyPr/>
          <a:lstStyle/>
          <a:p>
            <a:endParaRPr lang="it-IT"/>
          </a:p>
        </p:txBody>
      </p:sp>
      <p:sp>
        <p:nvSpPr>
          <p:cNvPr id="11"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n-lt"/>
              </a:rPr>
              <a:t>Caso clinico/3</a:t>
            </a:r>
          </a:p>
          <a:p>
            <a:pPr algn="ctr" fontAlgn="auto">
              <a:spcAft>
                <a:spcPts val="0"/>
              </a:spcAft>
              <a:defRPr/>
            </a:pPr>
            <a:r>
              <a:rPr lang="it-IT" sz="3600" i="1" dirty="0">
                <a:solidFill>
                  <a:schemeClr val="tx2"/>
                </a:solidFill>
                <a:latin typeface="+mj-lt"/>
                <a:ea typeface="+mj-ea"/>
                <a:cs typeface="+mj-cs"/>
              </a:rPr>
              <a:t>Scelta del farmaco nella sig.ra Giovanna</a:t>
            </a:r>
          </a:p>
        </p:txBody>
      </p:sp>
      <p:sp>
        <p:nvSpPr>
          <p:cNvPr id="18439" name="CasellaDiTesto 11"/>
          <p:cNvSpPr txBox="1">
            <a:spLocks noChangeArrowheads="1"/>
          </p:cNvSpPr>
          <p:nvPr/>
        </p:nvSpPr>
        <p:spPr bwMode="auto">
          <a:xfrm>
            <a:off x="7164388" y="107950"/>
            <a:ext cx="1735137" cy="369888"/>
          </a:xfrm>
          <a:prstGeom prst="rect">
            <a:avLst/>
          </a:prstGeom>
          <a:noFill/>
          <a:ln w="9525">
            <a:noFill/>
            <a:miter lim="800000"/>
            <a:headEnd/>
            <a:tailEnd/>
          </a:ln>
        </p:spPr>
        <p:txBody>
          <a:bodyPr wrap="none">
            <a:spAutoFit/>
          </a:bodyPr>
          <a:lstStyle/>
          <a:p>
            <a:r>
              <a:rPr lang="it-IT" b="1" u="sng">
                <a:latin typeface="Calibri" pitchFamily="34" charset="0"/>
              </a:rPr>
              <a:t>Come trattare/8</a:t>
            </a:r>
          </a:p>
        </p:txBody>
      </p:sp>
      <p:sp>
        <p:nvSpPr>
          <p:cNvPr id="13" name="Segnaposto contenuto 12"/>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it-IT" u="sng" dirty="0" smtClean="0"/>
              <a:t>Indicazioni da scheda tecnica</a:t>
            </a:r>
          </a:p>
          <a:p>
            <a:pPr lvl="1" eaLnBrk="1" fontAlgn="auto" hangingPunct="1">
              <a:spcAft>
                <a:spcPts val="0"/>
              </a:spcAft>
              <a:buFont typeface="Arial" pitchFamily="34" charset="0"/>
              <a:buChar char="–"/>
              <a:defRPr/>
            </a:pPr>
            <a:r>
              <a:rPr lang="it-IT" dirty="0" smtClean="0"/>
              <a:t>Osteoporosi </a:t>
            </a:r>
            <a:r>
              <a:rPr lang="it-IT" dirty="0" err="1" smtClean="0"/>
              <a:t>post-menopausale</a:t>
            </a:r>
            <a:r>
              <a:rPr lang="it-IT" dirty="0" smtClean="0"/>
              <a:t>: tutti i farmaci anti-osteoporotici in commercio.</a:t>
            </a:r>
          </a:p>
          <a:p>
            <a:pPr eaLnBrk="1" fontAlgn="auto" hangingPunct="1">
              <a:spcAft>
                <a:spcPts val="0"/>
              </a:spcAft>
              <a:buFont typeface="Arial" pitchFamily="34" charset="0"/>
              <a:buChar char="•"/>
              <a:defRPr/>
            </a:pPr>
            <a:r>
              <a:rPr lang="it-IT" u="sng" dirty="0" smtClean="0"/>
              <a:t>Applicazione della nota 79 per farmaci con piano terapeutico</a:t>
            </a:r>
          </a:p>
          <a:p>
            <a:pPr lvl="1" eaLnBrk="1" fontAlgn="auto" hangingPunct="1">
              <a:spcAft>
                <a:spcPts val="0"/>
              </a:spcAft>
              <a:buFont typeface="Arial" pitchFamily="34" charset="0"/>
              <a:buChar char="–"/>
              <a:defRPr/>
            </a:pPr>
            <a:r>
              <a:rPr lang="it-IT" dirty="0" smtClean="0"/>
              <a:t>Presenza di due fratture vertebrali prevalenti in assenza di pregresse terapie: no </a:t>
            </a:r>
            <a:r>
              <a:rPr lang="it-IT" dirty="0" err="1" smtClean="0"/>
              <a:t>teriparatide</a:t>
            </a:r>
            <a:endParaRPr lang="it-IT" dirty="0" smtClean="0"/>
          </a:p>
          <a:p>
            <a:pPr eaLnBrk="1" fontAlgn="auto" hangingPunct="1">
              <a:spcAft>
                <a:spcPts val="0"/>
              </a:spcAft>
              <a:buFont typeface="Arial" pitchFamily="34" charset="0"/>
              <a:buChar char="•"/>
              <a:defRPr/>
            </a:pPr>
            <a:r>
              <a:rPr lang="it-IT" u="sng" dirty="0" err="1" smtClean="0"/>
              <a:t>Compliance</a:t>
            </a:r>
            <a:r>
              <a:rPr lang="it-IT" u="sng" dirty="0" smtClean="0"/>
              <a:t> della paziente</a:t>
            </a:r>
          </a:p>
          <a:p>
            <a:pPr lvl="1" eaLnBrk="1" fontAlgn="auto" hangingPunct="1">
              <a:spcAft>
                <a:spcPts val="0"/>
              </a:spcAft>
              <a:buFont typeface="Arial" pitchFamily="34" charset="0"/>
              <a:buChar char="–"/>
              <a:defRPr/>
            </a:pPr>
            <a:r>
              <a:rPr lang="it-IT" dirty="0" smtClean="0"/>
              <a:t>Deterioramento cognitivo e </a:t>
            </a:r>
            <a:r>
              <a:rPr lang="it-IT" dirty="0" err="1" smtClean="0"/>
              <a:t>politerapie</a:t>
            </a:r>
            <a:r>
              <a:rPr lang="it-IT" dirty="0" smtClean="0"/>
              <a:t>: no farmaci con somministrazioni troppo frequenti</a:t>
            </a:r>
          </a:p>
          <a:p>
            <a:pPr eaLnBrk="1" fontAlgn="auto" hangingPunct="1">
              <a:spcAft>
                <a:spcPts val="0"/>
              </a:spcAft>
              <a:buFont typeface="Arial" pitchFamily="34" charset="0"/>
              <a:buChar char="•"/>
              <a:defRPr/>
            </a:pPr>
            <a:r>
              <a:rPr lang="it-IT" u="sng" dirty="0" smtClean="0"/>
              <a:t>Controindicazioni/</a:t>
            </a:r>
            <a:r>
              <a:rPr lang="it-IT" u="sng" dirty="0" err="1" smtClean="0"/>
              <a:t>comorbidità</a:t>
            </a:r>
            <a:endParaRPr lang="it-IT" u="sng" dirty="0" smtClean="0"/>
          </a:p>
          <a:p>
            <a:pPr lvl="1" eaLnBrk="1" fontAlgn="auto" hangingPunct="1">
              <a:spcAft>
                <a:spcPts val="0"/>
              </a:spcAft>
              <a:buFont typeface="Arial" pitchFamily="34" charset="0"/>
              <a:buChar char="–"/>
              <a:defRPr/>
            </a:pPr>
            <a:r>
              <a:rPr lang="it-IT" dirty="0" smtClean="0"/>
              <a:t>Patologia gastrica anamnestica in terapia con PPI: </a:t>
            </a:r>
            <a:r>
              <a:rPr lang="it-IT" dirty="0" err="1" smtClean="0"/>
              <a:t>bisfosfonati</a:t>
            </a:r>
            <a:r>
              <a:rPr lang="it-IT" dirty="0" smtClean="0"/>
              <a:t> per </a:t>
            </a:r>
            <a:r>
              <a:rPr lang="it-IT" dirty="0" err="1" smtClean="0"/>
              <a:t>os</a:t>
            </a:r>
            <a:r>
              <a:rPr lang="it-IT" dirty="0" smtClean="0"/>
              <a:t> ?</a:t>
            </a:r>
          </a:p>
          <a:p>
            <a:pPr lvl="1" eaLnBrk="1" fontAlgn="auto" hangingPunct="1">
              <a:spcAft>
                <a:spcPts val="0"/>
              </a:spcAft>
              <a:buFont typeface="Arial" pitchFamily="34" charset="0"/>
              <a:buChar char="–"/>
              <a:defRPr/>
            </a:pPr>
            <a:r>
              <a:rPr lang="it-IT" dirty="0" smtClean="0"/>
              <a:t>TAO: no farmaci a somministrazione intramuscolare</a:t>
            </a:r>
          </a:p>
          <a:p>
            <a:pPr lvl="1" eaLnBrk="1" fontAlgn="auto" hangingPunct="1">
              <a:spcAft>
                <a:spcPts val="0"/>
              </a:spcAft>
              <a:buFont typeface="Arial" pitchFamily="34" charset="0"/>
              <a:buChar char="–"/>
              <a:defRPr/>
            </a:pPr>
            <a:r>
              <a:rPr lang="it-IT" dirty="0" smtClean="0"/>
              <a:t>IRC: no </a:t>
            </a:r>
            <a:r>
              <a:rPr lang="it-IT" dirty="0" err="1" smtClean="0"/>
              <a:t>bisfosfonati</a:t>
            </a:r>
            <a:r>
              <a:rPr lang="it-IT" dirty="0" smtClean="0"/>
              <a:t> a somministrazione endovenosa </a:t>
            </a:r>
          </a:p>
          <a:p>
            <a:pPr lvl="1" eaLnBrk="1" fontAlgn="auto" hangingPunct="1">
              <a:spcAft>
                <a:spcPts val="0"/>
              </a:spcAft>
              <a:buFont typeface="Arial" pitchFamily="34" charset="0"/>
              <a:buChar char="–"/>
              <a:defRPr/>
            </a:pPr>
            <a:endParaRPr lang="it-IT" dirty="0" smtClean="0"/>
          </a:p>
          <a:p>
            <a:pPr eaLnBrk="1" fontAlgn="auto" hangingPunct="1">
              <a:spcAft>
                <a:spcPts val="0"/>
              </a:spcAft>
              <a:buFont typeface="Arial" pitchFamily="34" charset="0"/>
              <a:buChar char="•"/>
              <a:defRPr/>
            </a:pPr>
            <a:endParaRPr lang="it-IT" dirty="0" smtClean="0"/>
          </a:p>
          <a:p>
            <a:pPr lvl="1" eaLnBrk="1" fontAlgn="auto" hangingPunct="1">
              <a:spcAft>
                <a:spcPts val="0"/>
              </a:spcAft>
              <a:buFont typeface="Arial" pitchFamily="34" charset="0"/>
              <a:buNone/>
              <a:defRPr/>
            </a:pPr>
            <a:endParaRPr lang="it-IT" dirty="0" smtClean="0"/>
          </a:p>
          <a:p>
            <a:pPr lvl="1" eaLnBrk="1" fontAlgn="auto" hangingPunct="1">
              <a:spcAft>
                <a:spcPts val="0"/>
              </a:spcAft>
              <a:buFont typeface="Arial" pitchFamily="34" charset="0"/>
              <a:buChar char="–"/>
              <a:defRPr/>
            </a:pPr>
            <a:endParaRPr lang="it-IT" dirty="0" smtClean="0"/>
          </a:p>
          <a:p>
            <a:pPr lvl="1" eaLnBrk="1" fontAlgn="auto" hangingPunct="1">
              <a:spcAft>
                <a:spcPts val="0"/>
              </a:spcAft>
              <a:buFont typeface="Arial" pitchFamily="34" charset="0"/>
              <a:buChar char="–"/>
              <a:defRPr/>
            </a:pPr>
            <a:endParaRPr lang="it-IT"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cstate="print"/>
          <a:srcRect/>
          <a:stretch>
            <a:fillRect/>
          </a:stretch>
        </p:blipFill>
        <p:spPr bwMode="auto">
          <a:xfrm>
            <a:off x="261938" y="2924175"/>
            <a:ext cx="8739187" cy="2819400"/>
          </a:xfrm>
          <a:prstGeom prst="rect">
            <a:avLst/>
          </a:prstGeom>
          <a:noFill/>
          <a:ln w="9525">
            <a:noFill/>
            <a:miter lim="800000"/>
            <a:headEnd/>
            <a:tailEnd/>
          </a:ln>
        </p:spPr>
      </p:pic>
      <p:sp>
        <p:nvSpPr>
          <p:cNvPr id="19459" name="Text Box 5"/>
          <p:cNvSpPr txBox="1">
            <a:spLocks noChangeArrowheads="1"/>
          </p:cNvSpPr>
          <p:nvPr/>
        </p:nvSpPr>
        <p:spPr bwMode="auto">
          <a:xfrm>
            <a:off x="611188" y="1773238"/>
            <a:ext cx="8215312" cy="708025"/>
          </a:xfrm>
          <a:prstGeom prst="rect">
            <a:avLst/>
          </a:prstGeom>
          <a:noFill/>
          <a:ln w="9525">
            <a:noFill/>
            <a:miter lim="800000"/>
            <a:headEnd/>
            <a:tailEnd/>
          </a:ln>
        </p:spPr>
        <p:txBody>
          <a:bodyPr>
            <a:spAutoFit/>
          </a:bodyPr>
          <a:lstStyle/>
          <a:p>
            <a:pPr algn="ctr"/>
            <a:r>
              <a:rPr lang="en-GB" sz="2000">
                <a:solidFill>
                  <a:schemeClr val="tx2"/>
                </a:solidFill>
                <a:latin typeface="Calibri" pitchFamily="34" charset="0"/>
                <a:cs typeface="Arial" charset="0"/>
              </a:rPr>
              <a:t>Nell’osteoporosi post-menopausale il rischio di fratture vertebrali è significativamente correlato con la BMD</a:t>
            </a:r>
            <a:endParaRPr lang="it-IT" sz="2000">
              <a:solidFill>
                <a:schemeClr val="tx2"/>
              </a:solidFill>
              <a:latin typeface="Calibri" pitchFamily="34" charset="0"/>
              <a:cs typeface="Arial" charset="0"/>
            </a:endParaRPr>
          </a:p>
        </p:txBody>
      </p:sp>
      <p:sp>
        <p:nvSpPr>
          <p:cNvPr id="19460" name="CasellaDiTesto 7"/>
          <p:cNvSpPr txBox="1">
            <a:spLocks noChangeArrowheads="1"/>
          </p:cNvSpPr>
          <p:nvPr/>
        </p:nvSpPr>
        <p:spPr bwMode="auto">
          <a:xfrm>
            <a:off x="7143750" y="6550025"/>
            <a:ext cx="1984375" cy="307975"/>
          </a:xfrm>
          <a:prstGeom prst="rect">
            <a:avLst/>
          </a:prstGeom>
          <a:noFill/>
          <a:ln w="9525">
            <a:noFill/>
            <a:miter lim="800000"/>
            <a:headEnd/>
            <a:tailEnd/>
          </a:ln>
        </p:spPr>
        <p:txBody>
          <a:bodyPr wrap="none">
            <a:spAutoFit/>
          </a:bodyPr>
          <a:lstStyle/>
          <a:p>
            <a:r>
              <a:rPr lang="it-IT" sz="1400">
                <a:latin typeface="Calibri" pitchFamily="34" charset="0"/>
              </a:rPr>
              <a:t>Cauley et al., JAMA 2007</a:t>
            </a:r>
          </a:p>
        </p:txBody>
      </p:sp>
      <p:sp>
        <p:nvSpPr>
          <p:cNvPr id="6" name="Titolo 1"/>
          <p:cNvSpPr txBox="1">
            <a:spLocks/>
          </p:cNvSpPr>
          <p:nvPr/>
        </p:nvSpPr>
        <p:spPr>
          <a:xfrm>
            <a:off x="590550" y="630238"/>
            <a:ext cx="8229600" cy="927100"/>
          </a:xfrm>
          <a:prstGeom prst="rect">
            <a:avLst/>
          </a:prstGeom>
        </p:spPr>
        <p:txBody>
          <a:bodyPr>
            <a:normAutofit fontScale="82500" lnSpcReduction="20000"/>
          </a:bodyPr>
          <a:lstStyle/>
          <a:p>
            <a:pPr algn="ctr" fontAlgn="auto">
              <a:spcAft>
                <a:spcPts val="0"/>
              </a:spcAft>
              <a:defRPr/>
            </a:pPr>
            <a:r>
              <a:rPr lang="it-IT" sz="4400" b="1" dirty="0">
                <a:solidFill>
                  <a:schemeClr val="tx2"/>
                </a:solidFill>
                <a:latin typeface="+mj-lt"/>
                <a:ea typeface="+mj-ea"/>
                <a:cs typeface="+mj-cs"/>
              </a:rPr>
              <a:t>Fratture vertebrali/14</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DEXA</a:t>
            </a:r>
            <a:endParaRPr lang="it-IT" sz="4400" i="1" dirty="0">
              <a:solidFill>
                <a:schemeClr val="tx2"/>
              </a:solidFill>
              <a:latin typeface="+mj-lt"/>
              <a:ea typeface="+mj-ea"/>
              <a:cs typeface="+mj-cs"/>
            </a:endParaRPr>
          </a:p>
        </p:txBody>
      </p:sp>
      <p:sp>
        <p:nvSpPr>
          <p:cNvPr id="19462" name="CasellaDiTesto 6"/>
          <p:cNvSpPr txBox="1">
            <a:spLocks noChangeArrowheads="1"/>
          </p:cNvSpPr>
          <p:nvPr/>
        </p:nvSpPr>
        <p:spPr bwMode="auto">
          <a:xfrm>
            <a:off x="6096000" y="115888"/>
            <a:ext cx="3084513" cy="369887"/>
          </a:xfrm>
          <a:prstGeom prst="rect">
            <a:avLst/>
          </a:prstGeom>
          <a:noFill/>
          <a:ln w="9525">
            <a:noFill/>
            <a:miter lim="800000"/>
            <a:headEnd/>
            <a:tailEnd/>
          </a:ln>
        </p:spPr>
        <p:txBody>
          <a:bodyPr wrap="none">
            <a:spAutoFit/>
          </a:bodyPr>
          <a:lstStyle/>
          <a:p>
            <a:r>
              <a:rPr lang="it-IT" b="1" u="sng">
                <a:latin typeface="Calibri" pitchFamily="34" charset="0"/>
              </a:rPr>
              <a:t>Come monitorare la terapia /1</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611188" y="1484313"/>
            <a:ext cx="8215312" cy="400050"/>
          </a:xfrm>
          <a:prstGeom prst="rect">
            <a:avLst/>
          </a:prstGeom>
          <a:noFill/>
          <a:ln w="9525">
            <a:noFill/>
            <a:miter lim="800000"/>
            <a:headEnd/>
            <a:tailEnd/>
          </a:ln>
        </p:spPr>
        <p:txBody>
          <a:bodyPr>
            <a:spAutoFit/>
          </a:bodyPr>
          <a:lstStyle/>
          <a:p>
            <a:pPr algn="ctr"/>
            <a:r>
              <a:rPr lang="en-GB" sz="2000">
                <a:solidFill>
                  <a:schemeClr val="tx2"/>
                </a:solidFill>
                <a:latin typeface="Calibri" pitchFamily="34" charset="0"/>
                <a:cs typeface="Arial" charset="0"/>
              </a:rPr>
              <a:t>I farmaci anti-osteoporotici inducono un aumento dei valori di BMD</a:t>
            </a:r>
            <a:endParaRPr lang="it-IT" sz="2000">
              <a:solidFill>
                <a:schemeClr val="tx2"/>
              </a:solidFill>
              <a:latin typeface="Calibri" pitchFamily="34" charset="0"/>
              <a:cs typeface="Arial" charset="0"/>
            </a:endParaRPr>
          </a:p>
        </p:txBody>
      </p:sp>
      <p:sp>
        <p:nvSpPr>
          <p:cNvPr id="20483" name="CasellaDiTesto 7"/>
          <p:cNvSpPr txBox="1">
            <a:spLocks noChangeArrowheads="1"/>
          </p:cNvSpPr>
          <p:nvPr/>
        </p:nvSpPr>
        <p:spPr bwMode="auto">
          <a:xfrm>
            <a:off x="5805488" y="6524625"/>
            <a:ext cx="3375025" cy="307975"/>
          </a:xfrm>
          <a:prstGeom prst="rect">
            <a:avLst/>
          </a:prstGeom>
          <a:noFill/>
          <a:ln w="9525">
            <a:noFill/>
            <a:miter lim="800000"/>
            <a:headEnd/>
            <a:tailEnd/>
          </a:ln>
        </p:spPr>
        <p:txBody>
          <a:bodyPr wrap="none">
            <a:spAutoFit/>
          </a:bodyPr>
          <a:lstStyle/>
          <a:p>
            <a:r>
              <a:rPr lang="it-IT" sz="1400">
                <a:latin typeface="Calibri" pitchFamily="34" charset="0"/>
              </a:rPr>
              <a:t>Bonnick et al., J Clin Endocrinol Metab 2006</a:t>
            </a:r>
          </a:p>
        </p:txBody>
      </p:sp>
      <p:sp>
        <p:nvSpPr>
          <p:cNvPr id="6" name="Titolo 1"/>
          <p:cNvSpPr txBox="1">
            <a:spLocks/>
          </p:cNvSpPr>
          <p:nvPr/>
        </p:nvSpPr>
        <p:spPr>
          <a:xfrm>
            <a:off x="590550" y="630238"/>
            <a:ext cx="8229600" cy="927100"/>
          </a:xfrm>
          <a:prstGeom prst="rect">
            <a:avLst/>
          </a:prstGeom>
        </p:spPr>
        <p:txBody>
          <a:bodyPr>
            <a:normAutofit fontScale="82500" lnSpcReduction="20000"/>
          </a:bodyPr>
          <a:lstStyle/>
          <a:p>
            <a:pPr algn="ctr" fontAlgn="auto">
              <a:spcAft>
                <a:spcPts val="0"/>
              </a:spcAft>
              <a:defRPr/>
            </a:pPr>
            <a:r>
              <a:rPr lang="it-IT" sz="4400" b="1" dirty="0">
                <a:solidFill>
                  <a:schemeClr val="tx2"/>
                </a:solidFill>
                <a:latin typeface="+mj-lt"/>
                <a:ea typeface="+mj-ea"/>
                <a:cs typeface="+mj-cs"/>
              </a:rPr>
              <a:t>Fratture vertebrali/15</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3600" i="1" dirty="0">
                <a:solidFill>
                  <a:schemeClr val="tx2"/>
                </a:solidFill>
                <a:latin typeface="+mj-lt"/>
                <a:ea typeface="+mj-ea"/>
                <a:cs typeface="+mj-cs"/>
              </a:rPr>
              <a:t>DEXA/2</a:t>
            </a:r>
            <a:endParaRPr lang="it-IT" sz="4400" i="1" dirty="0">
              <a:solidFill>
                <a:schemeClr val="tx2"/>
              </a:solidFill>
              <a:latin typeface="+mj-lt"/>
              <a:ea typeface="+mj-ea"/>
              <a:cs typeface="+mj-cs"/>
            </a:endParaRPr>
          </a:p>
        </p:txBody>
      </p:sp>
      <p:sp>
        <p:nvSpPr>
          <p:cNvPr id="20485" name="CasellaDiTesto 6"/>
          <p:cNvSpPr txBox="1">
            <a:spLocks noChangeArrowheads="1"/>
          </p:cNvSpPr>
          <p:nvPr/>
        </p:nvSpPr>
        <p:spPr bwMode="auto">
          <a:xfrm>
            <a:off x="6096000" y="115888"/>
            <a:ext cx="3084513" cy="369887"/>
          </a:xfrm>
          <a:prstGeom prst="rect">
            <a:avLst/>
          </a:prstGeom>
          <a:noFill/>
          <a:ln w="9525">
            <a:noFill/>
            <a:miter lim="800000"/>
            <a:headEnd/>
            <a:tailEnd/>
          </a:ln>
        </p:spPr>
        <p:txBody>
          <a:bodyPr wrap="none">
            <a:spAutoFit/>
          </a:bodyPr>
          <a:lstStyle/>
          <a:p>
            <a:r>
              <a:rPr lang="it-IT" b="1" u="sng">
                <a:latin typeface="Calibri" pitchFamily="34" charset="0"/>
              </a:rPr>
              <a:t>Come monitorare la terapia /2</a:t>
            </a:r>
          </a:p>
        </p:txBody>
      </p:sp>
      <p:pic>
        <p:nvPicPr>
          <p:cNvPr id="20486" name="Picture 7"/>
          <p:cNvPicPr>
            <a:picLocks noChangeAspect="1" noChangeArrowheads="1"/>
          </p:cNvPicPr>
          <p:nvPr/>
        </p:nvPicPr>
        <p:blipFill>
          <a:blip r:embed="rId2" cstate="print"/>
          <a:srcRect/>
          <a:stretch>
            <a:fillRect/>
          </a:stretch>
        </p:blipFill>
        <p:spPr bwMode="auto">
          <a:xfrm>
            <a:off x="1476375" y="1916113"/>
            <a:ext cx="5988050" cy="449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590550" y="630238"/>
            <a:ext cx="8229600" cy="927100"/>
          </a:xfrm>
          <a:prstGeom prst="rect">
            <a:avLst/>
          </a:prstGeom>
        </p:spPr>
        <p:txBody>
          <a:bodyPr>
            <a:normAutofit fontScale="75000" lnSpcReduction="20000"/>
          </a:bodyPr>
          <a:lstStyle/>
          <a:p>
            <a:pPr algn="ctr" fontAlgn="auto">
              <a:spcAft>
                <a:spcPts val="0"/>
              </a:spcAft>
              <a:defRPr/>
            </a:pPr>
            <a:r>
              <a:rPr lang="it-IT" sz="4400" b="1" dirty="0">
                <a:solidFill>
                  <a:schemeClr val="tx2"/>
                </a:solidFill>
                <a:latin typeface="+mj-lt"/>
                <a:ea typeface="+mj-ea"/>
                <a:cs typeface="+mj-cs"/>
              </a:rPr>
              <a:t>Fratture vertebrali/16</a:t>
            </a:r>
            <a:r>
              <a:rPr lang="it-IT" sz="4400" dirty="0">
                <a:solidFill>
                  <a:schemeClr val="tx2"/>
                </a:solidFill>
                <a:latin typeface="+mj-lt"/>
                <a:ea typeface="+mj-ea"/>
                <a:cs typeface="+mj-cs"/>
              </a:rPr>
              <a:t/>
            </a:r>
            <a:br>
              <a:rPr lang="it-IT" sz="4400" dirty="0">
                <a:solidFill>
                  <a:schemeClr val="tx2"/>
                </a:solidFill>
                <a:latin typeface="+mj-lt"/>
                <a:ea typeface="+mj-ea"/>
                <a:cs typeface="+mj-cs"/>
              </a:rPr>
            </a:br>
            <a:r>
              <a:rPr lang="it-IT" sz="4400" dirty="0" err="1">
                <a:solidFill>
                  <a:schemeClr val="tx2"/>
                </a:solidFill>
                <a:latin typeface="+mj-lt"/>
                <a:ea typeface="+mj-ea"/>
                <a:cs typeface="+mj-cs"/>
              </a:rPr>
              <a:t>M</a:t>
            </a:r>
            <a:r>
              <a:rPr lang="it-IT" sz="3600" i="1" dirty="0" err="1">
                <a:solidFill>
                  <a:schemeClr val="tx2"/>
                </a:solidFill>
                <a:latin typeface="+mj-lt"/>
                <a:ea typeface="+mj-ea"/>
                <a:cs typeface="+mj-cs"/>
              </a:rPr>
              <a:t>orfometria</a:t>
            </a:r>
            <a:endParaRPr lang="it-IT" sz="4400" i="1" dirty="0">
              <a:solidFill>
                <a:schemeClr val="tx2"/>
              </a:solidFill>
              <a:latin typeface="+mj-lt"/>
              <a:ea typeface="+mj-ea"/>
              <a:cs typeface="+mj-cs"/>
            </a:endParaRPr>
          </a:p>
        </p:txBody>
      </p:sp>
      <p:sp>
        <p:nvSpPr>
          <p:cNvPr id="21507" name="CasellaDiTesto 6"/>
          <p:cNvSpPr txBox="1">
            <a:spLocks noChangeArrowheads="1"/>
          </p:cNvSpPr>
          <p:nvPr/>
        </p:nvSpPr>
        <p:spPr bwMode="auto">
          <a:xfrm>
            <a:off x="6096000" y="115888"/>
            <a:ext cx="3084513" cy="369887"/>
          </a:xfrm>
          <a:prstGeom prst="rect">
            <a:avLst/>
          </a:prstGeom>
          <a:noFill/>
          <a:ln w="9525">
            <a:noFill/>
            <a:miter lim="800000"/>
            <a:headEnd/>
            <a:tailEnd/>
          </a:ln>
        </p:spPr>
        <p:txBody>
          <a:bodyPr wrap="none">
            <a:spAutoFit/>
          </a:bodyPr>
          <a:lstStyle/>
          <a:p>
            <a:r>
              <a:rPr lang="it-IT" b="1" u="sng">
                <a:latin typeface="Calibri" pitchFamily="34" charset="0"/>
              </a:rPr>
              <a:t>Come monitorare la terapia /3</a:t>
            </a:r>
          </a:p>
        </p:txBody>
      </p:sp>
      <p:sp>
        <p:nvSpPr>
          <p:cNvPr id="21508" name="CasellaDiTesto 12"/>
          <p:cNvSpPr txBox="1">
            <a:spLocks noChangeArrowheads="1"/>
          </p:cNvSpPr>
          <p:nvPr/>
        </p:nvSpPr>
        <p:spPr bwMode="auto">
          <a:xfrm>
            <a:off x="7119938" y="6500813"/>
            <a:ext cx="2024062" cy="307975"/>
          </a:xfrm>
          <a:prstGeom prst="rect">
            <a:avLst/>
          </a:prstGeom>
          <a:noFill/>
          <a:ln w="9525">
            <a:noFill/>
            <a:miter lim="800000"/>
            <a:headEnd/>
            <a:tailEnd/>
          </a:ln>
        </p:spPr>
        <p:txBody>
          <a:bodyPr wrap="none">
            <a:spAutoFit/>
          </a:bodyPr>
          <a:lstStyle/>
          <a:p>
            <a:r>
              <a:rPr lang="it-IT" sz="1400">
                <a:latin typeface="Calibri" pitchFamily="34" charset="0"/>
              </a:rPr>
              <a:t>Genant et al., JBMR 1996</a:t>
            </a:r>
          </a:p>
        </p:txBody>
      </p:sp>
      <p:pic>
        <p:nvPicPr>
          <p:cNvPr id="21509" name="Picture 2"/>
          <p:cNvPicPr>
            <a:picLocks noChangeAspect="1" noChangeArrowheads="1"/>
          </p:cNvPicPr>
          <p:nvPr/>
        </p:nvPicPr>
        <p:blipFill>
          <a:blip r:embed="rId2" cstate="print"/>
          <a:srcRect/>
          <a:stretch>
            <a:fillRect/>
          </a:stretch>
        </p:blipFill>
        <p:spPr bwMode="auto">
          <a:xfrm>
            <a:off x="1331913" y="2205038"/>
            <a:ext cx="6192837" cy="4310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44"/>
          <p:cNvSpPr>
            <a:spLocks noChangeShapeType="1"/>
          </p:cNvSpPr>
          <p:nvPr/>
        </p:nvSpPr>
        <p:spPr bwMode="auto">
          <a:xfrm>
            <a:off x="6845300" y="2505075"/>
            <a:ext cx="1588" cy="3336925"/>
          </a:xfrm>
          <a:prstGeom prst="line">
            <a:avLst/>
          </a:prstGeom>
          <a:noFill/>
          <a:ln w="12600">
            <a:solidFill>
              <a:srgbClr val="FFFFFF"/>
            </a:solidFill>
            <a:miter lim="800000"/>
            <a:headEnd/>
            <a:tailEnd/>
          </a:ln>
        </p:spPr>
        <p:txBody>
          <a:bodyPr/>
          <a:lstStyle/>
          <a:p>
            <a:endParaRPr lang="it-IT"/>
          </a:p>
        </p:txBody>
      </p:sp>
      <p:sp>
        <p:nvSpPr>
          <p:cNvPr id="22531" name="Line 54"/>
          <p:cNvSpPr>
            <a:spLocks noChangeShapeType="1"/>
          </p:cNvSpPr>
          <p:nvPr/>
        </p:nvSpPr>
        <p:spPr bwMode="auto">
          <a:xfrm>
            <a:off x="684213" y="2133600"/>
            <a:ext cx="1587" cy="3708400"/>
          </a:xfrm>
          <a:prstGeom prst="line">
            <a:avLst/>
          </a:prstGeom>
          <a:noFill/>
          <a:ln w="12600">
            <a:solidFill>
              <a:srgbClr val="FFFFFF"/>
            </a:solidFill>
            <a:miter lim="800000"/>
            <a:headEnd/>
            <a:tailEnd/>
          </a:ln>
        </p:spPr>
        <p:txBody>
          <a:bodyPr/>
          <a:lstStyle/>
          <a:p>
            <a:endParaRPr lang="it-IT"/>
          </a:p>
        </p:txBody>
      </p:sp>
      <p:sp>
        <p:nvSpPr>
          <p:cNvPr id="22532" name="Line 55"/>
          <p:cNvSpPr>
            <a:spLocks noChangeShapeType="1"/>
          </p:cNvSpPr>
          <p:nvPr/>
        </p:nvSpPr>
        <p:spPr bwMode="auto">
          <a:xfrm>
            <a:off x="8899525" y="2133600"/>
            <a:ext cx="1588" cy="3708400"/>
          </a:xfrm>
          <a:prstGeom prst="line">
            <a:avLst/>
          </a:prstGeom>
          <a:noFill/>
          <a:ln w="12600">
            <a:solidFill>
              <a:srgbClr val="FFFFFF"/>
            </a:solidFill>
            <a:miter lim="800000"/>
            <a:headEnd/>
            <a:tailEnd/>
          </a:ln>
        </p:spPr>
        <p:txBody>
          <a:bodyPr/>
          <a:lstStyle/>
          <a:p>
            <a:endParaRPr lang="it-IT"/>
          </a:p>
        </p:txBody>
      </p:sp>
      <p:sp>
        <p:nvSpPr>
          <p:cNvPr id="22533" name="Line 57"/>
          <p:cNvSpPr>
            <a:spLocks noChangeShapeType="1"/>
          </p:cNvSpPr>
          <p:nvPr/>
        </p:nvSpPr>
        <p:spPr bwMode="auto">
          <a:xfrm>
            <a:off x="684213" y="5842000"/>
            <a:ext cx="8215312" cy="1588"/>
          </a:xfrm>
          <a:prstGeom prst="line">
            <a:avLst/>
          </a:prstGeom>
          <a:noFill/>
          <a:ln w="12600">
            <a:solidFill>
              <a:srgbClr val="FFFFFF"/>
            </a:solidFill>
            <a:miter lim="800000"/>
            <a:headEnd/>
            <a:tailEnd/>
          </a:ln>
        </p:spPr>
        <p:txBody>
          <a:bodyPr/>
          <a:lstStyle/>
          <a:p>
            <a:endParaRPr lang="it-IT"/>
          </a:p>
        </p:txBody>
      </p:sp>
      <p:sp>
        <p:nvSpPr>
          <p:cNvPr id="11" name="Titolo 1"/>
          <p:cNvSpPr txBox="1">
            <a:spLocks/>
          </p:cNvSpPr>
          <p:nvPr/>
        </p:nvSpPr>
        <p:spPr>
          <a:xfrm>
            <a:off x="457200" y="274638"/>
            <a:ext cx="8229600" cy="1143000"/>
          </a:xfrm>
          <a:prstGeom prst="rect">
            <a:avLst/>
          </a:prstGeom>
        </p:spPr>
        <p:txBody>
          <a:bodyPr>
            <a:normAutofit fontScale="90000" lnSpcReduction="10000"/>
          </a:bodyPr>
          <a:lstStyle/>
          <a:p>
            <a:pPr algn="ctr" fontAlgn="auto">
              <a:spcAft>
                <a:spcPts val="0"/>
              </a:spcAft>
              <a:defRPr/>
            </a:pPr>
            <a:r>
              <a:rPr lang="it-IT" sz="4400" b="1" dirty="0">
                <a:solidFill>
                  <a:schemeClr val="tx2"/>
                </a:solidFill>
                <a:latin typeface="+mn-lt"/>
              </a:rPr>
              <a:t>Caso clinico/4</a:t>
            </a:r>
          </a:p>
          <a:p>
            <a:pPr algn="ctr" fontAlgn="auto">
              <a:spcAft>
                <a:spcPts val="0"/>
              </a:spcAft>
              <a:defRPr/>
            </a:pPr>
            <a:r>
              <a:rPr lang="it-IT" sz="3600" i="1" dirty="0">
                <a:solidFill>
                  <a:schemeClr val="tx2"/>
                </a:solidFill>
                <a:latin typeface="+mj-lt"/>
                <a:ea typeface="+mj-ea"/>
                <a:cs typeface="+mj-cs"/>
              </a:rPr>
              <a:t>Parere dell’endocrinologo</a:t>
            </a:r>
          </a:p>
        </p:txBody>
      </p:sp>
      <p:pic>
        <p:nvPicPr>
          <p:cNvPr id="22535" name="Immagine 7" descr="prescrizione1.jpg"/>
          <p:cNvPicPr>
            <a:picLocks noChangeAspect="1"/>
          </p:cNvPicPr>
          <p:nvPr/>
        </p:nvPicPr>
        <p:blipFill>
          <a:blip r:embed="rId2" cstate="print"/>
          <a:srcRect/>
          <a:stretch>
            <a:fillRect/>
          </a:stretch>
        </p:blipFill>
        <p:spPr bwMode="auto">
          <a:xfrm>
            <a:off x="467545" y="0"/>
            <a:ext cx="824421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TERAPEUTICO: </a:t>
            </a:r>
            <a:r>
              <a:rPr lang="it-IT" sz="3600" b="1" dirty="0" err="1" smtClean="0"/>
              <a:t>bifosfonato</a:t>
            </a:r>
            <a:r>
              <a:rPr lang="it-IT" sz="3600" b="1" dirty="0" smtClean="0"/>
              <a:t> per </a:t>
            </a:r>
            <a:r>
              <a:rPr lang="it-IT" sz="3600" b="1" dirty="0" err="1" smtClean="0"/>
              <a:t>os</a:t>
            </a:r>
            <a:r>
              <a:rPr lang="it-IT" sz="3600" b="1" dirty="0" smtClean="0"/>
              <a:t> + </a:t>
            </a:r>
            <a:r>
              <a:rPr lang="it-IT" sz="3600" b="1" dirty="0" err="1" smtClean="0"/>
              <a:t>natemille</a:t>
            </a:r>
            <a:r>
              <a:rPr lang="it-IT" sz="3600" b="1" dirty="0" smtClean="0"/>
              <a:t>?</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128                                                         </a:t>
            </a:r>
            <a:r>
              <a:rPr lang="it-IT" dirty="0" smtClean="0"/>
              <a:t>n° </a:t>
            </a:r>
            <a:r>
              <a:rPr lang="it-IT" dirty="0" smtClean="0"/>
              <a:t>4</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just"/>
            <a:r>
              <a:rPr lang="it-IT" sz="3600" b="1" dirty="0" smtClean="0"/>
              <a:t>In caso di intolleranza al </a:t>
            </a:r>
            <a:r>
              <a:rPr lang="it-IT" sz="3600" b="1" dirty="0" err="1" smtClean="0"/>
              <a:t>bifosfonato</a:t>
            </a:r>
            <a:r>
              <a:rPr lang="it-IT" sz="3600" b="1" dirty="0" smtClean="0"/>
              <a:t> per </a:t>
            </a:r>
            <a:r>
              <a:rPr lang="it-IT" sz="3600" b="1" dirty="0" err="1" smtClean="0"/>
              <a:t>os</a:t>
            </a:r>
            <a:r>
              <a:rPr lang="it-IT" sz="3600" b="1" dirty="0" smtClean="0"/>
              <a:t>, siete d’accordo con la scelta del </a:t>
            </a:r>
            <a:r>
              <a:rPr lang="it-IT" sz="3600" b="1" dirty="0" err="1" smtClean="0"/>
              <a:t>denosumab</a:t>
            </a:r>
            <a:r>
              <a:rPr lang="it-IT" sz="3600" b="1" dirty="0" smtClean="0"/>
              <a:t>?</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25                                                          </a:t>
            </a:r>
            <a:r>
              <a:rPr lang="it-IT" dirty="0" smtClean="0"/>
              <a:t>n° </a:t>
            </a:r>
            <a:r>
              <a:rPr lang="it-IT" dirty="0" smtClean="0"/>
              <a:t>2</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7"/>
          <p:cNvPicPr>
            <a:picLocks noChangeAspect="1"/>
          </p:cNvPicPr>
          <p:nvPr/>
        </p:nvPicPr>
        <p:blipFill>
          <a:blip r:embed="rId2" cstate="print"/>
          <a:stretch>
            <a:fillRect/>
          </a:stretch>
        </p:blipFill>
        <p:spPr>
          <a:xfrm>
            <a:off x="7306293" y="3833664"/>
            <a:ext cx="1837707" cy="3024336"/>
          </a:xfrm>
          <a:prstGeom prst="rect">
            <a:avLst/>
          </a:prstGeom>
          <a:noFill/>
          <a:ln>
            <a:noFill/>
          </a:ln>
        </p:spPr>
      </p:pic>
      <p:pic>
        <p:nvPicPr>
          <p:cNvPr id="8" name="Immagine 7" descr="download (1).jpg"/>
          <p:cNvPicPr>
            <a:picLocks noChangeAspect="1"/>
          </p:cNvPicPr>
          <p:nvPr/>
        </p:nvPicPr>
        <p:blipFill>
          <a:blip r:embed="rId3" cstate="print"/>
          <a:stretch>
            <a:fillRect/>
          </a:stretch>
        </p:blipFill>
        <p:spPr>
          <a:xfrm>
            <a:off x="0" y="3501008"/>
            <a:ext cx="2151289" cy="2232248"/>
          </a:xfrm>
          <a:prstGeom prst="rect">
            <a:avLst/>
          </a:prstGeom>
        </p:spPr>
      </p:pic>
      <p:sp>
        <p:nvSpPr>
          <p:cNvPr id="2" name="Titolo 1"/>
          <p:cNvSpPr txBox="1">
            <a:spLocks noGrp="1"/>
          </p:cNvSpPr>
          <p:nvPr>
            <p:ph type="title"/>
          </p:nvPr>
        </p:nvSpPr>
        <p:spPr>
          <a:xfrm>
            <a:off x="0" y="274640"/>
            <a:ext cx="9144000" cy="1143000"/>
          </a:xfrm>
          <a:solidFill>
            <a:srgbClr val="00CCFF">
              <a:alpha val="51000"/>
            </a:srgbClr>
          </a:solidFill>
        </p:spPr>
        <p:txBody>
          <a:bodyPr/>
          <a:lstStyle/>
          <a:p>
            <a:pPr lvl="0"/>
            <a:r>
              <a:rPr lang="it-IT" b="1" dirty="0" smtClean="0">
                <a:latin typeface="Arial Narrow"/>
              </a:rPr>
              <a:t>GIOVANNA 79 </a:t>
            </a:r>
            <a:r>
              <a:rPr lang="it-IT" b="1" dirty="0" err="1">
                <a:latin typeface="Arial Narrow"/>
              </a:rPr>
              <a:t>aa</a:t>
            </a:r>
            <a:endParaRPr lang="it-IT" b="1" dirty="0">
              <a:latin typeface="Arial Narrow"/>
            </a:endParaRPr>
          </a:p>
        </p:txBody>
      </p:sp>
      <p:sp>
        <p:nvSpPr>
          <p:cNvPr id="4" name="Fumetto 2 9"/>
          <p:cNvSpPr/>
          <p:nvPr/>
        </p:nvSpPr>
        <p:spPr>
          <a:xfrm>
            <a:off x="1619672" y="1628800"/>
            <a:ext cx="6408712" cy="2016224"/>
          </a:xfrm>
          <a:custGeom>
            <a:avLst>
              <a:gd name="f0" fmla="val 796"/>
              <a:gd name="f1" fmla="val 2598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457200" rtl="0" fontAlgn="auto" hangingPunct="1">
              <a:lnSpc>
                <a:spcPct val="95000"/>
              </a:lnSpc>
              <a:spcBef>
                <a:spcPts val="0"/>
              </a:spcBef>
              <a:spcAft>
                <a:spcPts val="1425"/>
              </a:spcAft>
              <a:buNone/>
              <a:tabLst/>
              <a:defRPr sz="1800" b="0" i="0" u="none" strike="noStrike" kern="0" cap="none" spc="0" baseline="0">
                <a:solidFill>
                  <a:srgbClr val="000000"/>
                </a:solidFill>
                <a:uFillTx/>
              </a:defRPr>
            </a:pPr>
            <a:r>
              <a:rPr lang="it-IT" sz="2400" b="1" dirty="0" err="1" smtClean="0">
                <a:solidFill>
                  <a:srgbClr val="000000"/>
                </a:solidFill>
                <a:latin typeface="Arial Narrow"/>
                <a:cs typeface="Arial Narrow"/>
              </a:rPr>
              <a:t>…i</a:t>
            </a:r>
            <a:r>
              <a:rPr lang="it-IT" sz="2400" b="1" i="0" u="none" strike="noStrike" kern="1200" cap="none" spc="0" baseline="0" dirty="0" err="1" smtClean="0">
                <a:solidFill>
                  <a:srgbClr val="000000"/>
                </a:solidFill>
                <a:uFillTx/>
                <a:latin typeface="Arial Narrow"/>
                <a:cs typeface="Arial Narrow"/>
              </a:rPr>
              <a:t>noltre…</a:t>
            </a:r>
            <a:endParaRPr lang="it-IT" sz="2400" b="1" i="0" u="none" strike="noStrike" kern="1200" cap="none" spc="0" baseline="0" dirty="0" smtClean="0">
              <a:solidFill>
                <a:srgbClr val="000000"/>
              </a:solidFill>
              <a:uFillTx/>
              <a:latin typeface="Arial Narrow"/>
              <a:cs typeface="Arial Narrow"/>
            </a:endParaRPr>
          </a:p>
          <a:p>
            <a:pPr marL="0" marR="0" lvl="0" indent="0" algn="ctr" defTabSz="457200" rtl="0" fontAlgn="auto" hangingPunct="1">
              <a:lnSpc>
                <a:spcPct val="95000"/>
              </a:lnSpc>
              <a:spcBef>
                <a:spcPts val="0"/>
              </a:spcBef>
              <a:spcAft>
                <a:spcPts val="1425"/>
              </a:spcAft>
              <a:buNone/>
              <a:tabLst/>
              <a:defRPr sz="1800" b="0" i="0" u="none" strike="noStrike" kern="0" cap="none" spc="0" baseline="0">
                <a:solidFill>
                  <a:srgbClr val="000000"/>
                </a:solidFill>
                <a:uFillTx/>
              </a:defRPr>
            </a:pPr>
            <a:r>
              <a:rPr lang="it-IT" sz="2400" b="1" i="0" u="none" strike="noStrike" kern="1200" cap="none" spc="0" baseline="0" dirty="0" smtClean="0">
                <a:solidFill>
                  <a:srgbClr val="000000"/>
                </a:solidFill>
                <a:uFillTx/>
                <a:latin typeface="Arial Narrow"/>
                <a:cs typeface="Arial Narrow"/>
              </a:rPr>
              <a:t>…</a:t>
            </a:r>
            <a:r>
              <a:rPr lang="it-IT" sz="2400" b="1" dirty="0" smtClean="0">
                <a:solidFill>
                  <a:srgbClr val="000000"/>
                </a:solidFill>
                <a:latin typeface="Arial Narrow"/>
                <a:cs typeface="Arial Narrow"/>
              </a:rPr>
              <a:t> le pillole per il prurito che le ha </a:t>
            </a:r>
            <a:r>
              <a:rPr lang="it-IT" sz="2400" b="1" dirty="0" err="1" smtClean="0">
                <a:solidFill>
                  <a:srgbClr val="000000"/>
                </a:solidFill>
                <a:latin typeface="Arial Narrow"/>
                <a:cs typeface="Arial Narrow"/>
              </a:rPr>
              <a:t>prescritto…</a:t>
            </a:r>
            <a:endParaRPr lang="it-IT" sz="2400" b="1" dirty="0" smtClean="0">
              <a:solidFill>
                <a:srgbClr val="000000"/>
              </a:solidFill>
              <a:latin typeface="Arial Narrow"/>
              <a:cs typeface="Arial Narrow"/>
            </a:endParaRPr>
          </a:p>
          <a:p>
            <a:pPr marL="0" marR="0" lvl="0" indent="0" algn="ctr" defTabSz="457200" rtl="0" fontAlgn="auto" hangingPunct="1">
              <a:lnSpc>
                <a:spcPct val="95000"/>
              </a:lnSpc>
              <a:spcBef>
                <a:spcPts val="0"/>
              </a:spcBef>
              <a:spcAft>
                <a:spcPts val="1425"/>
              </a:spcAft>
              <a:buNone/>
              <a:tabLst/>
              <a:defRPr sz="1800" b="0" i="0" u="none" strike="noStrike" kern="0" cap="none" spc="0" baseline="0">
                <a:solidFill>
                  <a:srgbClr val="000000"/>
                </a:solidFill>
                <a:uFillTx/>
              </a:defRPr>
            </a:pPr>
            <a:r>
              <a:rPr lang="it-IT" sz="2400" b="1" dirty="0" smtClean="0">
                <a:solidFill>
                  <a:srgbClr val="000000"/>
                </a:solidFill>
                <a:latin typeface="Arial Narrow"/>
                <a:cs typeface="Arial Narrow"/>
              </a:rPr>
              <a:t>… non credo che </a:t>
            </a:r>
            <a:r>
              <a:rPr lang="it-IT" sz="2400" b="1" dirty="0" err="1" smtClean="0">
                <a:solidFill>
                  <a:srgbClr val="000000"/>
                </a:solidFill>
                <a:latin typeface="Arial Narrow"/>
                <a:cs typeface="Arial Narrow"/>
              </a:rPr>
              <a:t>funzionino…</a:t>
            </a:r>
            <a:endParaRPr lang="it-IT" sz="2400" b="1" i="0" u="none" strike="noStrike" kern="1200" cap="none" spc="0" baseline="0" dirty="0">
              <a:solidFill>
                <a:srgbClr val="000000"/>
              </a:solidFill>
              <a:uFillTx/>
              <a:latin typeface="Arial Narrow"/>
              <a:cs typeface="Arial Narrow"/>
            </a:endParaRPr>
          </a:p>
        </p:txBody>
      </p:sp>
      <p:sp>
        <p:nvSpPr>
          <p:cNvPr id="5" name="Fumetto 2 10"/>
          <p:cNvSpPr/>
          <p:nvPr/>
        </p:nvSpPr>
        <p:spPr>
          <a:xfrm>
            <a:off x="2267744" y="5085184"/>
            <a:ext cx="4896544" cy="1556792"/>
          </a:xfrm>
          <a:custGeom>
            <a:avLst>
              <a:gd name="f0" fmla="val 541"/>
              <a:gd name="f1" fmla="val -390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0"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dirty="0" err="1" smtClean="0">
                <a:solidFill>
                  <a:srgbClr val="000000"/>
                </a:solidFill>
                <a:latin typeface="Arial Narrow"/>
                <a:cs typeface="Arial Narrow"/>
              </a:rPr>
              <a:t>…continua</a:t>
            </a:r>
            <a:r>
              <a:rPr lang="it-IT" sz="2400" b="1" dirty="0" smtClean="0">
                <a:solidFill>
                  <a:srgbClr val="000000"/>
                </a:solidFill>
                <a:latin typeface="Arial Narrow"/>
                <a:cs typeface="Arial Narrow"/>
              </a:rPr>
              <a:t> a </a:t>
            </a:r>
            <a:r>
              <a:rPr lang="it-IT" sz="2400" b="1" dirty="0" err="1" smtClean="0">
                <a:solidFill>
                  <a:srgbClr val="000000"/>
                </a:solidFill>
                <a:latin typeface="Arial Narrow"/>
                <a:cs typeface="Arial Narrow"/>
              </a:rPr>
              <a:t>grattarsi…</a:t>
            </a:r>
            <a:endParaRPr lang="it-IT" sz="2400" b="1" i="0" u="none" strike="noStrike" kern="1200" cap="none" spc="0" baseline="0" dirty="0">
              <a:solidFill>
                <a:srgbClr val="000000"/>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lvira\Desktop\Dibattito.jpg"/>
          <p:cNvPicPr>
            <a:picLocks noChangeAspect="1" noChangeArrowheads="1"/>
          </p:cNvPicPr>
          <p:nvPr/>
        </p:nvPicPr>
        <p:blipFill>
          <a:blip r:embed="rId2" cstate="print"/>
          <a:srcRect/>
          <a:stretch>
            <a:fillRect/>
          </a:stretch>
        </p:blipFill>
        <p:spPr bwMode="auto">
          <a:xfrm>
            <a:off x="1907704" y="3042553"/>
            <a:ext cx="5093020" cy="3815447"/>
          </a:xfrm>
          <a:prstGeom prst="rect">
            <a:avLst/>
          </a:prstGeom>
          <a:noFill/>
        </p:spPr>
      </p:pic>
      <p:sp>
        <p:nvSpPr>
          <p:cNvPr id="2" name="Titolo 1"/>
          <p:cNvSpPr>
            <a:spLocks noGrp="1"/>
          </p:cNvSpPr>
          <p:nvPr>
            <p:ph type="title"/>
          </p:nvPr>
        </p:nvSpPr>
        <p:spPr>
          <a:xfrm>
            <a:off x="467544" y="0"/>
            <a:ext cx="8229600" cy="908720"/>
          </a:xfrm>
        </p:spPr>
        <p:txBody>
          <a:bodyPr>
            <a:normAutofit/>
          </a:bodyPr>
          <a:lstStyle/>
          <a:p>
            <a:r>
              <a:rPr lang="it-IT" sz="3600" b="1" dirty="0" smtClean="0"/>
              <a:t>Siete d’accordo con il </a:t>
            </a:r>
            <a:r>
              <a:rPr lang="it-IT" sz="3600" b="1" dirty="0" err="1" smtClean="0"/>
              <a:t>follow</a:t>
            </a:r>
            <a:r>
              <a:rPr lang="it-IT" sz="3600" b="1" dirty="0" smtClean="0"/>
              <a:t> up suggerito?</a:t>
            </a:r>
            <a:endParaRPr lang="it-IT" sz="3600" b="1" dirty="0"/>
          </a:p>
        </p:txBody>
      </p:sp>
      <p:sp>
        <p:nvSpPr>
          <p:cNvPr id="3" name="Segnaposto contenuto 2"/>
          <p:cNvSpPr>
            <a:spLocks noGrp="1"/>
          </p:cNvSpPr>
          <p:nvPr>
            <p:ph idx="1"/>
          </p:nvPr>
        </p:nvSpPr>
        <p:spPr/>
        <p:txBody>
          <a:bodyPr/>
          <a:lstStyle/>
          <a:p>
            <a:pPr>
              <a:buNone/>
            </a:pPr>
            <a:endParaRPr lang="it-IT" b="1" dirty="0" smtClean="0">
              <a:solidFill>
                <a:srgbClr val="00B050"/>
              </a:solidFill>
            </a:endParaRPr>
          </a:p>
          <a:p>
            <a:pPr>
              <a:buNone/>
            </a:pPr>
            <a:endParaRPr lang="it-IT" b="1" dirty="0" smtClean="0">
              <a:solidFill>
                <a:srgbClr val="00B050"/>
              </a:solidFill>
            </a:endParaRPr>
          </a:p>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65                                                           </a:t>
            </a:r>
            <a:r>
              <a:rPr lang="it-IT" dirty="0" smtClean="0"/>
              <a:t>n° </a:t>
            </a:r>
            <a:r>
              <a:rPr lang="it-IT" dirty="0" smtClean="0"/>
              <a:t>5</a:t>
            </a:r>
            <a:endParaRPr lang="it-IT" dirty="0"/>
          </a:p>
        </p:txBody>
      </p:sp>
      <p:pic>
        <p:nvPicPr>
          <p:cNvPr id="6" name="Immagine 7" descr="prescrizione1.jpg"/>
          <p:cNvPicPr>
            <a:picLocks noChangeAspect="1"/>
          </p:cNvPicPr>
          <p:nvPr/>
        </p:nvPicPr>
        <p:blipFill>
          <a:blip r:embed="rId3" cstate="print"/>
          <a:srcRect l="6545" t="75200" r="6985" b="15350"/>
          <a:stretch>
            <a:fillRect/>
          </a:stretch>
        </p:blipFill>
        <p:spPr bwMode="auto">
          <a:xfrm>
            <a:off x="0" y="980728"/>
            <a:ext cx="9144000" cy="14401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332656"/>
            <a:ext cx="8136904" cy="1296144"/>
          </a:xfrm>
        </p:spPr>
      </p:pic>
      <p:pic>
        <p:nvPicPr>
          <p:cNvPr id="2050" name="Picture 2"/>
          <p:cNvPicPr>
            <a:picLocks noChangeAspect="1" noChangeArrowheads="1"/>
          </p:cNvPicPr>
          <p:nvPr/>
        </p:nvPicPr>
        <p:blipFill>
          <a:blip r:embed="rId3" cstate="print"/>
          <a:srcRect/>
          <a:stretch>
            <a:fillRect/>
          </a:stretch>
        </p:blipFill>
        <p:spPr bwMode="auto">
          <a:xfrm>
            <a:off x="22987" y="1916832"/>
            <a:ext cx="9121013" cy="2736304"/>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1475656" y="4725144"/>
            <a:ext cx="6372200" cy="18356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it-IT" b="1" smtClean="0">
                <a:solidFill>
                  <a:srgbClr val="FFFF00"/>
                </a:solidFill>
                <a:latin typeface="Comic Sans MS" pitchFamily="66" charset="0"/>
              </a:rPr>
              <a:t>DIFFUSIONE DELLA  TAO</a:t>
            </a:r>
          </a:p>
        </p:txBody>
      </p:sp>
      <p:sp>
        <p:nvSpPr>
          <p:cNvPr id="2051" name="Rectangle 3"/>
          <p:cNvSpPr>
            <a:spLocks noGrp="1" noChangeArrowheads="1"/>
          </p:cNvSpPr>
          <p:nvPr>
            <p:ph type="body" idx="1"/>
          </p:nvPr>
        </p:nvSpPr>
        <p:spPr>
          <a:xfrm>
            <a:off x="685800" y="3357566"/>
            <a:ext cx="7772400" cy="2738437"/>
          </a:xfrm>
        </p:spPr>
        <p:txBody>
          <a:bodyPr/>
          <a:lstStyle/>
          <a:p>
            <a:pPr>
              <a:buFontTx/>
              <a:buNone/>
            </a:pPr>
            <a:r>
              <a:rPr lang="it-IT" b="1" smtClean="0">
                <a:solidFill>
                  <a:srgbClr val="FFFF00"/>
                </a:solidFill>
                <a:latin typeface="Comic Sans MS" pitchFamily="66" charset="0"/>
              </a:rPr>
              <a:t>Riguarda 1.6- 2 % popolazione italiana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3568" y="188640"/>
            <a:ext cx="7772400" cy="1143000"/>
          </a:xfrm>
        </p:spPr>
        <p:txBody>
          <a:bodyPr/>
          <a:lstStyle/>
          <a:p>
            <a:r>
              <a:rPr lang="it-IT" sz="2400" b="1" dirty="0" smtClean="0">
                <a:solidFill>
                  <a:srgbClr val="FFFF00"/>
                </a:solidFill>
                <a:latin typeface="Comic Sans MS" pitchFamily="66" charset="0"/>
              </a:rPr>
              <a:t>PRINCIPALI INDICAZIONI E INTERVALLI TERAPEUTICI</a:t>
            </a:r>
            <a:endParaRPr lang="it-IT" dirty="0" smtClean="0">
              <a:latin typeface="Comic Sans MS" pitchFamily="66" charset="0"/>
            </a:endParaRPr>
          </a:p>
        </p:txBody>
      </p:sp>
      <p:sp>
        <p:nvSpPr>
          <p:cNvPr id="3075" name="Rectangle 3"/>
          <p:cNvSpPr>
            <a:spLocks noGrp="1" noChangeArrowheads="1"/>
          </p:cNvSpPr>
          <p:nvPr>
            <p:ph type="body" idx="1"/>
          </p:nvPr>
        </p:nvSpPr>
        <p:spPr>
          <a:xfrm>
            <a:off x="683568" y="1052736"/>
            <a:ext cx="7772400" cy="4332287"/>
          </a:xfrm>
        </p:spPr>
        <p:txBody>
          <a:bodyPr/>
          <a:lstStyle/>
          <a:p>
            <a:r>
              <a:rPr lang="it-IT" sz="2800" b="1" dirty="0" smtClean="0">
                <a:solidFill>
                  <a:srgbClr val="FFFF00"/>
                </a:solidFill>
                <a:latin typeface="Comic Sans MS" pitchFamily="66" charset="0"/>
              </a:rPr>
              <a:t>Protesi valvolari meccaniche in posizione mitralica                                 2.5-3.5</a:t>
            </a:r>
          </a:p>
          <a:p>
            <a:r>
              <a:rPr lang="it-IT" sz="2800" b="1" dirty="0" smtClean="0">
                <a:solidFill>
                  <a:srgbClr val="FFFF00"/>
                </a:solidFill>
                <a:latin typeface="Comic Sans MS" pitchFamily="66" charset="0"/>
              </a:rPr>
              <a:t>Protesi valvolari meccaniche in posizione aortica                                         2-3 </a:t>
            </a:r>
          </a:p>
          <a:p>
            <a:r>
              <a:rPr lang="it-IT" sz="2800" b="1" dirty="0" smtClean="0">
                <a:solidFill>
                  <a:srgbClr val="FFFF00"/>
                </a:solidFill>
                <a:latin typeface="Comic Sans MS" pitchFamily="66" charset="0"/>
              </a:rPr>
              <a:t>Prevenzione secondaria TVP ed EP     2-3 </a:t>
            </a:r>
          </a:p>
          <a:p>
            <a:r>
              <a:rPr lang="it-IT" sz="2800" b="1" dirty="0" smtClean="0">
                <a:solidFill>
                  <a:srgbClr val="FFFF00"/>
                </a:solidFill>
                <a:latin typeface="Comic Sans MS" pitchFamily="66" charset="0"/>
              </a:rPr>
              <a:t>Fibrillazione atriale                         2-3</a:t>
            </a:r>
          </a:p>
          <a:p>
            <a:r>
              <a:rPr lang="it-IT" sz="2800" b="1" dirty="0" smtClean="0">
                <a:solidFill>
                  <a:srgbClr val="FFFF00"/>
                </a:solidFill>
                <a:latin typeface="Comic Sans MS" pitchFamily="66" charset="0"/>
              </a:rPr>
              <a:t>Protesi valvolari meccaniche a palla 3-4.5</a:t>
            </a:r>
            <a:r>
              <a:rPr lang="it-IT" dirty="0" smtClean="0">
                <a:latin typeface="Comic Sans MS" pitchFamily="66" charset="0"/>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it-IT" b="1" smtClean="0">
                <a:solidFill>
                  <a:srgbClr val="FFFF00"/>
                </a:solidFill>
                <a:latin typeface="Univers" pitchFamily="34" charset="0"/>
              </a:rPr>
              <a:t> </a:t>
            </a:r>
            <a:r>
              <a:rPr lang="it-IT" sz="3600" b="1" smtClean="0">
                <a:solidFill>
                  <a:srgbClr val="FFFF00"/>
                </a:solidFill>
                <a:latin typeface="Univers" pitchFamily="34" charset="0"/>
              </a:rPr>
              <a:t> </a:t>
            </a:r>
            <a:r>
              <a:rPr lang="it-IT" sz="3600" b="1" smtClean="0">
                <a:solidFill>
                  <a:srgbClr val="FFFF00"/>
                </a:solidFill>
                <a:latin typeface="Comic Sans MS" pitchFamily="66" charset="0"/>
              </a:rPr>
              <a:t>Test di Laboratorio e DOA</a:t>
            </a:r>
            <a:endParaRPr lang="it-IT" b="1" smtClean="0">
              <a:solidFill>
                <a:srgbClr val="FFFF00"/>
              </a:solidFill>
              <a:latin typeface="Comic Sans MS" pitchFamily="66" charset="0"/>
            </a:endParaRPr>
          </a:p>
        </p:txBody>
      </p:sp>
      <p:sp>
        <p:nvSpPr>
          <p:cNvPr id="4099" name="Rectangle 3"/>
          <p:cNvSpPr>
            <a:spLocks noGrp="1" noChangeArrowheads="1"/>
          </p:cNvSpPr>
          <p:nvPr>
            <p:ph type="body" idx="1"/>
          </p:nvPr>
        </p:nvSpPr>
        <p:spPr>
          <a:xfrm>
            <a:off x="685800" y="2060578"/>
            <a:ext cx="7772400" cy="4392613"/>
          </a:xfrm>
        </p:spPr>
        <p:txBody>
          <a:bodyPr/>
          <a:lstStyle/>
          <a:p>
            <a:pPr>
              <a:buFontTx/>
              <a:buNone/>
            </a:pPr>
            <a:endParaRPr lang="it-IT" sz="2800" b="1" smtClean="0">
              <a:solidFill>
                <a:srgbClr val="FFFF00"/>
              </a:solidFill>
              <a:latin typeface="Univers" pitchFamily="34" charset="0"/>
            </a:endParaRPr>
          </a:p>
          <a:p>
            <a:pPr>
              <a:buFontTx/>
              <a:buNone/>
            </a:pPr>
            <a:r>
              <a:rPr lang="it-IT" sz="2800" b="1" smtClean="0">
                <a:solidFill>
                  <a:srgbClr val="FFFF00"/>
                </a:solidFill>
                <a:latin typeface="Comic Sans MS" pitchFamily="66" charset="0"/>
              </a:rPr>
              <a:t>Prima di iniziare qualsiasi terapia anticoagulante</a:t>
            </a:r>
          </a:p>
          <a:p>
            <a:pPr>
              <a:buFontTx/>
              <a:buNone/>
            </a:pPr>
            <a:r>
              <a:rPr lang="it-IT" sz="2800" b="1" smtClean="0">
                <a:solidFill>
                  <a:srgbClr val="FFFF00"/>
                </a:solidFill>
                <a:latin typeface="Comic Sans MS" pitchFamily="66" charset="0"/>
              </a:rPr>
              <a:t>   test di base dell’emostasi : PT, aPTT, fibrinogeno, emocromo, creatinina , funzionalità epatica.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theheart.org/documents/sitestructure/en/content/programs/1283117/images/d/5.jpg"/>
          <p:cNvPicPr>
            <a:picLocks noChangeAspect="1" noChangeArrowheads="1"/>
          </p:cNvPicPr>
          <p:nvPr/>
        </p:nvPicPr>
        <p:blipFill>
          <a:blip r:embed="rId2" cstate="print"/>
          <a:srcRect/>
          <a:stretch>
            <a:fillRect/>
          </a:stretch>
        </p:blipFill>
        <p:spPr bwMode="auto">
          <a:xfrm>
            <a:off x="1179690" y="620716"/>
            <a:ext cx="6848123"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p:cNvSpPr>
            <a:spLocks noGrp="1"/>
          </p:cNvSpPr>
          <p:nvPr>
            <p:ph type="title"/>
          </p:nvPr>
        </p:nvSpPr>
        <p:spPr>
          <a:xfrm>
            <a:off x="683568" y="908720"/>
            <a:ext cx="7772400" cy="1143000"/>
          </a:xfrm>
        </p:spPr>
        <p:txBody>
          <a:bodyPr/>
          <a:lstStyle/>
          <a:p>
            <a:r>
              <a:rPr lang="it-IT" dirty="0" smtClean="0">
                <a:latin typeface="Comic Sans MS" pitchFamily="66" charset="0"/>
              </a:rPr>
              <a:t>La signora Giovanna è attendibile</a:t>
            </a:r>
            <a:br>
              <a:rPr lang="it-IT" dirty="0" smtClean="0">
                <a:latin typeface="Comic Sans MS" pitchFamily="66" charset="0"/>
              </a:rPr>
            </a:br>
            <a:r>
              <a:rPr lang="it-IT" dirty="0" smtClean="0">
                <a:latin typeface="Comic Sans MS" pitchFamily="66" charset="0"/>
              </a:rPr>
              <a:t>assume il farmaco in modo corretto</a:t>
            </a:r>
            <a:r>
              <a:rPr lang="it-IT" dirty="0" smtClean="0"/>
              <a:t>?</a:t>
            </a:r>
          </a:p>
        </p:txBody>
      </p:sp>
      <p:sp>
        <p:nvSpPr>
          <p:cNvPr id="6147" name="Segnaposto contenuto 2"/>
          <p:cNvSpPr>
            <a:spLocks noGrp="1"/>
          </p:cNvSpPr>
          <p:nvPr>
            <p:ph idx="1"/>
          </p:nvPr>
        </p:nvSpPr>
        <p:spPr>
          <a:xfrm>
            <a:off x="755576" y="3486150"/>
            <a:ext cx="7772400" cy="3371850"/>
          </a:xfrm>
        </p:spPr>
        <p:txBody>
          <a:bodyPr/>
          <a:lstStyle/>
          <a:p>
            <a:r>
              <a:rPr lang="it-IT" dirty="0" smtClean="0">
                <a:latin typeface="Comic Sans MS" pitchFamily="66" charset="0"/>
              </a:rPr>
              <a:t>Quale è il suo tempo in </a:t>
            </a:r>
            <a:r>
              <a:rPr lang="it-IT" dirty="0" err="1" smtClean="0">
                <a:latin typeface="Comic Sans MS" pitchFamily="66" charset="0"/>
              </a:rPr>
              <a:t>range</a:t>
            </a:r>
            <a:r>
              <a:rPr lang="it-IT" dirty="0" smtClean="0">
                <a:latin typeface="Comic Sans MS" pitchFamily="66" charset="0"/>
              </a:rPr>
              <a:t>?</a:t>
            </a:r>
          </a:p>
          <a:p>
            <a:endParaRPr lang="it-IT" dirty="0" smtClean="0">
              <a:latin typeface="Comic Sans MS" pitchFamily="66" charset="0"/>
            </a:endParaRPr>
          </a:p>
          <a:p>
            <a:r>
              <a:rPr lang="it-IT" dirty="0" smtClean="0">
                <a:latin typeface="Comic Sans MS" pitchFamily="66" charset="0"/>
              </a:rPr>
              <a:t>CHA2DS2-VASc     =     4</a:t>
            </a:r>
          </a:p>
          <a:p>
            <a:endParaRPr lang="it-IT" dirty="0" smtClean="0">
              <a:latin typeface="Comic Sans MS"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ttangolo 1"/>
          <p:cNvSpPr>
            <a:spLocks noChangeArrowheads="1"/>
          </p:cNvSpPr>
          <p:nvPr/>
        </p:nvSpPr>
        <p:spPr bwMode="auto">
          <a:xfrm>
            <a:off x="135467" y="332656"/>
            <a:ext cx="9008533" cy="2665345"/>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en-US" sz="2800" b="1" dirty="0" smtClean="0">
                <a:solidFill>
                  <a:srgbClr val="FFFF00"/>
                </a:solidFill>
                <a:latin typeface="Comic Sans MS" pitchFamily="66" charset="0"/>
              </a:rPr>
              <a:t>Risks of stroke and mortality associated with suboptimal</a:t>
            </a:r>
          </a:p>
          <a:p>
            <a:pPr eaLnBrk="0" fontAlgn="base" hangingPunct="0">
              <a:spcBef>
                <a:spcPct val="20000"/>
              </a:spcBef>
              <a:spcAft>
                <a:spcPct val="0"/>
              </a:spcAft>
            </a:pPr>
            <a:r>
              <a:rPr lang="it-IT" sz="2800" b="1" dirty="0" err="1" smtClean="0">
                <a:solidFill>
                  <a:srgbClr val="FFFF00"/>
                </a:solidFill>
                <a:latin typeface="Comic Sans MS" pitchFamily="66" charset="0"/>
              </a:rPr>
              <a:t>anticoagulation</a:t>
            </a:r>
            <a:r>
              <a:rPr lang="it-IT" sz="2800" b="1" dirty="0" smtClean="0">
                <a:solidFill>
                  <a:srgbClr val="FFFF00"/>
                </a:solidFill>
                <a:latin typeface="Comic Sans MS" pitchFamily="66" charset="0"/>
              </a:rPr>
              <a:t> in </a:t>
            </a:r>
            <a:r>
              <a:rPr lang="it-IT" sz="2800" b="1" dirty="0" err="1" smtClean="0">
                <a:solidFill>
                  <a:srgbClr val="FFFF00"/>
                </a:solidFill>
                <a:latin typeface="Comic Sans MS" pitchFamily="66" charset="0"/>
              </a:rPr>
              <a:t>atrial</a:t>
            </a:r>
            <a:r>
              <a:rPr lang="it-IT" sz="2800" b="1" dirty="0" smtClean="0">
                <a:solidFill>
                  <a:srgbClr val="FFFF00"/>
                </a:solidFill>
                <a:latin typeface="Comic Sans MS" pitchFamily="66" charset="0"/>
              </a:rPr>
              <a:t> </a:t>
            </a:r>
            <a:r>
              <a:rPr lang="it-IT" sz="2800" b="1" dirty="0" err="1" smtClean="0">
                <a:solidFill>
                  <a:srgbClr val="FFFF00"/>
                </a:solidFill>
                <a:latin typeface="Comic Sans MS" pitchFamily="66" charset="0"/>
              </a:rPr>
              <a:t>fibrillation</a:t>
            </a:r>
            <a:r>
              <a:rPr lang="it-IT" sz="2800" b="1" dirty="0" smtClean="0">
                <a:solidFill>
                  <a:srgbClr val="FFFF00"/>
                </a:solidFill>
                <a:latin typeface="Comic Sans MS" pitchFamily="66" charset="0"/>
              </a:rPr>
              <a:t> </a:t>
            </a:r>
            <a:r>
              <a:rPr lang="it-IT" sz="2800" b="1" dirty="0" err="1" smtClean="0">
                <a:solidFill>
                  <a:srgbClr val="FFFF00"/>
                </a:solidFill>
                <a:latin typeface="Comic Sans MS" pitchFamily="66" charset="0"/>
              </a:rPr>
              <a:t>patients</a:t>
            </a:r>
            <a:endParaRPr lang="it-IT" sz="2800" b="1" dirty="0" smtClean="0">
              <a:solidFill>
                <a:srgbClr val="FFFF00"/>
              </a:solidFill>
              <a:latin typeface="Comic Sans MS" pitchFamily="66" charset="0"/>
            </a:endParaRPr>
          </a:p>
          <a:p>
            <a:pPr eaLnBrk="0" fontAlgn="base" hangingPunct="0">
              <a:spcBef>
                <a:spcPct val="20000"/>
              </a:spcBef>
              <a:spcAft>
                <a:spcPct val="0"/>
              </a:spcAft>
            </a:pPr>
            <a:endParaRPr lang="it-IT" sz="2800" b="1" dirty="0" smtClean="0">
              <a:solidFill>
                <a:srgbClr val="FFFF00"/>
              </a:solidFill>
              <a:latin typeface="Comic Sans MS" pitchFamily="66" charset="0"/>
            </a:endParaRPr>
          </a:p>
          <a:p>
            <a:pPr eaLnBrk="0" fontAlgn="base" hangingPunct="0">
              <a:spcBef>
                <a:spcPct val="20000"/>
              </a:spcBef>
              <a:spcAft>
                <a:spcPct val="0"/>
              </a:spcAft>
            </a:pPr>
            <a:r>
              <a:rPr lang="it-IT" sz="2000" b="1" dirty="0" err="1" smtClean="0">
                <a:solidFill>
                  <a:srgbClr val="FFFF00"/>
                </a:solidFill>
                <a:latin typeface="Comic Sans MS" pitchFamily="66" charset="0"/>
              </a:rPr>
              <a:t>Arlene</a:t>
            </a:r>
            <a:r>
              <a:rPr lang="it-IT" sz="2000" b="1" dirty="0" smtClean="0">
                <a:solidFill>
                  <a:srgbClr val="FFFF00"/>
                </a:solidFill>
                <a:latin typeface="Comic Sans MS" pitchFamily="66" charset="0"/>
              </a:rPr>
              <a:t> M. Gallagher1; </a:t>
            </a:r>
            <a:r>
              <a:rPr lang="it-IT" sz="2000" b="1" dirty="0" err="1" smtClean="0">
                <a:solidFill>
                  <a:srgbClr val="FFFF00"/>
                </a:solidFill>
                <a:latin typeface="Comic Sans MS" pitchFamily="66" charset="0"/>
              </a:rPr>
              <a:t>Efrosini</a:t>
            </a:r>
            <a:r>
              <a:rPr lang="it-IT" sz="2000" b="1" dirty="0" smtClean="0">
                <a:solidFill>
                  <a:srgbClr val="FFFF00"/>
                </a:solidFill>
                <a:latin typeface="Comic Sans MS" pitchFamily="66" charset="0"/>
              </a:rPr>
              <a:t> Setakis1; Jonathan M. Plumb3; </a:t>
            </a:r>
            <a:r>
              <a:rPr lang="it-IT" sz="2000" b="1" dirty="0" err="1" smtClean="0">
                <a:solidFill>
                  <a:srgbClr val="FFFF00"/>
                </a:solidFill>
                <a:latin typeface="Comic Sans MS" pitchFamily="66" charset="0"/>
              </a:rPr>
              <a:t>Andreas</a:t>
            </a:r>
            <a:r>
              <a:rPr lang="it-IT" sz="2000" b="1" dirty="0" smtClean="0">
                <a:solidFill>
                  <a:srgbClr val="FFFF00"/>
                </a:solidFill>
                <a:latin typeface="Comic Sans MS" pitchFamily="66" charset="0"/>
              </a:rPr>
              <a:t> Clemens3; </a:t>
            </a:r>
            <a:r>
              <a:rPr lang="it-IT" sz="2000" b="1" dirty="0" err="1" smtClean="0">
                <a:solidFill>
                  <a:srgbClr val="FFFF00"/>
                </a:solidFill>
                <a:latin typeface="Comic Sans MS" pitchFamily="66" charset="0"/>
              </a:rPr>
              <a:t>Tjeerd-Pieter</a:t>
            </a:r>
            <a:r>
              <a:rPr lang="it-IT" sz="2000" b="1" dirty="0" smtClean="0">
                <a:solidFill>
                  <a:srgbClr val="FFFF00"/>
                </a:solidFill>
                <a:latin typeface="Comic Sans MS" pitchFamily="66" charset="0"/>
              </a:rPr>
              <a:t> </a:t>
            </a:r>
            <a:r>
              <a:rPr lang="it-IT" sz="2000" b="1" dirty="0" err="1" smtClean="0">
                <a:solidFill>
                  <a:srgbClr val="FFFF00"/>
                </a:solidFill>
                <a:latin typeface="Comic Sans MS" pitchFamily="66" charset="0"/>
              </a:rPr>
              <a:t>van</a:t>
            </a:r>
            <a:r>
              <a:rPr lang="it-IT" sz="2000" b="1" dirty="0" smtClean="0">
                <a:solidFill>
                  <a:srgbClr val="FFFF00"/>
                </a:solidFill>
                <a:latin typeface="Comic Sans MS" pitchFamily="66" charset="0"/>
              </a:rPr>
              <a:t> Staa1,2</a:t>
            </a:r>
          </a:p>
        </p:txBody>
      </p:sp>
      <p:sp>
        <p:nvSpPr>
          <p:cNvPr id="7171" name="CasellaDiTesto 2"/>
          <p:cNvSpPr txBox="1">
            <a:spLocks noChangeArrowheads="1"/>
          </p:cNvSpPr>
          <p:nvPr/>
        </p:nvSpPr>
        <p:spPr bwMode="auto">
          <a:xfrm>
            <a:off x="558801" y="5981703"/>
            <a:ext cx="8415867" cy="584775"/>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it-IT" sz="3200" dirty="0" err="1" smtClean="0">
                <a:solidFill>
                  <a:srgbClr val="FFFF00"/>
                </a:solidFill>
                <a:latin typeface="Comic Sans MS" pitchFamily="66" charset="0"/>
              </a:rPr>
              <a:t>Thrombosis</a:t>
            </a:r>
            <a:r>
              <a:rPr lang="it-IT" sz="3200" dirty="0" smtClean="0">
                <a:solidFill>
                  <a:srgbClr val="FFFF00"/>
                </a:solidFill>
                <a:latin typeface="Comic Sans MS" pitchFamily="66" charset="0"/>
              </a:rPr>
              <a:t> and </a:t>
            </a:r>
            <a:r>
              <a:rPr lang="it-IT" sz="3200" dirty="0" err="1" smtClean="0">
                <a:solidFill>
                  <a:srgbClr val="FFFF00"/>
                </a:solidFill>
                <a:latin typeface="Comic Sans MS" pitchFamily="66" charset="0"/>
              </a:rPr>
              <a:t>Haemostasis</a:t>
            </a:r>
            <a:r>
              <a:rPr lang="it-IT" sz="3200" dirty="0" smtClean="0">
                <a:solidFill>
                  <a:srgbClr val="FFFF00"/>
                </a:solidFill>
                <a:latin typeface="Comic Sans MS" pitchFamily="66" charset="0"/>
              </a:rPr>
              <a:t> 106.5/2011</a:t>
            </a:r>
            <a:endParaRPr lang="it-IT" sz="3600" dirty="0" smtClean="0">
              <a:solidFill>
                <a:srgbClr val="FFFF00"/>
              </a:solidFill>
              <a:latin typeface="Comic Sans MS" pitchFamily="66" charset="0"/>
            </a:endParaRPr>
          </a:p>
        </p:txBody>
      </p:sp>
      <p:sp>
        <p:nvSpPr>
          <p:cNvPr id="7172" name="CasellaDiTesto 1"/>
          <p:cNvSpPr txBox="1">
            <a:spLocks noChangeArrowheads="1"/>
          </p:cNvSpPr>
          <p:nvPr/>
        </p:nvSpPr>
        <p:spPr bwMode="auto">
          <a:xfrm>
            <a:off x="467544" y="3933056"/>
            <a:ext cx="7552267" cy="1754188"/>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it-IT" sz="3600" dirty="0" smtClean="0">
                <a:solidFill>
                  <a:srgbClr val="FFFF00"/>
                </a:solidFill>
                <a:latin typeface="Comic Sans MS" pitchFamily="66" charset="0"/>
              </a:rPr>
              <a:t>Tempo in </a:t>
            </a:r>
            <a:r>
              <a:rPr lang="it-IT" sz="3600" dirty="0" err="1" smtClean="0">
                <a:solidFill>
                  <a:srgbClr val="FFFF00"/>
                </a:solidFill>
                <a:latin typeface="Comic Sans MS" pitchFamily="66" charset="0"/>
              </a:rPr>
              <a:t>range</a:t>
            </a:r>
            <a:r>
              <a:rPr lang="it-IT" sz="3600" dirty="0" smtClean="0">
                <a:solidFill>
                  <a:srgbClr val="FFFF00"/>
                </a:solidFill>
                <a:latin typeface="Comic Sans MS" pitchFamily="66" charset="0"/>
              </a:rPr>
              <a:t> &gt;70% si associa a riduzione  rischio di </a:t>
            </a:r>
            <a:r>
              <a:rPr lang="it-IT" sz="3600" dirty="0" err="1" smtClean="0">
                <a:solidFill>
                  <a:srgbClr val="FFFF00"/>
                </a:solidFill>
                <a:latin typeface="Comic Sans MS" pitchFamily="66" charset="0"/>
              </a:rPr>
              <a:t>stroke</a:t>
            </a:r>
            <a:r>
              <a:rPr lang="it-IT" sz="3600" dirty="0" smtClean="0">
                <a:solidFill>
                  <a:srgbClr val="FFFF00"/>
                </a:solidFill>
                <a:latin typeface="Comic Sans MS" pitchFamily="66" charset="0"/>
              </a:rPr>
              <a:t> e di  mortalità . </a:t>
            </a:r>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r>
              <a:rPr lang="it-IT" smtClean="0">
                <a:latin typeface="Comic Sans MS" pitchFamily="66" charset="0"/>
              </a:rPr>
              <a:t>Conclusioni riguardanti la signora Giovanna</a:t>
            </a:r>
          </a:p>
        </p:txBody>
      </p:sp>
      <p:sp>
        <p:nvSpPr>
          <p:cNvPr id="8195" name="Segnaposto contenuto 2"/>
          <p:cNvSpPr>
            <a:spLocks noGrp="1"/>
          </p:cNvSpPr>
          <p:nvPr>
            <p:ph idx="1"/>
          </p:nvPr>
        </p:nvSpPr>
        <p:spPr/>
        <p:txBody>
          <a:bodyPr/>
          <a:lstStyle/>
          <a:p>
            <a:r>
              <a:rPr lang="it-IT" smtClean="0">
                <a:latin typeface="Comic Sans MS" pitchFamily="66" charset="0"/>
              </a:rPr>
              <a:t>Chiamare un parente (es figli )</a:t>
            </a:r>
          </a:p>
          <a:p>
            <a:r>
              <a:rPr lang="it-IT" smtClean="0">
                <a:latin typeface="Comic Sans MS" pitchFamily="66" charset="0"/>
              </a:rPr>
              <a:t>Nuovi anticoagulanti ?</a:t>
            </a:r>
          </a:p>
          <a:p>
            <a:r>
              <a:rPr lang="it-IT" smtClean="0">
                <a:latin typeface="Comic Sans MS" pitchFamily="66" charset="0"/>
              </a:rPr>
              <a:t>Antiaggreganti ?</a:t>
            </a:r>
          </a:p>
          <a:p>
            <a:r>
              <a:rPr lang="it-IT" smtClean="0">
                <a:latin typeface="Comic Sans MS" pitchFamily="66" charset="0"/>
              </a:rPr>
              <a:t>Considerare la possibilità di sospendere antitrombotici definitivamente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ttangolo 1"/>
          <p:cNvSpPr>
            <a:spLocks noChangeArrowheads="1"/>
          </p:cNvSpPr>
          <p:nvPr/>
        </p:nvSpPr>
        <p:spPr bwMode="auto">
          <a:xfrm>
            <a:off x="-33867" y="2027241"/>
            <a:ext cx="9144000" cy="1311275"/>
          </a:xfrm>
          <a:prstGeom prst="rect">
            <a:avLst/>
          </a:prstGeom>
          <a:noFill/>
          <a:ln w="9525">
            <a:noFill/>
            <a:miter lim="800000"/>
            <a:headEnd/>
            <a:tailEnd/>
          </a:ln>
        </p:spPr>
        <p:txBody>
          <a:bodyPr>
            <a:spAutoFit/>
          </a:bodyPr>
          <a:lstStyle/>
          <a:p>
            <a:pPr eaLnBrk="0" fontAlgn="base" hangingPunct="0">
              <a:spcBef>
                <a:spcPct val="20000"/>
              </a:spcBef>
              <a:spcAft>
                <a:spcPct val="0"/>
              </a:spcAft>
            </a:pPr>
            <a:endParaRPr lang="it-IT" sz="3600" smtClean="0">
              <a:solidFill>
                <a:srgbClr val="FFFF00"/>
              </a:solidFill>
              <a:latin typeface="Comic Sans MS" pitchFamily="66" charset="0"/>
            </a:endParaRPr>
          </a:p>
          <a:p>
            <a:pPr eaLnBrk="0" fontAlgn="base" hangingPunct="0">
              <a:spcBef>
                <a:spcPct val="20000"/>
              </a:spcBef>
              <a:spcAft>
                <a:spcPct val="0"/>
              </a:spcAft>
            </a:pPr>
            <a:endParaRPr lang="it-IT" sz="3600" smtClean="0">
              <a:solidFill>
                <a:srgbClr val="FFFF00"/>
              </a:solidFill>
              <a:latin typeface="Comic Sans MS" pitchFamily="66" charset="0"/>
            </a:endParaRPr>
          </a:p>
        </p:txBody>
      </p:sp>
      <p:sp>
        <p:nvSpPr>
          <p:cNvPr id="9219" name="CasellaDiTesto 2"/>
          <p:cNvSpPr txBox="1">
            <a:spLocks noChangeArrowheads="1"/>
          </p:cNvSpPr>
          <p:nvPr/>
        </p:nvSpPr>
        <p:spPr bwMode="auto">
          <a:xfrm>
            <a:off x="251520" y="260648"/>
            <a:ext cx="2827867" cy="1347788"/>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it-IT" sz="2400" dirty="0" smtClean="0">
                <a:solidFill>
                  <a:srgbClr val="FFFF00"/>
                </a:solidFill>
                <a:latin typeface="Comic Sans MS" pitchFamily="66" charset="0"/>
              </a:rPr>
              <a:t>Punteggio</a:t>
            </a:r>
          </a:p>
          <a:p>
            <a:pPr eaLnBrk="0" fontAlgn="base" hangingPunct="0">
              <a:spcBef>
                <a:spcPct val="20000"/>
              </a:spcBef>
              <a:spcAft>
                <a:spcPct val="0"/>
              </a:spcAft>
            </a:pPr>
            <a:r>
              <a:rPr lang="it-IT" sz="2400" dirty="0" smtClean="0">
                <a:solidFill>
                  <a:srgbClr val="FFFF00"/>
                </a:solidFill>
                <a:latin typeface="Comic Sans MS" pitchFamily="66" charset="0"/>
              </a:rPr>
              <a:t>CHA2DS2-VASc</a:t>
            </a:r>
          </a:p>
          <a:p>
            <a:pPr eaLnBrk="0" fontAlgn="base" hangingPunct="0">
              <a:spcBef>
                <a:spcPct val="20000"/>
              </a:spcBef>
              <a:spcAft>
                <a:spcPct val="0"/>
              </a:spcAft>
            </a:pPr>
            <a:r>
              <a:rPr lang="it-IT" sz="2400" dirty="0" smtClean="0">
                <a:solidFill>
                  <a:srgbClr val="FFFF00"/>
                </a:solidFill>
                <a:latin typeface="Comic Sans MS" pitchFamily="66" charset="0"/>
              </a:rPr>
              <a:t>totale</a:t>
            </a:r>
          </a:p>
        </p:txBody>
      </p:sp>
      <p:sp>
        <p:nvSpPr>
          <p:cNvPr id="9220" name="CasellaDiTesto 3"/>
          <p:cNvSpPr txBox="1">
            <a:spLocks noChangeArrowheads="1"/>
          </p:cNvSpPr>
          <p:nvPr/>
        </p:nvSpPr>
        <p:spPr bwMode="auto">
          <a:xfrm>
            <a:off x="3851920" y="188640"/>
            <a:ext cx="5689600" cy="1570038"/>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it-IT" sz="2400" dirty="0" smtClean="0">
                <a:solidFill>
                  <a:srgbClr val="FFFF00"/>
                </a:solidFill>
                <a:latin typeface="Comic Sans MS" pitchFamily="66" charset="0"/>
              </a:rPr>
              <a:t>Rischio di eventi  </a:t>
            </a:r>
            <a:r>
              <a:rPr lang="it-IT" sz="2400" dirty="0" err="1" smtClean="0">
                <a:solidFill>
                  <a:srgbClr val="FFFF00"/>
                </a:solidFill>
                <a:latin typeface="Comic Sans MS" pitchFamily="66" charset="0"/>
              </a:rPr>
              <a:t>cardioembolici</a:t>
            </a:r>
            <a:endParaRPr lang="it-IT" sz="2400" dirty="0" smtClean="0">
              <a:solidFill>
                <a:srgbClr val="FFFF00"/>
              </a:solidFill>
              <a:latin typeface="Comic Sans MS" pitchFamily="66" charset="0"/>
            </a:endParaRPr>
          </a:p>
          <a:p>
            <a:pPr eaLnBrk="0" fontAlgn="base" hangingPunct="0">
              <a:spcBef>
                <a:spcPct val="20000"/>
              </a:spcBef>
              <a:spcAft>
                <a:spcPct val="0"/>
              </a:spcAft>
            </a:pPr>
            <a:r>
              <a:rPr lang="it-IT" sz="2400" dirty="0" smtClean="0">
                <a:solidFill>
                  <a:srgbClr val="FFFF00"/>
                </a:solidFill>
                <a:latin typeface="Comic Sans MS" pitchFamily="66" charset="0"/>
              </a:rPr>
              <a:t>per i diversi punteggi</a:t>
            </a:r>
          </a:p>
          <a:p>
            <a:pPr eaLnBrk="0" fontAlgn="base" hangingPunct="0">
              <a:spcBef>
                <a:spcPct val="20000"/>
              </a:spcBef>
              <a:spcAft>
                <a:spcPct val="0"/>
              </a:spcAft>
            </a:pPr>
            <a:r>
              <a:rPr lang="it-IT" sz="2400" dirty="0" smtClean="0">
                <a:solidFill>
                  <a:srgbClr val="FFFF00"/>
                </a:solidFill>
                <a:latin typeface="Comic Sans MS" pitchFamily="66" charset="0"/>
              </a:rPr>
              <a:t>% </a:t>
            </a:r>
            <a:r>
              <a:rPr lang="it-IT" sz="2400" dirty="0" err="1" smtClean="0">
                <a:solidFill>
                  <a:srgbClr val="FFFF00"/>
                </a:solidFill>
                <a:latin typeface="Comic Sans MS" pitchFamily="66" charset="0"/>
              </a:rPr>
              <a:t>paz</a:t>
            </a:r>
            <a:r>
              <a:rPr lang="it-IT" sz="2400" dirty="0" smtClean="0">
                <a:solidFill>
                  <a:srgbClr val="FFFF00"/>
                </a:solidFill>
                <a:latin typeface="Comic Sans MS" pitchFamily="66" charset="0"/>
              </a:rPr>
              <a:t>. per anno </a:t>
            </a:r>
            <a:r>
              <a:rPr lang="it-IT" sz="3600" dirty="0" smtClean="0">
                <a:solidFill>
                  <a:srgbClr val="FFFF00"/>
                </a:solidFill>
                <a:latin typeface="Comic Sans MS" pitchFamily="66" charset="0"/>
              </a:rPr>
              <a:t>(IC)</a:t>
            </a:r>
          </a:p>
        </p:txBody>
      </p:sp>
      <p:sp>
        <p:nvSpPr>
          <p:cNvPr id="9221" name="Rettangolo 4"/>
          <p:cNvSpPr>
            <a:spLocks noChangeArrowheads="1"/>
          </p:cNvSpPr>
          <p:nvPr/>
        </p:nvSpPr>
        <p:spPr bwMode="auto">
          <a:xfrm>
            <a:off x="827584" y="1988840"/>
            <a:ext cx="8991600" cy="4673600"/>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it-IT" sz="2400" dirty="0" smtClean="0">
                <a:solidFill>
                  <a:srgbClr val="FFFF00"/>
                </a:solidFill>
                <a:latin typeface="Comic Sans MS" pitchFamily="66" charset="0"/>
              </a:rPr>
              <a:t>0                                       0.78 (0.58 - 1.04)</a:t>
            </a:r>
          </a:p>
          <a:p>
            <a:pPr eaLnBrk="0" fontAlgn="base" hangingPunct="0">
              <a:spcBef>
                <a:spcPct val="20000"/>
              </a:spcBef>
              <a:spcAft>
                <a:spcPct val="0"/>
              </a:spcAft>
            </a:pPr>
            <a:r>
              <a:rPr lang="it-IT" sz="2400" dirty="0" smtClean="0">
                <a:solidFill>
                  <a:srgbClr val="FFFF00"/>
                </a:solidFill>
                <a:latin typeface="Comic Sans MS" pitchFamily="66" charset="0"/>
              </a:rPr>
              <a:t>1                                        2.01 (1.70 - 2.36)</a:t>
            </a:r>
          </a:p>
          <a:p>
            <a:pPr eaLnBrk="0" fontAlgn="base" hangingPunct="0">
              <a:spcBef>
                <a:spcPct val="20000"/>
              </a:spcBef>
              <a:spcAft>
                <a:spcPct val="0"/>
              </a:spcAft>
            </a:pPr>
            <a:r>
              <a:rPr lang="it-IT" sz="2400" dirty="0" smtClean="0">
                <a:solidFill>
                  <a:srgbClr val="FFFF00"/>
                </a:solidFill>
                <a:latin typeface="Comic Sans MS" pitchFamily="66" charset="0"/>
              </a:rPr>
              <a:t>2                                       3.71 (3.36 - 4.09)</a:t>
            </a:r>
          </a:p>
          <a:p>
            <a:pPr eaLnBrk="0" fontAlgn="base" hangingPunct="0">
              <a:spcBef>
                <a:spcPct val="20000"/>
              </a:spcBef>
              <a:spcAft>
                <a:spcPct val="0"/>
              </a:spcAft>
            </a:pPr>
            <a:r>
              <a:rPr lang="it-IT" sz="2400" dirty="0" smtClean="0">
                <a:solidFill>
                  <a:srgbClr val="FFFF00"/>
                </a:solidFill>
                <a:latin typeface="Comic Sans MS" pitchFamily="66" charset="0"/>
              </a:rPr>
              <a:t>3                                       5.92 (5.53 - 6.34)</a:t>
            </a:r>
          </a:p>
          <a:p>
            <a:pPr eaLnBrk="0" fontAlgn="base" hangingPunct="0">
              <a:spcBef>
                <a:spcPct val="20000"/>
              </a:spcBef>
              <a:spcAft>
                <a:spcPct val="0"/>
              </a:spcAft>
            </a:pPr>
            <a:r>
              <a:rPr lang="it-IT" sz="2400" dirty="0" smtClean="0">
                <a:solidFill>
                  <a:srgbClr val="FFFF00"/>
                </a:solidFill>
                <a:latin typeface="Comic Sans MS" pitchFamily="66" charset="0"/>
              </a:rPr>
              <a:t>4                                       9.27 (8.71 - 9.86)</a:t>
            </a:r>
          </a:p>
          <a:p>
            <a:pPr eaLnBrk="0" fontAlgn="base" hangingPunct="0">
              <a:spcBef>
                <a:spcPct val="20000"/>
              </a:spcBef>
              <a:spcAft>
                <a:spcPct val="0"/>
              </a:spcAft>
            </a:pPr>
            <a:r>
              <a:rPr lang="it-IT" sz="2400" dirty="0" smtClean="0">
                <a:solidFill>
                  <a:srgbClr val="FFFF00"/>
                </a:solidFill>
                <a:latin typeface="Comic Sans MS" pitchFamily="66" charset="0"/>
              </a:rPr>
              <a:t>5                                       15.26 (14.35 - 16.24)</a:t>
            </a:r>
          </a:p>
          <a:p>
            <a:pPr eaLnBrk="0" fontAlgn="base" hangingPunct="0">
              <a:spcBef>
                <a:spcPct val="20000"/>
              </a:spcBef>
              <a:spcAft>
                <a:spcPct val="0"/>
              </a:spcAft>
            </a:pPr>
            <a:r>
              <a:rPr lang="it-IT" sz="2400" dirty="0" smtClean="0">
                <a:solidFill>
                  <a:srgbClr val="FFFF00"/>
                </a:solidFill>
                <a:latin typeface="Comic Sans MS" pitchFamily="66" charset="0"/>
              </a:rPr>
              <a:t>6                                       19.74 (18.21 - 21.41)</a:t>
            </a:r>
          </a:p>
          <a:p>
            <a:pPr eaLnBrk="0" fontAlgn="base" hangingPunct="0">
              <a:spcBef>
                <a:spcPct val="20000"/>
              </a:spcBef>
              <a:spcAft>
                <a:spcPct val="0"/>
              </a:spcAft>
            </a:pPr>
            <a:r>
              <a:rPr lang="it-IT" sz="2400" dirty="0" smtClean="0">
                <a:solidFill>
                  <a:srgbClr val="FFFF00"/>
                </a:solidFill>
                <a:latin typeface="Comic Sans MS" pitchFamily="66" charset="0"/>
              </a:rPr>
              <a:t>7                                       21.50 (18.75 - 24.64)</a:t>
            </a:r>
          </a:p>
          <a:p>
            <a:pPr eaLnBrk="0" fontAlgn="base" hangingPunct="0">
              <a:spcBef>
                <a:spcPct val="20000"/>
              </a:spcBef>
              <a:spcAft>
                <a:spcPct val="0"/>
              </a:spcAft>
            </a:pPr>
            <a:r>
              <a:rPr lang="it-IT" sz="2400" dirty="0" smtClean="0">
                <a:solidFill>
                  <a:srgbClr val="FFFF00"/>
                </a:solidFill>
                <a:latin typeface="Comic Sans MS" pitchFamily="66" charset="0"/>
              </a:rPr>
              <a:t>8                                       22.38 (16.29 - 30.76)</a:t>
            </a:r>
          </a:p>
          <a:p>
            <a:pPr eaLnBrk="0" fontAlgn="base" hangingPunct="0">
              <a:spcBef>
                <a:spcPct val="20000"/>
              </a:spcBef>
              <a:spcAft>
                <a:spcPct val="0"/>
              </a:spcAft>
            </a:pPr>
            <a:r>
              <a:rPr lang="it-IT" sz="2400" dirty="0" smtClean="0">
                <a:solidFill>
                  <a:srgbClr val="FFFF00"/>
                </a:solidFill>
                <a:latin typeface="Comic Sans MS" pitchFamily="66" charset="0"/>
              </a:rPr>
              <a:t>9                                       23.64 (10.62 - 52.61</a:t>
            </a:r>
            <a:r>
              <a:rPr lang="it-IT" sz="3600" dirty="0" smtClean="0">
                <a:solidFill>
                  <a:srgbClr val="FFFF00"/>
                </a:solidFill>
                <a:latin typeface="Comic Sans MS" pitchFamily="66" charset="0"/>
              </a:rPr>
              <a:t>)</a:t>
            </a:r>
          </a:p>
        </p:txBody>
      </p:sp>
      <p:sp>
        <p:nvSpPr>
          <p:cNvPr id="9222" name="CasellaDiTesto 6"/>
          <p:cNvSpPr txBox="1">
            <a:spLocks noChangeArrowheads="1"/>
          </p:cNvSpPr>
          <p:nvPr/>
        </p:nvSpPr>
        <p:spPr bwMode="auto">
          <a:xfrm>
            <a:off x="-1574799" y="1885953"/>
            <a:ext cx="1202267" cy="904875"/>
          </a:xfrm>
          <a:prstGeom prst="rect">
            <a:avLst/>
          </a:prstGeom>
          <a:noFill/>
          <a:ln w="9525">
            <a:noFill/>
            <a:miter lim="800000"/>
            <a:headEnd/>
            <a:tailEnd/>
          </a:ln>
        </p:spPr>
        <p:txBody>
          <a:bodyPr>
            <a:spAutoFit/>
          </a:bodyPr>
          <a:lstStyle/>
          <a:p>
            <a:pPr eaLnBrk="0" fontAlgn="base" hangingPunct="0">
              <a:spcBef>
                <a:spcPct val="20000"/>
              </a:spcBef>
              <a:spcAft>
                <a:spcPct val="0"/>
              </a:spcAft>
            </a:pPr>
            <a:endParaRPr lang="it-IT" sz="2400" smtClean="0">
              <a:solidFill>
                <a:srgbClr val="FFFF00"/>
              </a:solidFill>
              <a:latin typeface="Comic Sans MS" pitchFamily="66" charset="0"/>
            </a:endParaRPr>
          </a:p>
          <a:p>
            <a:pPr eaLnBrk="0" fontAlgn="base" hangingPunct="0">
              <a:spcBef>
                <a:spcPct val="20000"/>
              </a:spcBef>
              <a:spcAft>
                <a:spcPct val="0"/>
              </a:spcAft>
            </a:pPr>
            <a:endParaRPr lang="it-IT" sz="2400"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chemeClr val="tx2"/>
            </a:solidFill>
          </a:ln>
        </p:spPr>
        <p:txBody>
          <a:bodyPr>
            <a:normAutofit/>
          </a:bodyPr>
          <a:lstStyle/>
          <a:p>
            <a:r>
              <a:rPr lang="it-IT" sz="6000" b="1" dirty="0" smtClean="0">
                <a:solidFill>
                  <a:schemeClr val="tx2"/>
                </a:solidFill>
                <a:latin typeface="Arial Narrow"/>
                <a:cs typeface="Arial Narrow"/>
              </a:rPr>
              <a:t>S</a:t>
            </a:r>
            <a:r>
              <a:rPr lang="it-IT" sz="5400" dirty="0" smtClean="0">
                <a:solidFill>
                  <a:schemeClr val="tx2"/>
                </a:solidFill>
                <a:latin typeface="Arial Narrow"/>
                <a:cs typeface="Arial Narrow"/>
              </a:rPr>
              <a:t>oggettività </a:t>
            </a:r>
            <a:endParaRPr lang="it-IT" sz="5400" dirty="0">
              <a:solidFill>
                <a:schemeClr val="tx2"/>
              </a:solidFill>
              <a:latin typeface="Arial Narrow"/>
              <a:cs typeface="Arial Narrow"/>
            </a:endParaRPr>
          </a:p>
        </p:txBody>
      </p:sp>
      <p:sp>
        <p:nvSpPr>
          <p:cNvPr id="3" name="Segnaposto contenuto 2"/>
          <p:cNvSpPr>
            <a:spLocks noGrp="1"/>
          </p:cNvSpPr>
          <p:nvPr>
            <p:ph idx="1"/>
          </p:nvPr>
        </p:nvSpPr>
        <p:spPr>
          <a:xfrm>
            <a:off x="181437" y="1208660"/>
            <a:ext cx="8791435" cy="5538419"/>
          </a:xfrm>
          <a:solidFill>
            <a:schemeClr val="accent1">
              <a:lumMod val="20000"/>
              <a:lumOff val="80000"/>
            </a:schemeClr>
          </a:solidFill>
        </p:spPr>
        <p:txBody>
          <a:bodyPr>
            <a:normAutofit/>
          </a:bodyPr>
          <a:lstStyle/>
          <a:p>
            <a:pPr marL="400050" lvl="1" indent="0">
              <a:buNone/>
            </a:pPr>
            <a:r>
              <a:rPr lang="it-IT" sz="3400" b="1" dirty="0" smtClean="0">
                <a:solidFill>
                  <a:srgbClr val="1F497D"/>
                </a:solidFill>
                <a:latin typeface="Arial Narrow"/>
                <a:cs typeface="Arial Narrow"/>
              </a:rPr>
              <a:t>Caratteristiche del prurito:</a:t>
            </a:r>
          </a:p>
          <a:p>
            <a:pPr marL="857250" lvl="2" indent="0">
              <a:buNone/>
            </a:pPr>
            <a:endParaRPr lang="it-IT" dirty="0" smtClean="0">
              <a:solidFill>
                <a:schemeClr val="tx2"/>
              </a:solidFill>
              <a:latin typeface="Arial Narrow"/>
              <a:cs typeface="Arial Narrow"/>
            </a:endParaRPr>
          </a:p>
          <a:p>
            <a:pPr marL="857250" lvl="2" indent="0">
              <a:buNone/>
            </a:pPr>
            <a:r>
              <a:rPr lang="it-IT" dirty="0" smtClean="0">
                <a:solidFill>
                  <a:schemeClr val="tx2"/>
                </a:solidFill>
                <a:latin typeface="Arial Narrow"/>
                <a:cs typeface="Arial Narrow"/>
              </a:rPr>
              <a:t>Generalizzato, lieve ma continuo </a:t>
            </a:r>
          </a:p>
          <a:p>
            <a:pPr marL="857250" lvl="2" indent="0">
              <a:buNone/>
            </a:pPr>
            <a:endParaRPr lang="it-IT" dirty="0" smtClean="0">
              <a:solidFill>
                <a:schemeClr val="tx2"/>
              </a:solidFill>
              <a:latin typeface="Arial Narrow"/>
              <a:cs typeface="Arial Narrow"/>
            </a:endParaRPr>
          </a:p>
          <a:p>
            <a:pPr marL="457200" lvl="1" indent="0">
              <a:buNone/>
            </a:pPr>
            <a:r>
              <a:rPr lang="it-IT" sz="3400" b="1" dirty="0" smtClean="0">
                <a:solidFill>
                  <a:srgbClr val="1F497D"/>
                </a:solidFill>
                <a:latin typeface="Arial Narrow"/>
                <a:cs typeface="Arial Narrow"/>
              </a:rPr>
              <a:t>Anamnesi farmacologica: </a:t>
            </a:r>
          </a:p>
          <a:p>
            <a:pPr marL="857250" lvl="2" indent="0">
              <a:buNone/>
            </a:pPr>
            <a:endParaRPr lang="it-IT" dirty="0" smtClean="0">
              <a:latin typeface="Arial Narrow"/>
              <a:cs typeface="Arial Narrow"/>
            </a:endParaRPr>
          </a:p>
          <a:p>
            <a:pPr marL="857250" lvl="2" indent="0">
              <a:buNone/>
            </a:pPr>
            <a:r>
              <a:rPr lang="it-IT" dirty="0" smtClean="0">
                <a:latin typeface="Arial Narrow"/>
                <a:cs typeface="Arial Narrow"/>
              </a:rPr>
              <a:t>Quali farmaci sono stati assunti? </a:t>
            </a:r>
          </a:p>
          <a:p>
            <a:pPr marL="857250" lvl="2" indent="0">
              <a:buNone/>
            </a:pPr>
            <a:r>
              <a:rPr lang="it-IT" dirty="0" smtClean="0">
                <a:latin typeface="Arial Narrow"/>
                <a:cs typeface="Arial Narrow"/>
              </a:rPr>
              <a:t>Quali farmaci migliorano il sintomo?</a:t>
            </a:r>
          </a:p>
          <a:p>
            <a:pPr marL="857250" lvl="2" indent="0">
              <a:buNone/>
            </a:pPr>
            <a:r>
              <a:rPr lang="it-IT" dirty="0" smtClean="0">
                <a:solidFill>
                  <a:schemeClr val="tx2"/>
                </a:solidFill>
                <a:latin typeface="Arial Narrow"/>
                <a:cs typeface="Arial Narrow"/>
              </a:rPr>
              <a:t>Ha assunto </a:t>
            </a:r>
            <a:r>
              <a:rPr lang="it-IT" dirty="0" err="1" smtClean="0">
                <a:solidFill>
                  <a:schemeClr val="tx2"/>
                </a:solidFill>
                <a:latin typeface="Arial Narrow"/>
                <a:cs typeface="Arial Narrow"/>
              </a:rPr>
              <a:t>Cetirizina</a:t>
            </a:r>
            <a:r>
              <a:rPr lang="it-IT" dirty="0" smtClean="0">
                <a:solidFill>
                  <a:schemeClr val="tx2"/>
                </a:solidFill>
                <a:latin typeface="Arial Narrow"/>
                <a:cs typeface="Arial Narrow"/>
              </a:rPr>
              <a:t> 10 mg / </a:t>
            </a:r>
            <a:r>
              <a:rPr lang="it-IT" dirty="0" err="1" smtClean="0">
                <a:solidFill>
                  <a:schemeClr val="tx2"/>
                </a:solidFill>
                <a:latin typeface="Arial Narrow"/>
                <a:cs typeface="Arial Narrow"/>
              </a:rPr>
              <a:t>die</a:t>
            </a:r>
            <a:r>
              <a:rPr lang="it-IT" dirty="0" smtClean="0">
                <a:solidFill>
                  <a:schemeClr val="tx2"/>
                </a:solidFill>
                <a:latin typeface="Arial Narrow"/>
                <a:cs typeface="Arial Narrow"/>
              </a:rPr>
              <a:t> senza apparente beneficio per 12 giorni</a:t>
            </a:r>
          </a:p>
        </p:txBody>
      </p:sp>
      <p:pic>
        <p:nvPicPr>
          <p:cNvPr id="4" name="Segnaposto contenuto 3" descr="images (1).jpg"/>
          <p:cNvPicPr>
            <a:picLocks noChangeAspect="1"/>
          </p:cNvPicPr>
          <p:nvPr/>
        </p:nvPicPr>
        <p:blipFill>
          <a:blip r:embed="rId2" cstate="print"/>
          <a:stretch>
            <a:fillRect/>
          </a:stretch>
        </p:blipFill>
        <p:spPr>
          <a:xfrm>
            <a:off x="7308304" y="1268760"/>
            <a:ext cx="1500386" cy="1589859"/>
          </a:xfrm>
          <a:prstGeom prst="rect">
            <a:avLst/>
          </a:prstGeom>
        </p:spPr>
      </p:pic>
    </p:spTree>
    <p:extLst>
      <p:ext uri="{BB962C8B-B14F-4D97-AF65-F5344CB8AC3E}">
        <p14:creationId xmlns:p14="http://schemas.microsoft.com/office/powerpoint/2010/main" val="34859421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r>
              <a:rPr lang="it-IT" smtClean="0">
                <a:latin typeface="Comic Sans MS" pitchFamily="66" charset="0"/>
              </a:rPr>
              <a:t>Controindicazione  assolute</a:t>
            </a:r>
          </a:p>
        </p:txBody>
      </p:sp>
      <p:sp>
        <p:nvSpPr>
          <p:cNvPr id="10243" name="Segnaposto contenuto 2"/>
          <p:cNvSpPr>
            <a:spLocks noGrp="1"/>
          </p:cNvSpPr>
          <p:nvPr>
            <p:ph idx="1"/>
          </p:nvPr>
        </p:nvSpPr>
        <p:spPr/>
        <p:txBody>
          <a:bodyPr/>
          <a:lstStyle/>
          <a:p>
            <a:r>
              <a:rPr lang="it-IT" dirty="0" smtClean="0">
                <a:solidFill>
                  <a:srgbClr val="FF0000"/>
                </a:solidFill>
                <a:latin typeface="Comic Sans MS" pitchFamily="66" charset="0"/>
              </a:rPr>
              <a:t>Emorragia maggiore entro un mese</a:t>
            </a:r>
          </a:p>
          <a:p>
            <a:r>
              <a:rPr lang="it-IT" dirty="0" smtClean="0">
                <a:solidFill>
                  <a:srgbClr val="FF0000"/>
                </a:solidFill>
                <a:latin typeface="Comic Sans MS" pitchFamily="66" charset="0"/>
              </a:rPr>
              <a:t>Gravidanza</a:t>
            </a:r>
          </a:p>
          <a:p>
            <a:r>
              <a:rPr lang="it-IT" dirty="0" smtClean="0">
                <a:latin typeface="Comic Sans MS" pitchFamily="66" charset="0"/>
              </a:rPr>
              <a:t>Condizioni a rischio: </a:t>
            </a:r>
            <a:r>
              <a:rPr lang="it-IT" dirty="0" err="1" smtClean="0">
                <a:solidFill>
                  <a:srgbClr val="FF0000"/>
                </a:solidFill>
                <a:latin typeface="Comic Sans MS" pitchFamily="66" charset="0"/>
              </a:rPr>
              <a:t>pz</a:t>
            </a:r>
            <a:r>
              <a:rPr lang="it-IT" dirty="0" smtClean="0">
                <a:solidFill>
                  <a:srgbClr val="FF0000"/>
                </a:solidFill>
                <a:latin typeface="Comic Sans MS" pitchFamily="66" charset="0"/>
              </a:rPr>
              <a:t> non collaborante </a:t>
            </a:r>
            <a:r>
              <a:rPr lang="it-IT" dirty="0" smtClean="0">
                <a:latin typeface="Comic Sans MS" pitchFamily="66" charset="0"/>
              </a:rPr>
              <a:t>alcolismo, ipertensione grave non controllata,epatopatia, recente trauma cranico, varici esofagee , ulcera peptica in fase attiva, </a:t>
            </a:r>
            <a:r>
              <a:rPr lang="it-IT" dirty="0" err="1" smtClean="0">
                <a:latin typeface="Comic Sans MS" pitchFamily="66" charset="0"/>
              </a:rPr>
              <a:t>piastrinopenia</a:t>
            </a:r>
            <a:r>
              <a:rPr lang="it-IT" dirty="0" smtClean="0">
                <a:latin typeface="Comic Sans MS" pitchFamily="66" charset="0"/>
              </a:rPr>
              <a:t>, preesistenti malattie emostatiche.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432278" y="574676"/>
            <a:ext cx="6568722" cy="646113"/>
          </a:xfrm>
          <a:prstGeom prst="rect">
            <a:avLst/>
          </a:prstGeom>
          <a:noFill/>
          <a:ln w="9525">
            <a:noFill/>
            <a:miter lim="800000"/>
            <a:headEnd/>
            <a:tailEnd/>
          </a:ln>
        </p:spPr>
        <p:txBody>
          <a:bodyPr>
            <a:spAutoFit/>
          </a:bodyPr>
          <a:lstStyle/>
          <a:p>
            <a:pPr fontAlgn="base">
              <a:spcBef>
                <a:spcPct val="20000"/>
              </a:spcBef>
              <a:spcAft>
                <a:spcPct val="0"/>
              </a:spcAft>
            </a:pPr>
            <a:endParaRPr lang="it-IT" sz="3600" smtClean="0">
              <a:solidFill>
                <a:srgbClr val="CCCCFF"/>
              </a:solidFill>
              <a:latin typeface="Arial" charset="0"/>
              <a:cs typeface="Times New Roman" pitchFamily="18" charset="0"/>
            </a:endParaRPr>
          </a:p>
        </p:txBody>
      </p:sp>
      <p:sp>
        <p:nvSpPr>
          <p:cNvPr id="45059" name="Text Box 3"/>
          <p:cNvSpPr txBox="1">
            <a:spLocks noChangeArrowheads="1"/>
          </p:cNvSpPr>
          <p:nvPr/>
        </p:nvSpPr>
        <p:spPr bwMode="auto">
          <a:xfrm>
            <a:off x="228600" y="304800"/>
            <a:ext cx="8382000" cy="579438"/>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r>
              <a:rPr lang="it-IT" sz="3200" i="1">
                <a:solidFill>
                  <a:srgbClr val="FF3300"/>
                </a:solidFill>
                <a:effectLst>
                  <a:outerShdw blurRad="38100" dist="38100" dir="2700000" algn="tl">
                    <a:srgbClr val="000000"/>
                  </a:outerShdw>
                </a:effectLst>
                <a:latin typeface="Andalus" pitchFamily="2" charset="-78"/>
                <a:cs typeface="Times New Roman" pitchFamily="18" charset="0"/>
              </a:rPr>
              <a:t>I </a:t>
            </a:r>
            <a:r>
              <a:rPr lang="it-IT" sz="3200" i="1">
                <a:solidFill>
                  <a:srgbClr val="FF3300"/>
                </a:solidFill>
                <a:effectLst>
                  <a:outerShdw blurRad="38100" dist="38100" dir="2700000" algn="tl">
                    <a:srgbClr val="000000"/>
                  </a:outerShdw>
                </a:effectLst>
                <a:latin typeface="Univers" pitchFamily="34" charset="0"/>
                <a:cs typeface="Times New Roman" pitchFamily="18" charset="0"/>
              </a:rPr>
              <a:t>nuovi farmaci antitrombotici per via orale</a:t>
            </a:r>
          </a:p>
        </p:txBody>
      </p:sp>
      <p:graphicFrame>
        <p:nvGraphicFramePr>
          <p:cNvPr id="45111" name="Group 55"/>
          <p:cNvGraphicFramePr>
            <a:graphicFrameLocks noGrp="1"/>
          </p:cNvGraphicFramePr>
          <p:nvPr/>
        </p:nvGraphicFramePr>
        <p:xfrm>
          <a:off x="0" y="1295402"/>
          <a:ext cx="9144000" cy="5610225"/>
        </p:xfrm>
        <a:graphic>
          <a:graphicData uri="http://schemas.openxmlformats.org/drawingml/2006/table">
            <a:tbl>
              <a:tblPr/>
              <a:tblGrid>
                <a:gridCol w="1619250"/>
                <a:gridCol w="1504950"/>
                <a:gridCol w="1447800"/>
                <a:gridCol w="1524000"/>
                <a:gridCol w="1524000"/>
                <a:gridCol w="1524000"/>
              </a:tblGrid>
              <a:tr h="14287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dirty="0" err="1" smtClean="0">
                          <a:ln>
                            <a:noFill/>
                          </a:ln>
                          <a:solidFill>
                            <a:srgbClr val="FF3300"/>
                          </a:solidFill>
                          <a:effectLst>
                            <a:outerShdw blurRad="38100" dist="38100" dir="2700000" algn="tl">
                              <a:srgbClr val="000000"/>
                            </a:outerShdw>
                          </a:effectLst>
                          <a:latin typeface="Univers" pitchFamily="34" charset="0"/>
                        </a:rPr>
                        <a:t>Rivaroxaban</a:t>
                      </a:r>
                      <a:endParaRPr kumimoji="0" lang="it-IT" sz="2000" b="0" i="1" u="none" strike="noStrike" cap="none" normalizeH="0" baseline="0" dirty="0" smtClean="0">
                        <a:ln>
                          <a:noFill/>
                        </a:ln>
                        <a:solidFill>
                          <a:srgbClr val="FF3300"/>
                        </a:solidFill>
                        <a:effectLst>
                          <a:outerShdw blurRad="38100" dist="38100" dir="2700000" algn="tl">
                            <a:srgbClr val="000000"/>
                          </a:outerShdw>
                        </a:effectLst>
                        <a:latin typeface="Univer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Fattore X</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smtClean="0">
                        <a:ln>
                          <a:noFill/>
                        </a:ln>
                        <a:solidFill>
                          <a:srgbClr val="FF3300"/>
                        </a:solidFill>
                        <a:effectLst/>
                        <a:latin typeface="Univer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Dose fissa</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una /die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rgbClr val="FF3300"/>
                          </a:solidFill>
                          <a:effectLst/>
                          <a:latin typeface="Univers" pitchFamily="34" charset="0"/>
                        </a:rPr>
                        <a:t> </a:t>
                      </a: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Ore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5-9 </a:t>
                      </a:r>
                      <a:r>
                        <a:rPr kumimoji="0" lang="it-IT" sz="9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(IN  GIOVANII)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11-13 </a:t>
                      </a:r>
                      <a:r>
                        <a:rPr kumimoji="0" lang="it-IT" sz="1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(ANZIANI)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rgbClr val="FF3300"/>
                          </a:solidFill>
                          <a:effectLst/>
                          <a:latin typeface="Univers" pitchFamily="34" charset="0"/>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7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dirty="0" err="1" smtClean="0">
                          <a:ln>
                            <a:noFill/>
                          </a:ln>
                          <a:solidFill>
                            <a:srgbClr val="FFFF00"/>
                          </a:solidFill>
                          <a:effectLst>
                            <a:outerShdw blurRad="38100" dist="38100" dir="2700000" algn="tl">
                              <a:srgbClr val="000000"/>
                            </a:outerShdw>
                          </a:effectLst>
                          <a:latin typeface="Univers" pitchFamily="34" charset="0"/>
                        </a:rPr>
                        <a:t>Apixaban</a:t>
                      </a:r>
                      <a:endParaRPr kumimoji="0" lang="it-IT" sz="2000" b="0" i="0" u="none" strike="noStrike" cap="none" normalizeH="0" baseline="0" dirty="0" smtClean="0">
                        <a:ln>
                          <a:noFill/>
                        </a:ln>
                        <a:solidFill>
                          <a:srgbClr val="FFFF00"/>
                        </a:solidFill>
                        <a:effectLst/>
                        <a:latin typeface="Univer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Fattore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dirty="0" smtClean="0">
                          <a:ln>
                            <a:noFill/>
                          </a:ln>
                          <a:solidFill>
                            <a:srgbClr val="FFFF00"/>
                          </a:solidFill>
                          <a:effectLst>
                            <a:outerShdw blurRad="38100" dist="38100" dir="2700000" algn="tl">
                              <a:srgbClr val="000000"/>
                            </a:outerShdw>
                          </a:effectLst>
                          <a:latin typeface="Univers" pitchFamily="34" charset="0"/>
                        </a:rPr>
                        <a:t>Dose fissa</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dirty="0" smtClean="0">
                          <a:ln>
                            <a:noFill/>
                          </a:ln>
                          <a:solidFill>
                            <a:srgbClr val="FFFF00"/>
                          </a:solidFill>
                          <a:effectLst>
                            <a:outerShdw blurRad="38100" dist="38100" dir="2700000" algn="tl">
                              <a:srgbClr val="000000"/>
                            </a:outerShdw>
                          </a:effectLst>
                          <a:latin typeface="Univers" pitchFamily="34" charset="0"/>
                        </a:rPr>
                        <a:t>due /</a:t>
                      </a:r>
                      <a:r>
                        <a:rPr kumimoji="0" lang="it-IT" sz="2000" b="0" i="1" u="none" strike="noStrike" cap="none" normalizeH="0" baseline="0" dirty="0" err="1" smtClean="0">
                          <a:ln>
                            <a:noFill/>
                          </a:ln>
                          <a:solidFill>
                            <a:srgbClr val="FFFF00"/>
                          </a:solidFill>
                          <a:effectLst>
                            <a:outerShdw blurRad="38100" dist="38100" dir="2700000" algn="tl">
                              <a:srgbClr val="000000"/>
                            </a:outerShdw>
                          </a:effectLst>
                          <a:latin typeface="Univers" pitchFamily="34" charset="0"/>
                        </a:rPr>
                        <a:t>die</a:t>
                      </a:r>
                      <a:endParaRPr kumimoji="0" lang="it-IT" sz="2000" b="0" i="1" u="none" strike="noStrike" cap="none" normalizeH="0" baseline="0" dirty="0" smtClean="0">
                        <a:ln>
                          <a:noFill/>
                        </a:ln>
                        <a:solidFill>
                          <a:srgbClr val="FFFF00"/>
                        </a:solidFill>
                        <a:effectLst>
                          <a:outerShdw blurRad="38100" dist="38100" dir="2700000" algn="tl">
                            <a:srgbClr val="000000"/>
                          </a:outerShdw>
                        </a:effectLst>
                        <a:latin typeface="Univer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No</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smtClean="0">
                        <a:ln>
                          <a:noFill/>
                        </a:ln>
                        <a:solidFill>
                          <a:srgbClr val="FFFF00"/>
                        </a:solidFill>
                        <a:effectLst/>
                        <a:latin typeface="Univer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Ore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8-15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rgbClr val="FFFF00"/>
                          </a:solidFill>
                          <a:effectLst/>
                          <a:latin typeface="Univers"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7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Dabigatran</a:t>
                      </a:r>
                      <a:endParaRPr kumimoji="0" lang="it-IT" sz="2000" b="0" i="0" u="none" strike="noStrike" cap="none" normalizeH="0" baseline="0" smtClean="0">
                        <a:ln>
                          <a:noFill/>
                        </a:ln>
                        <a:solidFill>
                          <a:srgbClr val="FF3300"/>
                        </a:solidFill>
                        <a:effectLst/>
                        <a:latin typeface="Univers"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smtClean="0">
                        <a:ln>
                          <a:noFill/>
                        </a:ln>
                        <a:solidFill>
                          <a:srgbClr val="FF3300"/>
                        </a:solidFill>
                        <a:effectLst/>
                        <a:latin typeface="Univer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Fattore 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Dose fissa</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due /die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No</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smtClean="0">
                        <a:ln>
                          <a:noFill/>
                        </a:ln>
                        <a:solidFill>
                          <a:srgbClr val="FF3300"/>
                        </a:solidFill>
                        <a:effectLst/>
                        <a:latin typeface="Univer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Ore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rPr>
                        <a:t>14-17</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000" b="0" i="1" u="none" strike="noStrike" cap="none" normalizeH="0" baseline="0" smtClean="0">
                        <a:ln>
                          <a:noFill/>
                        </a:ln>
                        <a:solidFill>
                          <a:srgbClr val="FF3300"/>
                        </a:solidFill>
                        <a:effectLst>
                          <a:outerShdw blurRad="38100" dist="38100" dir="2700000" algn="tl">
                            <a:srgbClr val="000000"/>
                          </a:outerShdw>
                        </a:effectLst>
                        <a:latin typeface="Univer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rgbClr val="FF3300"/>
                          </a:solidFill>
                          <a:effectLst/>
                          <a:latin typeface="Univers"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065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Warfarin</a:t>
                      </a:r>
                      <a:endParaRPr kumimoji="0" lang="it-IT" sz="2000" b="0" i="0" u="none" strike="noStrike" cap="none" normalizeH="0" baseline="0" smtClean="0">
                        <a:ln>
                          <a:noFill/>
                        </a:ln>
                        <a:solidFill>
                          <a:srgbClr val="FFFF00"/>
                        </a:solidFill>
                        <a:effectLst/>
                        <a:latin typeface="Univers"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smtClean="0">
                        <a:ln>
                          <a:noFill/>
                        </a:ln>
                        <a:solidFill>
                          <a:srgbClr val="FFFF00"/>
                        </a:solidFill>
                        <a:effectLst/>
                        <a:latin typeface="Univer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Vit K epossido reduttasi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(X II VII 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Variabile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smtClean="0">
                          <a:ln>
                            <a:noFill/>
                          </a:ln>
                          <a:solidFill>
                            <a:srgbClr val="FFFF00"/>
                          </a:solidFill>
                          <a:effectLst>
                            <a:outerShdw blurRad="38100" dist="38100" dir="2700000" algn="tl">
                              <a:srgbClr val="000000"/>
                            </a:outerShdw>
                          </a:effectLst>
                          <a:latin typeface="Univers" pitchFamily="34" charset="0"/>
                        </a:rPr>
                        <a:t>Si</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smtClean="0">
                        <a:ln>
                          <a:noFill/>
                        </a:ln>
                        <a:solidFill>
                          <a:srgbClr val="FFFF00"/>
                        </a:solidFill>
                        <a:effectLst/>
                        <a:latin typeface="Univer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dirty="0" smtClean="0">
                          <a:ln>
                            <a:noFill/>
                          </a:ln>
                          <a:solidFill>
                            <a:srgbClr val="FFFF00"/>
                          </a:solidFill>
                          <a:effectLst>
                            <a:outerShdw blurRad="38100" dist="38100" dir="2700000" algn="tl">
                              <a:srgbClr val="000000"/>
                            </a:outerShdw>
                          </a:effectLst>
                          <a:latin typeface="Univers" pitchFamily="34" charset="0"/>
                        </a:rPr>
                        <a:t>Ore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0" i="1" u="none" strike="noStrike" cap="none" normalizeH="0" baseline="0" dirty="0" smtClean="0">
                          <a:ln>
                            <a:noFill/>
                          </a:ln>
                          <a:solidFill>
                            <a:srgbClr val="FFFF00"/>
                          </a:solidFill>
                          <a:effectLst>
                            <a:outerShdw blurRad="38100" dist="38100" dir="2700000" algn="tl">
                              <a:srgbClr val="000000"/>
                            </a:outerShdw>
                          </a:effectLst>
                          <a:latin typeface="Univers" pitchFamily="34"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rgbClr val="FFFF00"/>
                          </a:solidFill>
                          <a:effectLst/>
                          <a:latin typeface="Univers"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097" name="Text Box 41"/>
          <p:cNvSpPr txBox="1">
            <a:spLocks noChangeArrowheads="1"/>
          </p:cNvSpPr>
          <p:nvPr/>
        </p:nvSpPr>
        <p:spPr bwMode="auto">
          <a:xfrm>
            <a:off x="1" y="838203"/>
            <a:ext cx="1539523" cy="396875"/>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r>
              <a:rPr lang="it-IT" sz="2000" i="1">
                <a:solidFill>
                  <a:srgbClr val="FFFF00"/>
                </a:solidFill>
                <a:effectLst>
                  <a:outerShdw blurRad="38100" dist="38100" dir="2700000" algn="tl">
                    <a:srgbClr val="000000"/>
                  </a:outerShdw>
                </a:effectLst>
                <a:latin typeface="Univers" pitchFamily="34" charset="0"/>
                <a:cs typeface="Times New Roman" pitchFamily="18" charset="0"/>
              </a:rPr>
              <a:t>Farmaco</a:t>
            </a:r>
            <a:endParaRPr lang="it-IT" sz="3600">
              <a:solidFill>
                <a:srgbClr val="FFFF00"/>
              </a:solidFill>
              <a:latin typeface="Univers" pitchFamily="34" charset="0"/>
              <a:cs typeface="Times New Roman" pitchFamily="18" charset="0"/>
            </a:endParaRPr>
          </a:p>
        </p:txBody>
      </p:sp>
      <p:sp>
        <p:nvSpPr>
          <p:cNvPr id="11306" name="Text Box 42"/>
          <p:cNvSpPr txBox="1">
            <a:spLocks noChangeArrowheads="1"/>
          </p:cNvSpPr>
          <p:nvPr/>
        </p:nvSpPr>
        <p:spPr bwMode="auto">
          <a:xfrm>
            <a:off x="1584679" y="879478"/>
            <a:ext cx="1310922" cy="646113"/>
          </a:xfrm>
          <a:prstGeom prst="rect">
            <a:avLst/>
          </a:prstGeom>
          <a:noFill/>
          <a:ln w="9525">
            <a:noFill/>
            <a:miter lim="800000"/>
            <a:headEnd/>
            <a:tailEnd/>
          </a:ln>
        </p:spPr>
        <p:txBody>
          <a:bodyPr>
            <a:spAutoFit/>
          </a:bodyPr>
          <a:lstStyle/>
          <a:p>
            <a:pPr fontAlgn="base">
              <a:spcBef>
                <a:spcPct val="20000"/>
              </a:spcBef>
              <a:spcAft>
                <a:spcPct val="0"/>
              </a:spcAft>
            </a:pPr>
            <a:endParaRPr lang="it-IT" sz="3600" smtClean="0">
              <a:solidFill>
                <a:srgbClr val="CCCCFF"/>
              </a:solidFill>
              <a:latin typeface="Arial" charset="0"/>
              <a:cs typeface="Times New Roman" pitchFamily="18" charset="0"/>
            </a:endParaRPr>
          </a:p>
        </p:txBody>
      </p:sp>
      <p:sp>
        <p:nvSpPr>
          <p:cNvPr id="45099" name="Text Box 43"/>
          <p:cNvSpPr txBox="1">
            <a:spLocks noChangeArrowheads="1"/>
          </p:cNvSpPr>
          <p:nvPr/>
        </p:nvSpPr>
        <p:spPr bwMode="auto">
          <a:xfrm>
            <a:off x="1524000" y="803278"/>
            <a:ext cx="1447800" cy="396875"/>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r>
              <a:rPr lang="it-IT" sz="2000" i="1">
                <a:solidFill>
                  <a:srgbClr val="FFFF00"/>
                </a:solidFill>
                <a:effectLst>
                  <a:outerShdw blurRad="38100" dist="38100" dir="2700000" algn="tl">
                    <a:srgbClr val="000000"/>
                  </a:outerShdw>
                </a:effectLst>
                <a:latin typeface="Univers" pitchFamily="34" charset="0"/>
                <a:cs typeface="Times New Roman" pitchFamily="18" charset="0"/>
              </a:rPr>
              <a:t>Bersaglio</a:t>
            </a:r>
          </a:p>
        </p:txBody>
      </p:sp>
      <p:sp>
        <p:nvSpPr>
          <p:cNvPr id="11308" name="Text Box 44"/>
          <p:cNvSpPr txBox="1">
            <a:spLocks noChangeArrowheads="1"/>
          </p:cNvSpPr>
          <p:nvPr/>
        </p:nvSpPr>
        <p:spPr bwMode="auto">
          <a:xfrm>
            <a:off x="3184878" y="803278"/>
            <a:ext cx="1234722" cy="646113"/>
          </a:xfrm>
          <a:prstGeom prst="rect">
            <a:avLst/>
          </a:prstGeom>
          <a:noFill/>
          <a:ln w="9525">
            <a:noFill/>
            <a:miter lim="800000"/>
            <a:headEnd/>
            <a:tailEnd/>
          </a:ln>
        </p:spPr>
        <p:txBody>
          <a:bodyPr>
            <a:spAutoFit/>
          </a:bodyPr>
          <a:lstStyle/>
          <a:p>
            <a:pPr fontAlgn="base">
              <a:spcBef>
                <a:spcPct val="20000"/>
              </a:spcBef>
              <a:spcAft>
                <a:spcPct val="0"/>
              </a:spcAft>
            </a:pPr>
            <a:endParaRPr lang="it-IT" sz="3600" smtClean="0">
              <a:solidFill>
                <a:srgbClr val="CCCCFF"/>
              </a:solidFill>
              <a:latin typeface="Arial" charset="0"/>
              <a:cs typeface="Times New Roman" pitchFamily="18" charset="0"/>
            </a:endParaRPr>
          </a:p>
        </p:txBody>
      </p:sp>
      <p:sp>
        <p:nvSpPr>
          <p:cNvPr id="45101" name="Text Box 45"/>
          <p:cNvSpPr txBox="1">
            <a:spLocks noChangeArrowheads="1"/>
          </p:cNvSpPr>
          <p:nvPr/>
        </p:nvSpPr>
        <p:spPr bwMode="auto">
          <a:xfrm>
            <a:off x="3261079" y="879478"/>
            <a:ext cx="1158522" cy="396875"/>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r>
              <a:rPr lang="it-IT" sz="2000" i="1">
                <a:solidFill>
                  <a:srgbClr val="FFFF00"/>
                </a:solidFill>
                <a:effectLst>
                  <a:outerShdw blurRad="38100" dist="38100" dir="2700000" algn="tl">
                    <a:srgbClr val="000000"/>
                  </a:outerShdw>
                </a:effectLst>
                <a:latin typeface="Univers" pitchFamily="34" charset="0"/>
                <a:cs typeface="Times New Roman" pitchFamily="18" charset="0"/>
              </a:rPr>
              <a:t>Dose</a:t>
            </a:r>
          </a:p>
        </p:txBody>
      </p:sp>
      <p:sp>
        <p:nvSpPr>
          <p:cNvPr id="45102" name="Text Box 46"/>
          <p:cNvSpPr txBox="1">
            <a:spLocks noChangeArrowheads="1"/>
          </p:cNvSpPr>
          <p:nvPr/>
        </p:nvSpPr>
        <p:spPr bwMode="auto">
          <a:xfrm>
            <a:off x="4572000" y="914403"/>
            <a:ext cx="1752600" cy="396875"/>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r>
              <a:rPr lang="it-IT" sz="2000" i="1">
                <a:solidFill>
                  <a:srgbClr val="FFFF00"/>
                </a:solidFill>
                <a:effectLst>
                  <a:outerShdw blurRad="38100" dist="38100" dir="2700000" algn="tl">
                    <a:srgbClr val="000000"/>
                  </a:outerShdw>
                </a:effectLst>
                <a:latin typeface="Univers" pitchFamily="34" charset="0"/>
                <a:cs typeface="Times New Roman" pitchFamily="18" charset="0"/>
              </a:rPr>
              <a:t>Monitoraggio</a:t>
            </a:r>
          </a:p>
        </p:txBody>
      </p:sp>
      <p:sp>
        <p:nvSpPr>
          <p:cNvPr id="45103" name="Text Box 47"/>
          <p:cNvSpPr txBox="1">
            <a:spLocks noChangeArrowheads="1"/>
          </p:cNvSpPr>
          <p:nvPr/>
        </p:nvSpPr>
        <p:spPr bwMode="auto">
          <a:xfrm>
            <a:off x="6309079" y="914403"/>
            <a:ext cx="1158522" cy="396875"/>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r>
              <a:rPr lang="it-IT" sz="2000" i="1">
                <a:solidFill>
                  <a:srgbClr val="FFFF00"/>
                </a:solidFill>
                <a:effectLst>
                  <a:outerShdw blurRad="38100" dist="38100" dir="2700000" algn="tl">
                    <a:srgbClr val="000000"/>
                  </a:outerShdw>
                </a:effectLst>
                <a:latin typeface="Univers" pitchFamily="34" charset="0"/>
                <a:cs typeface="Times New Roman" pitchFamily="18" charset="0"/>
              </a:rPr>
              <a:t>Emivita</a:t>
            </a:r>
          </a:p>
        </p:txBody>
      </p:sp>
      <p:sp>
        <p:nvSpPr>
          <p:cNvPr id="11312" name="Text Box 48"/>
          <p:cNvSpPr txBox="1">
            <a:spLocks noChangeArrowheads="1"/>
          </p:cNvSpPr>
          <p:nvPr/>
        </p:nvSpPr>
        <p:spPr bwMode="auto">
          <a:xfrm>
            <a:off x="7909278" y="803278"/>
            <a:ext cx="1234722" cy="646113"/>
          </a:xfrm>
          <a:prstGeom prst="rect">
            <a:avLst/>
          </a:prstGeom>
          <a:noFill/>
          <a:ln w="9525">
            <a:noFill/>
            <a:miter lim="800000"/>
            <a:headEnd/>
            <a:tailEnd/>
          </a:ln>
        </p:spPr>
        <p:txBody>
          <a:bodyPr>
            <a:spAutoFit/>
          </a:bodyPr>
          <a:lstStyle/>
          <a:p>
            <a:pPr fontAlgn="base">
              <a:spcBef>
                <a:spcPct val="20000"/>
              </a:spcBef>
              <a:spcAft>
                <a:spcPct val="0"/>
              </a:spcAft>
            </a:pPr>
            <a:endParaRPr lang="it-IT" sz="3600" smtClean="0">
              <a:solidFill>
                <a:srgbClr val="CCCCFF"/>
              </a:solidFill>
              <a:latin typeface="Arial" charset="0"/>
              <a:cs typeface="Times New Roman" pitchFamily="18" charset="0"/>
            </a:endParaRPr>
          </a:p>
        </p:txBody>
      </p:sp>
      <p:sp>
        <p:nvSpPr>
          <p:cNvPr id="45105" name="Text Box 49"/>
          <p:cNvSpPr txBox="1">
            <a:spLocks noChangeArrowheads="1"/>
          </p:cNvSpPr>
          <p:nvPr/>
        </p:nvSpPr>
        <p:spPr bwMode="auto">
          <a:xfrm>
            <a:off x="7467600" y="914403"/>
            <a:ext cx="1676400" cy="396875"/>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r>
              <a:rPr lang="it-IT" sz="2000" i="1">
                <a:solidFill>
                  <a:srgbClr val="FFFF00"/>
                </a:solidFill>
                <a:effectLst>
                  <a:outerShdw blurRad="38100" dist="38100" dir="2700000" algn="tl">
                    <a:srgbClr val="000000"/>
                  </a:outerShdw>
                </a:effectLst>
                <a:latin typeface="Univers" pitchFamily="34" charset="0"/>
                <a:cs typeface="Times New Roman" pitchFamily="18" charset="0"/>
              </a:rPr>
              <a:t>Elimin renale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fibprofessional.cardiosource.org/~/media/Afib/Images/Articles/AFIB_AoM_July2013_Table1.ashx"/>
          <p:cNvPicPr>
            <a:picLocks noChangeAspect="1" noChangeArrowheads="1"/>
          </p:cNvPicPr>
          <p:nvPr/>
        </p:nvPicPr>
        <p:blipFill>
          <a:blip r:embed="rId2" cstate="print"/>
          <a:srcRect/>
          <a:stretch>
            <a:fillRect/>
          </a:stretch>
        </p:blipFill>
        <p:spPr bwMode="auto">
          <a:xfrm>
            <a:off x="152400" y="247650"/>
            <a:ext cx="8856133"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p:txBody>
          <a:bodyPr/>
          <a:lstStyle/>
          <a:p>
            <a:r>
              <a:rPr lang="it-IT" smtClean="0">
                <a:solidFill>
                  <a:srgbClr val="FFFF00"/>
                </a:solidFill>
                <a:latin typeface="Comic Sans MS" pitchFamily="66" charset="0"/>
              </a:rPr>
              <a:t>Studio  RELY </a:t>
            </a:r>
            <a:br>
              <a:rPr lang="it-IT" smtClean="0">
                <a:solidFill>
                  <a:srgbClr val="FFFF00"/>
                </a:solidFill>
                <a:latin typeface="Comic Sans MS" pitchFamily="66" charset="0"/>
              </a:rPr>
            </a:br>
            <a:r>
              <a:rPr lang="it-IT" smtClean="0">
                <a:solidFill>
                  <a:srgbClr val="FFFF00"/>
                </a:solidFill>
                <a:latin typeface="Comic Sans MS" pitchFamily="66" charset="0"/>
              </a:rPr>
              <a:t>stroke o embolia sistemoca</a:t>
            </a:r>
          </a:p>
        </p:txBody>
      </p:sp>
      <p:sp>
        <p:nvSpPr>
          <p:cNvPr id="13315" name="Rectangle 1027"/>
          <p:cNvSpPr>
            <a:spLocks noGrp="1" noChangeArrowheads="1"/>
          </p:cNvSpPr>
          <p:nvPr>
            <p:ph type="body" idx="1"/>
          </p:nvPr>
        </p:nvSpPr>
        <p:spPr/>
        <p:txBody>
          <a:bodyPr/>
          <a:lstStyle/>
          <a:p>
            <a:pPr>
              <a:lnSpc>
                <a:spcPct val="90000"/>
              </a:lnSpc>
            </a:pPr>
            <a:r>
              <a:rPr lang="it-IT" smtClean="0">
                <a:solidFill>
                  <a:srgbClr val="FFFF00"/>
                </a:solidFill>
                <a:latin typeface="Comic Sans MS" pitchFamily="66" charset="0"/>
              </a:rPr>
              <a:t>Dabigatran 110 ( non inferiore)</a:t>
            </a:r>
          </a:p>
          <a:p>
            <a:pPr>
              <a:lnSpc>
                <a:spcPct val="90000"/>
              </a:lnSpc>
              <a:buFontTx/>
              <a:buNone/>
            </a:pPr>
            <a:r>
              <a:rPr lang="it-IT" smtClean="0">
                <a:solidFill>
                  <a:srgbClr val="FFFF00"/>
                </a:solidFill>
                <a:latin typeface="Comic Sans MS" pitchFamily="66" charset="0"/>
              </a:rPr>
              <a:t>182/6015 ( 1.53%)</a:t>
            </a:r>
          </a:p>
          <a:p>
            <a:pPr>
              <a:lnSpc>
                <a:spcPct val="90000"/>
              </a:lnSpc>
            </a:pPr>
            <a:endParaRPr lang="it-IT" smtClean="0">
              <a:solidFill>
                <a:srgbClr val="FFFF00"/>
              </a:solidFill>
              <a:latin typeface="Comic Sans MS" pitchFamily="66" charset="0"/>
            </a:endParaRPr>
          </a:p>
          <a:p>
            <a:pPr>
              <a:lnSpc>
                <a:spcPct val="90000"/>
              </a:lnSpc>
            </a:pPr>
            <a:r>
              <a:rPr lang="it-IT" smtClean="0">
                <a:solidFill>
                  <a:srgbClr val="FFFF00"/>
                </a:solidFill>
                <a:latin typeface="Comic Sans MS" pitchFamily="66" charset="0"/>
              </a:rPr>
              <a:t>Dabigatran 150 (superiore)</a:t>
            </a:r>
          </a:p>
          <a:p>
            <a:pPr>
              <a:lnSpc>
                <a:spcPct val="90000"/>
              </a:lnSpc>
            </a:pPr>
            <a:r>
              <a:rPr lang="it-IT" smtClean="0">
                <a:solidFill>
                  <a:srgbClr val="FFFF00"/>
                </a:solidFill>
                <a:latin typeface="Comic Sans MS" pitchFamily="66" charset="0"/>
              </a:rPr>
              <a:t>134/6076  ( 1.1%)</a:t>
            </a:r>
          </a:p>
          <a:p>
            <a:pPr>
              <a:lnSpc>
                <a:spcPct val="90000"/>
              </a:lnSpc>
            </a:pPr>
            <a:endParaRPr lang="it-IT" smtClean="0">
              <a:solidFill>
                <a:srgbClr val="FFFF00"/>
              </a:solidFill>
              <a:latin typeface="Comic Sans MS" pitchFamily="66" charset="0"/>
            </a:endParaRPr>
          </a:p>
          <a:p>
            <a:pPr>
              <a:lnSpc>
                <a:spcPct val="90000"/>
              </a:lnSpc>
            </a:pPr>
            <a:r>
              <a:rPr lang="it-IT" smtClean="0">
                <a:solidFill>
                  <a:srgbClr val="FFFF00"/>
                </a:solidFill>
                <a:latin typeface="Comic Sans MS" pitchFamily="66" charset="0"/>
              </a:rPr>
              <a:t>Warfarin </a:t>
            </a:r>
          </a:p>
          <a:p>
            <a:pPr>
              <a:lnSpc>
                <a:spcPct val="90000"/>
              </a:lnSpc>
              <a:buFontTx/>
              <a:buNone/>
            </a:pPr>
            <a:r>
              <a:rPr lang="it-IT" smtClean="0">
                <a:solidFill>
                  <a:srgbClr val="FFFF00"/>
                </a:solidFill>
                <a:latin typeface="Comic Sans MS" pitchFamily="66" charset="0"/>
              </a:rPr>
              <a:t>199/6022 ( 1.69%)</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p:txBody>
          <a:bodyPr/>
          <a:lstStyle/>
          <a:p>
            <a:r>
              <a:rPr lang="it-IT" smtClean="0">
                <a:solidFill>
                  <a:srgbClr val="FFFF00"/>
                </a:solidFill>
                <a:latin typeface="Comic Sans MS" pitchFamily="66" charset="0"/>
              </a:rPr>
              <a:t>Studi: conclusioni</a:t>
            </a:r>
            <a:endParaRPr lang="it-IT" smtClean="0">
              <a:latin typeface="Comic Sans MS" pitchFamily="66" charset="0"/>
            </a:endParaRPr>
          </a:p>
        </p:txBody>
      </p:sp>
      <p:sp>
        <p:nvSpPr>
          <p:cNvPr id="14339" name="Segnaposto contenuto 2"/>
          <p:cNvSpPr>
            <a:spLocks noGrp="1"/>
          </p:cNvSpPr>
          <p:nvPr>
            <p:ph idx="1"/>
          </p:nvPr>
        </p:nvSpPr>
        <p:spPr/>
        <p:txBody>
          <a:bodyPr/>
          <a:lstStyle/>
          <a:p>
            <a:endParaRPr lang="it-IT" smtClean="0">
              <a:latin typeface="Comic Sans MS" pitchFamily="66" charset="0"/>
            </a:endParaRPr>
          </a:p>
          <a:p>
            <a:r>
              <a:rPr lang="it-IT" smtClean="0">
                <a:latin typeface="Comic Sans MS" pitchFamily="66" charset="0"/>
              </a:rPr>
              <a:t>Riduzione significativa delle emorragie intracraniche spontanee</a:t>
            </a:r>
          </a:p>
          <a:p>
            <a:r>
              <a:rPr lang="it-IT" smtClean="0">
                <a:latin typeface="Comic Sans MS" pitchFamily="66" charset="0"/>
              </a:rPr>
              <a:t>Maggiori emorragie gastrointestinali con dabigatran  e con rivaroxaban</a:t>
            </a:r>
          </a:p>
          <a:p>
            <a:r>
              <a:rPr lang="it-IT" smtClean="0">
                <a:latin typeface="Comic Sans MS" pitchFamily="66" charset="0"/>
              </a:rPr>
              <a:t>Maggiore dispepsia con dabigatran rispetto a warfarin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it-IT" smtClean="0">
                <a:solidFill>
                  <a:srgbClr val="FFFF00"/>
                </a:solidFill>
                <a:latin typeface="Comic Sans MS" pitchFamily="66" charset="0"/>
              </a:rPr>
              <a:t>Nuovi antocoagulanti limiti</a:t>
            </a:r>
          </a:p>
        </p:txBody>
      </p:sp>
      <p:sp>
        <p:nvSpPr>
          <p:cNvPr id="15363" name="Rectangle 3"/>
          <p:cNvSpPr>
            <a:spLocks noGrp="1" noChangeArrowheads="1"/>
          </p:cNvSpPr>
          <p:nvPr>
            <p:ph type="body" idx="1"/>
          </p:nvPr>
        </p:nvSpPr>
        <p:spPr>
          <a:xfrm>
            <a:off x="457200" y="3357566"/>
            <a:ext cx="8229600" cy="3095625"/>
          </a:xfrm>
        </p:spPr>
        <p:txBody>
          <a:bodyPr/>
          <a:lstStyle/>
          <a:p>
            <a:r>
              <a:rPr lang="it-IT" sz="4000" smtClean="0">
                <a:solidFill>
                  <a:srgbClr val="FFFF00"/>
                </a:solidFill>
                <a:latin typeface="Comic Sans MS" pitchFamily="66" charset="0"/>
              </a:rPr>
              <a:t>Dabigatran è trasprtato da  glicoproteina P</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it-IT" sz="4000" smtClean="0">
                <a:solidFill>
                  <a:srgbClr val="FFFF00"/>
                </a:solidFill>
                <a:latin typeface="Comic Sans MS" pitchFamily="66" charset="0"/>
              </a:rPr>
              <a:t>glicoproteina P</a:t>
            </a:r>
            <a:br>
              <a:rPr lang="it-IT" sz="4000" smtClean="0">
                <a:solidFill>
                  <a:srgbClr val="FFFF00"/>
                </a:solidFill>
                <a:latin typeface="Comic Sans MS" pitchFamily="66" charset="0"/>
              </a:rPr>
            </a:br>
            <a:endParaRPr lang="it-IT" sz="4000" smtClean="0">
              <a:solidFill>
                <a:srgbClr val="FFFF00"/>
              </a:solidFill>
              <a:latin typeface="Comic Sans MS" pitchFamily="66" charset="0"/>
            </a:endParaRPr>
          </a:p>
        </p:txBody>
      </p:sp>
      <p:sp>
        <p:nvSpPr>
          <p:cNvPr id="16387" name="Rectangle 3"/>
          <p:cNvSpPr>
            <a:spLocks noGrp="1" noChangeArrowheads="1"/>
          </p:cNvSpPr>
          <p:nvPr>
            <p:ph type="body" idx="1"/>
          </p:nvPr>
        </p:nvSpPr>
        <p:spPr>
          <a:xfrm>
            <a:off x="685800" y="2060575"/>
            <a:ext cx="7772400" cy="4035425"/>
          </a:xfrm>
        </p:spPr>
        <p:txBody>
          <a:bodyPr/>
          <a:lstStyle/>
          <a:p>
            <a:pPr marL="609600" indent="-609600">
              <a:buFontTx/>
              <a:buAutoNum type="arabicPeriod"/>
            </a:pPr>
            <a:r>
              <a:rPr lang="it-IT" smtClean="0">
                <a:solidFill>
                  <a:srgbClr val="FFFF00"/>
                </a:solidFill>
                <a:latin typeface="Comic Sans MS" pitchFamily="66" charset="0"/>
              </a:rPr>
              <a:t>E’ una proteina trasportatrice importante per assorbimento dei farmaci</a:t>
            </a:r>
          </a:p>
          <a:p>
            <a:pPr marL="609600" indent="-609600">
              <a:buFontTx/>
              <a:buAutoNum type="arabicPeriod"/>
            </a:pPr>
            <a:r>
              <a:rPr lang="it-IT" smtClean="0">
                <a:solidFill>
                  <a:srgbClr val="FFFF00"/>
                </a:solidFill>
                <a:latin typeface="Comic Sans MS" pitchFamily="66" charset="0"/>
              </a:rPr>
              <a:t>Importante per eliminazione dei farmaci</a:t>
            </a:r>
          </a:p>
          <a:p>
            <a:pPr marL="609600" indent="-609600">
              <a:buFontTx/>
              <a:buAutoNum type="arabicPeriod"/>
            </a:pPr>
            <a:endParaRPr lang="it-IT" smtClean="0">
              <a:solidFill>
                <a:srgbClr val="FFFF00"/>
              </a:solidFill>
              <a:latin typeface="Comic Sans MS" pitchFamily="66" charset="0"/>
            </a:endParaRPr>
          </a:p>
          <a:p>
            <a:pPr marL="609600" indent="-609600">
              <a:buFontTx/>
              <a:buAutoNum type="arabicPeriod"/>
            </a:pPr>
            <a:r>
              <a:rPr lang="it-IT" smtClean="0">
                <a:solidFill>
                  <a:srgbClr val="FFFF00"/>
                </a:solidFill>
                <a:latin typeface="Comic Sans MS" pitchFamily="66" charset="0"/>
              </a:rPr>
              <a:t>Importante per metabolismo epatico dei farmaci</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it-IT" smtClean="0">
                <a:solidFill>
                  <a:srgbClr val="FFFF00"/>
                </a:solidFill>
                <a:latin typeface="Comic Sans MS" pitchFamily="66" charset="0"/>
              </a:rPr>
              <a:t>Inibitori glicoproteina P</a:t>
            </a:r>
          </a:p>
        </p:txBody>
      </p:sp>
      <p:sp>
        <p:nvSpPr>
          <p:cNvPr id="17411" name="Rectangle 3"/>
          <p:cNvSpPr>
            <a:spLocks noGrp="1" noChangeArrowheads="1"/>
          </p:cNvSpPr>
          <p:nvPr>
            <p:ph type="body" idx="1"/>
          </p:nvPr>
        </p:nvSpPr>
        <p:spPr>
          <a:xfrm>
            <a:off x="685800" y="2852738"/>
            <a:ext cx="7772400" cy="3243262"/>
          </a:xfrm>
        </p:spPr>
        <p:txBody>
          <a:bodyPr/>
          <a:lstStyle/>
          <a:p>
            <a:r>
              <a:rPr lang="it-IT" dirty="0" err="1" smtClean="0">
                <a:solidFill>
                  <a:srgbClr val="FFFF00"/>
                </a:solidFill>
                <a:latin typeface="Comic Sans MS" pitchFamily="66" charset="0"/>
              </a:rPr>
              <a:t>amiodarone</a:t>
            </a:r>
            <a:r>
              <a:rPr lang="it-IT" dirty="0" smtClean="0">
                <a:solidFill>
                  <a:srgbClr val="FFFF00"/>
                </a:solidFill>
                <a:latin typeface="Comic Sans MS" pitchFamily="66" charset="0"/>
              </a:rPr>
              <a:t>, </a:t>
            </a:r>
            <a:r>
              <a:rPr lang="it-IT" dirty="0" err="1" smtClean="0">
                <a:solidFill>
                  <a:srgbClr val="FFFF00"/>
                </a:solidFill>
                <a:latin typeface="Comic Sans MS" pitchFamily="66" charset="0"/>
              </a:rPr>
              <a:t>verapamile,claritromicina</a:t>
            </a:r>
            <a:r>
              <a:rPr lang="it-IT" dirty="0" smtClean="0">
                <a:solidFill>
                  <a:srgbClr val="FFFF00"/>
                </a:solidFill>
                <a:latin typeface="Comic Sans MS" pitchFamily="66" charset="0"/>
              </a:rPr>
              <a:t>, </a:t>
            </a:r>
            <a:r>
              <a:rPr lang="it-IT" dirty="0" smtClean="0">
                <a:solidFill>
                  <a:srgbClr val="FFFF00"/>
                </a:solidFill>
                <a:latin typeface="Comic Sans MS" pitchFamily="66" charset="0"/>
              </a:rPr>
              <a:t>chinidina, </a:t>
            </a:r>
            <a:r>
              <a:rPr lang="it-IT" dirty="0" err="1" smtClean="0">
                <a:solidFill>
                  <a:srgbClr val="FFFF00"/>
                </a:solidFill>
                <a:latin typeface="Comic Sans MS" pitchFamily="66" charset="0"/>
              </a:rPr>
              <a:t>dronedarone</a:t>
            </a:r>
            <a:r>
              <a:rPr lang="it-IT" dirty="0" smtClean="0">
                <a:solidFill>
                  <a:srgbClr val="FFFF00"/>
                </a:solidFill>
                <a:latin typeface="Comic Sans MS" pitchFamily="66" charset="0"/>
              </a:rPr>
              <a:t> </a:t>
            </a:r>
            <a:r>
              <a:rPr lang="it-IT" dirty="0" smtClean="0">
                <a:solidFill>
                  <a:srgbClr val="FFFF00"/>
                </a:solidFill>
                <a:latin typeface="Comic Sans MS" pitchFamily="66" charset="0"/>
              </a:rPr>
              <a:t>(controindicazione assoluta), </a:t>
            </a:r>
            <a:r>
              <a:rPr lang="it-IT" dirty="0" err="1" smtClean="0">
                <a:solidFill>
                  <a:srgbClr val="FFFF00"/>
                </a:solidFill>
                <a:latin typeface="Comic Sans MS" pitchFamily="66" charset="0"/>
              </a:rPr>
              <a:t>diltiazem</a:t>
            </a:r>
            <a:endParaRPr lang="it-IT" dirty="0" smtClean="0">
              <a:solidFill>
                <a:srgbClr val="FFFF00"/>
              </a:solidFill>
              <a:latin typeface="Comic Sans MS" pitchFamily="66" charset="0"/>
            </a:endParaRPr>
          </a:p>
          <a:p>
            <a:pPr>
              <a:buFontTx/>
              <a:buNone/>
            </a:pPr>
            <a:endParaRPr lang="it-IT" dirty="0" smtClean="0">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it-IT" smtClean="0">
                <a:solidFill>
                  <a:srgbClr val="FFFF00"/>
                </a:solidFill>
                <a:latin typeface="Comic Sans MS" pitchFamily="66" charset="0"/>
              </a:rPr>
              <a:t>Induttori di glocoproteina P</a:t>
            </a:r>
          </a:p>
        </p:txBody>
      </p:sp>
      <p:sp>
        <p:nvSpPr>
          <p:cNvPr id="18435" name="Rectangle 3"/>
          <p:cNvSpPr>
            <a:spLocks noGrp="1" noChangeArrowheads="1"/>
          </p:cNvSpPr>
          <p:nvPr>
            <p:ph type="body" idx="1"/>
          </p:nvPr>
        </p:nvSpPr>
        <p:spPr>
          <a:xfrm>
            <a:off x="685800" y="2997200"/>
            <a:ext cx="7772400" cy="3098800"/>
          </a:xfrm>
        </p:spPr>
        <p:txBody>
          <a:bodyPr/>
          <a:lstStyle/>
          <a:p>
            <a:r>
              <a:rPr lang="it-IT" smtClean="0">
                <a:solidFill>
                  <a:srgbClr val="FFFF00"/>
                </a:solidFill>
                <a:latin typeface="Comic Sans MS" pitchFamily="66" charset="0"/>
              </a:rPr>
              <a:t>P Rifampicina e erba di San Giovanni (hypericum) riducono esposizione a farmaco</a:t>
            </a:r>
          </a:p>
          <a:p>
            <a:endParaRPr lang="it-IT" smtClean="0">
              <a:latin typeface="Comic Sans MS" pitchFamily="66"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it-IT" smtClean="0">
                <a:solidFill>
                  <a:srgbClr val="FFFF00"/>
                </a:solidFill>
                <a:latin typeface="Comic Sans MS" pitchFamily="66" charset="0"/>
              </a:rPr>
              <a:t>Nuovi antocoagulanti limiti</a:t>
            </a:r>
          </a:p>
        </p:txBody>
      </p:sp>
      <p:sp>
        <p:nvSpPr>
          <p:cNvPr id="19459" name="Rectangle 3"/>
          <p:cNvSpPr>
            <a:spLocks noGrp="1" noChangeArrowheads="1"/>
          </p:cNvSpPr>
          <p:nvPr>
            <p:ph type="body" idx="1"/>
          </p:nvPr>
        </p:nvSpPr>
        <p:spPr/>
        <p:txBody>
          <a:bodyPr/>
          <a:lstStyle/>
          <a:p>
            <a:pPr>
              <a:lnSpc>
                <a:spcPct val="90000"/>
              </a:lnSpc>
            </a:pPr>
            <a:r>
              <a:rPr lang="it-IT" smtClean="0">
                <a:solidFill>
                  <a:srgbClr val="FFFF00"/>
                </a:solidFill>
                <a:latin typeface="Comic Sans MS" pitchFamily="66" charset="0"/>
              </a:rPr>
              <a:t>Rivaroxaban</a:t>
            </a:r>
          </a:p>
          <a:p>
            <a:pPr>
              <a:lnSpc>
                <a:spcPct val="90000"/>
              </a:lnSpc>
            </a:pPr>
            <a:r>
              <a:rPr lang="it-IT" smtClean="0">
                <a:solidFill>
                  <a:srgbClr val="FFFF00"/>
                </a:solidFill>
                <a:latin typeface="Comic Sans MS" pitchFamily="66" charset="0"/>
              </a:rPr>
              <a:t>Metabolismo citocromo CYP3A4</a:t>
            </a:r>
          </a:p>
          <a:p>
            <a:pPr>
              <a:lnSpc>
                <a:spcPct val="90000"/>
              </a:lnSpc>
            </a:pPr>
            <a:r>
              <a:rPr lang="it-IT" smtClean="0">
                <a:solidFill>
                  <a:srgbClr val="FFFF00"/>
                </a:solidFill>
                <a:latin typeface="Comic Sans MS" pitchFamily="66" charset="0"/>
              </a:rPr>
              <a:t>Interazione antimicotici azolici, inibitori proteasi HIV </a:t>
            </a:r>
          </a:p>
          <a:p>
            <a:pPr>
              <a:lnSpc>
                <a:spcPct val="90000"/>
              </a:lnSpc>
            </a:pPr>
            <a:r>
              <a:rPr lang="it-IT" smtClean="0">
                <a:solidFill>
                  <a:srgbClr val="FFFF00"/>
                </a:solidFill>
                <a:latin typeface="Comic Sans MS" pitchFamily="66" charset="0"/>
              </a:rPr>
              <a:t>Induttori CYP3A4: fenobarbital , erba di san Giovanni,carbamazepina, fenitoina rifampicina ( riducono concentrazione)</a:t>
            </a:r>
          </a:p>
          <a:p>
            <a:pPr>
              <a:lnSpc>
                <a:spcPct val="90000"/>
              </a:lnSpc>
            </a:pPr>
            <a:r>
              <a:rPr lang="it-IT" smtClean="0">
                <a:solidFill>
                  <a:srgbClr val="FFFF00"/>
                </a:solidFill>
                <a:latin typeface="Comic Sans MS" pitchFamily="66" charset="0"/>
              </a:rPr>
              <a:t> Interferenza da glicoproteina P</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chemeClr val="accent2"/>
            </a:solidFill>
          </a:ln>
        </p:spPr>
        <p:txBody>
          <a:bodyPr>
            <a:normAutofit/>
          </a:bodyPr>
          <a:lstStyle/>
          <a:p>
            <a:r>
              <a:rPr lang="it-IT" sz="6000" b="1" dirty="0" smtClean="0">
                <a:solidFill>
                  <a:schemeClr val="accent2"/>
                </a:solidFill>
                <a:latin typeface="Arial Narrow"/>
                <a:cs typeface="Arial Narrow"/>
              </a:rPr>
              <a:t>O</a:t>
            </a:r>
            <a:r>
              <a:rPr lang="it-IT" sz="5400" dirty="0" smtClean="0">
                <a:solidFill>
                  <a:schemeClr val="accent2"/>
                </a:solidFill>
                <a:latin typeface="Arial Narrow"/>
                <a:cs typeface="Arial Narrow"/>
              </a:rPr>
              <a:t>ggettività </a:t>
            </a:r>
            <a:endParaRPr lang="it-IT" sz="5400" dirty="0">
              <a:solidFill>
                <a:schemeClr val="accent2"/>
              </a:solidFill>
              <a:latin typeface="Arial Narrow"/>
              <a:cs typeface="Arial Narrow"/>
            </a:endParaRPr>
          </a:p>
        </p:txBody>
      </p:sp>
      <p:sp>
        <p:nvSpPr>
          <p:cNvPr id="3" name="Segnaposto contenuto 2"/>
          <p:cNvSpPr>
            <a:spLocks noGrp="1"/>
          </p:cNvSpPr>
          <p:nvPr>
            <p:ph idx="1"/>
          </p:nvPr>
        </p:nvSpPr>
        <p:spPr>
          <a:xfrm>
            <a:off x="181437" y="1208660"/>
            <a:ext cx="8791435" cy="5538419"/>
          </a:xfrm>
          <a:solidFill>
            <a:schemeClr val="accent2">
              <a:lumMod val="20000"/>
              <a:lumOff val="80000"/>
            </a:schemeClr>
          </a:solidFill>
        </p:spPr>
        <p:txBody>
          <a:bodyPr>
            <a:normAutofit/>
          </a:bodyPr>
          <a:lstStyle/>
          <a:p>
            <a:pPr marL="400050" lvl="1" indent="0">
              <a:buNone/>
            </a:pPr>
            <a:r>
              <a:rPr lang="it-IT" sz="3400" b="1" dirty="0" smtClean="0">
                <a:solidFill>
                  <a:schemeClr val="accent2"/>
                </a:solidFill>
                <a:latin typeface="Arial Narrow"/>
                <a:cs typeface="Arial Narrow"/>
              </a:rPr>
              <a:t>Esame Obiettivo:</a:t>
            </a:r>
          </a:p>
          <a:p>
            <a:pPr marL="857250" lvl="2" indent="0">
              <a:buNone/>
            </a:pPr>
            <a:endParaRPr lang="it-IT" dirty="0" smtClean="0">
              <a:latin typeface="Arial Narrow"/>
              <a:cs typeface="Arial Narrow"/>
            </a:endParaRPr>
          </a:p>
          <a:p>
            <a:pPr marL="857250" lvl="2" indent="0">
              <a:buNone/>
            </a:pPr>
            <a:r>
              <a:rPr lang="it-IT" dirty="0" smtClean="0">
                <a:latin typeface="Arial Narrow"/>
                <a:cs typeface="Arial Narrow"/>
              </a:rPr>
              <a:t>ISPEZIONE: </a:t>
            </a:r>
            <a:r>
              <a:rPr lang="it-IT" sz="2800" dirty="0" smtClean="0">
                <a:solidFill>
                  <a:schemeClr val="accent2">
                    <a:lumMod val="75000"/>
                  </a:schemeClr>
                </a:solidFill>
                <a:latin typeface="Arial Narrow"/>
                <a:cs typeface="Arial Narrow"/>
              </a:rPr>
              <a:t>Cute secca, anelastica. Lesioni da </a:t>
            </a:r>
            <a:r>
              <a:rPr lang="it-IT" sz="2800" dirty="0" err="1" smtClean="0">
                <a:solidFill>
                  <a:schemeClr val="accent2">
                    <a:lumMod val="75000"/>
                  </a:schemeClr>
                </a:solidFill>
                <a:latin typeface="Arial Narrow"/>
                <a:cs typeface="Arial Narrow"/>
              </a:rPr>
              <a:t>grattamento</a:t>
            </a:r>
            <a:r>
              <a:rPr lang="it-IT" sz="2800" dirty="0" smtClean="0">
                <a:solidFill>
                  <a:schemeClr val="accent2">
                    <a:lumMod val="75000"/>
                  </a:schemeClr>
                </a:solidFill>
                <a:latin typeface="Arial Narrow"/>
                <a:cs typeface="Arial Narrow"/>
              </a:rPr>
              <a:t> localizzate al cuoio capelluto all’addome, alle braccia e alla regione anteriore di entrambe le gambe</a:t>
            </a:r>
          </a:p>
          <a:p>
            <a:pPr marL="857250" lvl="2" indent="0">
              <a:buNone/>
            </a:pPr>
            <a:endParaRPr lang="it-IT" dirty="0" smtClean="0">
              <a:latin typeface="Arial Narrow"/>
              <a:cs typeface="Arial Narrow"/>
            </a:endParaRPr>
          </a:p>
          <a:p>
            <a:pPr marL="457200" lvl="1" indent="0">
              <a:buNone/>
            </a:pPr>
            <a:r>
              <a:rPr lang="it-IT" sz="3400" b="1" dirty="0" smtClean="0">
                <a:solidFill>
                  <a:schemeClr val="accent2"/>
                </a:solidFill>
                <a:latin typeface="Arial Narrow"/>
                <a:cs typeface="Arial Narrow"/>
              </a:rPr>
              <a:t>Esame Obiettivo Generale: </a:t>
            </a:r>
          </a:p>
          <a:p>
            <a:pPr marL="457200" lvl="1" indent="0">
              <a:buNone/>
            </a:pPr>
            <a:r>
              <a:rPr lang="it-IT" sz="2400" dirty="0" smtClean="0">
                <a:latin typeface="Arial Narrow"/>
                <a:cs typeface="Arial Narrow"/>
              </a:rPr>
              <a:t>      </a:t>
            </a:r>
            <a:r>
              <a:rPr lang="it-IT" sz="2400" dirty="0" smtClean="0">
                <a:solidFill>
                  <a:schemeClr val="accent2">
                    <a:lumMod val="75000"/>
                  </a:schemeClr>
                </a:solidFill>
                <a:latin typeface="Arial Narrow"/>
                <a:cs typeface="Arial Narrow"/>
              </a:rPr>
              <a:t>PA  154/90 FC 78 Aritmica</a:t>
            </a:r>
          </a:p>
          <a:p>
            <a:pPr marL="457200" lvl="1" indent="0">
              <a:buNone/>
            </a:pPr>
            <a:r>
              <a:rPr lang="it-IT" sz="2400" dirty="0" smtClean="0">
                <a:solidFill>
                  <a:schemeClr val="accent2">
                    <a:lumMod val="75000"/>
                  </a:schemeClr>
                </a:solidFill>
                <a:latin typeface="Arial Narrow"/>
                <a:cs typeface="Arial Narrow"/>
              </a:rPr>
              <a:t>      Peso 67 kg H 158 cm BMI 26</a:t>
            </a:r>
          </a:p>
          <a:p>
            <a:pPr marL="457200" lvl="1" indent="0">
              <a:buNone/>
            </a:pPr>
            <a:r>
              <a:rPr lang="it-IT" sz="2400" dirty="0" smtClean="0">
                <a:solidFill>
                  <a:schemeClr val="accent2">
                    <a:lumMod val="75000"/>
                  </a:schemeClr>
                </a:solidFill>
                <a:latin typeface="Arial Narrow"/>
                <a:cs typeface="Arial Narrow"/>
              </a:rPr>
              <a:t>      EO cardiopolmonare nella norma</a:t>
            </a:r>
          </a:p>
          <a:p>
            <a:pPr marL="457200" lvl="1" indent="0">
              <a:buNone/>
            </a:pPr>
            <a:endParaRPr lang="it-IT" sz="2400" dirty="0" smtClean="0">
              <a:solidFill>
                <a:schemeClr val="accent2">
                  <a:lumMod val="75000"/>
                </a:schemeClr>
              </a:solidFill>
              <a:latin typeface="Arial Narrow"/>
              <a:cs typeface="Arial Narrow"/>
            </a:endParaRPr>
          </a:p>
        </p:txBody>
      </p:sp>
      <p:pic>
        <p:nvPicPr>
          <p:cNvPr id="4" name="Immagine 3" descr="download.jpg"/>
          <p:cNvPicPr>
            <a:picLocks noChangeAspect="1"/>
          </p:cNvPicPr>
          <p:nvPr/>
        </p:nvPicPr>
        <p:blipFill>
          <a:blip r:embed="rId2" cstate="print"/>
          <a:stretch>
            <a:fillRect/>
          </a:stretch>
        </p:blipFill>
        <p:spPr>
          <a:xfrm>
            <a:off x="5940152" y="4484572"/>
            <a:ext cx="2946648" cy="2131855"/>
          </a:xfrm>
          <a:prstGeom prst="rect">
            <a:avLst/>
          </a:prstGeom>
        </p:spPr>
      </p:pic>
    </p:spTree>
    <p:extLst>
      <p:ext uri="{BB962C8B-B14F-4D97-AF65-F5344CB8AC3E}">
        <p14:creationId xmlns:p14="http://schemas.microsoft.com/office/powerpoint/2010/main" val="27594111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p:cNvSpPr>
            <a:spLocks noGrp="1"/>
          </p:cNvSpPr>
          <p:nvPr>
            <p:ph type="title"/>
          </p:nvPr>
        </p:nvSpPr>
        <p:spPr>
          <a:xfrm>
            <a:off x="685800" y="0"/>
            <a:ext cx="7772400" cy="1752600"/>
          </a:xfrm>
        </p:spPr>
        <p:txBody>
          <a:bodyPr/>
          <a:lstStyle/>
          <a:p>
            <a:r>
              <a:rPr lang="it-IT" smtClean="0">
                <a:latin typeface="Comic Sans MS" pitchFamily="66" charset="0"/>
              </a:rPr>
              <a:t>Thromb Haem 106.5 2011</a:t>
            </a:r>
            <a:br>
              <a:rPr lang="it-IT" smtClean="0">
                <a:latin typeface="Comic Sans MS" pitchFamily="66" charset="0"/>
              </a:rPr>
            </a:br>
            <a:r>
              <a:rPr lang="it-IT" smtClean="0">
                <a:latin typeface="Comic Sans MS" pitchFamily="66" charset="0"/>
              </a:rPr>
              <a:t>Consensus Document FCSA</a:t>
            </a:r>
          </a:p>
        </p:txBody>
      </p:sp>
      <p:sp>
        <p:nvSpPr>
          <p:cNvPr id="20483" name="Segnaposto contenuto 2"/>
          <p:cNvSpPr>
            <a:spLocks noGrp="1"/>
          </p:cNvSpPr>
          <p:nvPr>
            <p:ph idx="1"/>
          </p:nvPr>
        </p:nvSpPr>
        <p:spPr>
          <a:xfrm>
            <a:off x="667456" y="1638303"/>
            <a:ext cx="7772400" cy="4670425"/>
          </a:xfrm>
        </p:spPr>
        <p:txBody>
          <a:bodyPr/>
          <a:lstStyle/>
          <a:p>
            <a:r>
              <a:rPr lang="it-IT" smtClean="0">
                <a:latin typeface="Comic Sans MS" pitchFamily="66" charset="0"/>
              </a:rPr>
              <a:t>Grado A   </a:t>
            </a:r>
          </a:p>
          <a:p>
            <a:r>
              <a:rPr lang="it-IT" smtClean="0">
                <a:latin typeface="Comic Sans MS" pitchFamily="66" charset="0"/>
              </a:rPr>
              <a:t>A chi prescrivere dabigatran</a:t>
            </a:r>
          </a:p>
          <a:p>
            <a:r>
              <a:rPr lang="it-IT" smtClean="0">
                <a:latin typeface="Comic Sans MS" pitchFamily="66" charset="0"/>
              </a:rPr>
              <a:t>Pz con le stesse caratteristiche di quelli arruolati negli studi</a:t>
            </a:r>
          </a:p>
          <a:p>
            <a:r>
              <a:rPr lang="it-IT" smtClean="0">
                <a:latin typeface="Comic Sans MS" pitchFamily="66" charset="0"/>
              </a:rPr>
              <a:t>Pregressa emorragia cerebrale</a:t>
            </a:r>
          </a:p>
          <a:p>
            <a:r>
              <a:rPr lang="it-IT" smtClean="0">
                <a:latin typeface="Comic Sans MS" pitchFamily="66" charset="0"/>
              </a:rPr>
              <a:t>Pz alto rischio di stroke  </a:t>
            </a:r>
          </a:p>
          <a:p>
            <a:r>
              <a:rPr lang="it-IT" smtClean="0">
                <a:latin typeface="Comic Sans MS" pitchFamily="66" charset="0"/>
              </a:rPr>
              <a:t>PZ che lo desiderano </a:t>
            </a:r>
          </a:p>
          <a:p>
            <a:r>
              <a:rPr lang="it-IT" smtClean="0">
                <a:latin typeface="Comic Sans MS" pitchFamily="66" charset="0"/>
              </a:rPr>
              <a:t>Pz che ha problemi a recarsi a fare PT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p:txBody>
          <a:bodyPr/>
          <a:lstStyle/>
          <a:p>
            <a:r>
              <a:rPr lang="it-IT" smtClean="0">
                <a:latin typeface="Comic Sans MS" pitchFamily="66" charset="0"/>
              </a:rPr>
              <a:t>Thromb Haem 106.5 2011</a:t>
            </a:r>
            <a:br>
              <a:rPr lang="it-IT" smtClean="0">
                <a:latin typeface="Comic Sans MS" pitchFamily="66" charset="0"/>
              </a:rPr>
            </a:br>
            <a:r>
              <a:rPr lang="it-IT" smtClean="0">
                <a:latin typeface="Comic Sans MS" pitchFamily="66" charset="0"/>
              </a:rPr>
              <a:t>Consensus Document FCSA</a:t>
            </a:r>
          </a:p>
        </p:txBody>
      </p:sp>
      <p:sp>
        <p:nvSpPr>
          <p:cNvPr id="21507" name="Segnaposto contenuto 2"/>
          <p:cNvSpPr>
            <a:spLocks noGrp="1"/>
          </p:cNvSpPr>
          <p:nvPr>
            <p:ph idx="1"/>
          </p:nvPr>
        </p:nvSpPr>
        <p:spPr>
          <a:xfrm>
            <a:off x="685800" y="2205038"/>
            <a:ext cx="7772400" cy="3890962"/>
          </a:xfrm>
        </p:spPr>
        <p:txBody>
          <a:bodyPr/>
          <a:lstStyle/>
          <a:p>
            <a:r>
              <a:rPr lang="it-IT" smtClean="0">
                <a:latin typeface="Comic Sans MS" pitchFamily="66" charset="0"/>
              </a:rPr>
              <a:t>Chi deve rimanere con coumadin: Grado A</a:t>
            </a:r>
          </a:p>
          <a:p>
            <a:r>
              <a:rPr lang="it-IT" smtClean="0">
                <a:latin typeface="Comic Sans MS" pitchFamily="66" charset="0"/>
              </a:rPr>
              <a:t>Pazienti con dispepsia ricorrente</a:t>
            </a:r>
          </a:p>
          <a:p>
            <a:r>
              <a:rPr lang="it-IT" smtClean="0">
                <a:latin typeface="Comic Sans MS" pitchFamily="66" charset="0"/>
              </a:rPr>
              <a:t>Insuf renale severa</a:t>
            </a:r>
          </a:p>
          <a:p>
            <a:endParaRPr lang="it-IT" smtClean="0">
              <a:latin typeface="Comic Sans MS" pitchFamily="66" charset="0"/>
            </a:endParaRPr>
          </a:p>
          <a:p>
            <a:r>
              <a:rPr lang="it-IT" smtClean="0">
                <a:latin typeface="Comic Sans MS" pitchFamily="66" charset="0"/>
              </a:rPr>
              <a:t>Paziente con pregresso IMA.???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p:cNvSpPr>
            <a:spLocks noGrp="1"/>
          </p:cNvSpPr>
          <p:nvPr>
            <p:ph type="title"/>
          </p:nvPr>
        </p:nvSpPr>
        <p:spPr/>
        <p:txBody>
          <a:bodyPr/>
          <a:lstStyle/>
          <a:p>
            <a:r>
              <a:rPr lang="it-IT" smtClean="0">
                <a:latin typeface="Comic Sans MS" pitchFamily="66" charset="0"/>
              </a:rPr>
              <a:t>Thromb Haem 106.5 2011</a:t>
            </a:r>
            <a:br>
              <a:rPr lang="it-IT" smtClean="0">
                <a:latin typeface="Comic Sans MS" pitchFamily="66" charset="0"/>
              </a:rPr>
            </a:br>
            <a:r>
              <a:rPr lang="it-IT" smtClean="0">
                <a:latin typeface="Comic Sans MS" pitchFamily="66" charset="0"/>
              </a:rPr>
              <a:t>Consensus Document FCSA</a:t>
            </a:r>
          </a:p>
        </p:txBody>
      </p:sp>
      <p:sp>
        <p:nvSpPr>
          <p:cNvPr id="22531" name="Segnaposto contenuto 2"/>
          <p:cNvSpPr>
            <a:spLocks noGrp="1"/>
          </p:cNvSpPr>
          <p:nvPr>
            <p:ph idx="1"/>
          </p:nvPr>
        </p:nvSpPr>
        <p:spPr>
          <a:xfrm>
            <a:off x="685800" y="2565400"/>
            <a:ext cx="7772400" cy="3530600"/>
          </a:xfrm>
        </p:spPr>
        <p:txBody>
          <a:bodyPr/>
          <a:lstStyle/>
          <a:p>
            <a:r>
              <a:rPr lang="it-IT" smtClean="0">
                <a:latin typeface="Comic Sans MS" pitchFamily="66" charset="0"/>
              </a:rPr>
              <a:t>Quali paz devono passare ai NAO</a:t>
            </a:r>
          </a:p>
          <a:p>
            <a:r>
              <a:rPr lang="it-IT" smtClean="0">
                <a:latin typeface="Comic Sans MS" pitchFamily="66" charset="0"/>
              </a:rPr>
              <a:t>TTR sotto 55% ( grado A)</a:t>
            </a:r>
          </a:p>
          <a:p>
            <a:r>
              <a:rPr lang="it-IT" smtClean="0">
                <a:latin typeface="Comic Sans MS" pitchFamily="66" charset="0"/>
              </a:rPr>
              <a:t>Pregressa emorragia cerebrele</a:t>
            </a:r>
            <a:r>
              <a:rPr lang="it-IT" smtClean="0"/>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p:txBody>
          <a:bodyPr/>
          <a:lstStyle/>
          <a:p>
            <a:r>
              <a:rPr lang="it-IT" smtClean="0">
                <a:latin typeface="Comic Sans MS" pitchFamily="66" charset="0"/>
              </a:rPr>
              <a:t>Vantaggi dei DOA</a:t>
            </a:r>
          </a:p>
        </p:txBody>
      </p:sp>
      <p:sp>
        <p:nvSpPr>
          <p:cNvPr id="23555" name="CasellaDiTesto 1"/>
          <p:cNvSpPr txBox="1">
            <a:spLocks noChangeArrowheads="1"/>
          </p:cNvSpPr>
          <p:nvPr/>
        </p:nvSpPr>
        <p:spPr bwMode="auto">
          <a:xfrm>
            <a:off x="539552" y="2492896"/>
            <a:ext cx="8263467" cy="3748719"/>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it-IT" sz="3600" dirty="0" smtClean="0">
                <a:solidFill>
                  <a:srgbClr val="FFFF00"/>
                </a:solidFill>
                <a:latin typeface="Comic Sans MS" pitchFamily="66" charset="0"/>
              </a:rPr>
              <a:t>Non richiede monitoraggio</a:t>
            </a:r>
          </a:p>
          <a:p>
            <a:pPr eaLnBrk="0" fontAlgn="base" hangingPunct="0">
              <a:spcBef>
                <a:spcPct val="20000"/>
              </a:spcBef>
              <a:spcAft>
                <a:spcPct val="0"/>
              </a:spcAft>
            </a:pPr>
            <a:r>
              <a:rPr lang="it-IT" sz="3600" dirty="0" smtClean="0">
                <a:solidFill>
                  <a:srgbClr val="FFFF00"/>
                </a:solidFill>
                <a:latin typeface="Comic Sans MS" pitchFamily="66" charset="0"/>
              </a:rPr>
              <a:t>Riduzione delle emorragie intracraniche</a:t>
            </a:r>
          </a:p>
          <a:p>
            <a:pPr eaLnBrk="0" fontAlgn="base" hangingPunct="0">
              <a:spcBef>
                <a:spcPct val="20000"/>
              </a:spcBef>
              <a:spcAft>
                <a:spcPct val="0"/>
              </a:spcAft>
            </a:pPr>
            <a:r>
              <a:rPr lang="it-IT" sz="3600" dirty="0" smtClean="0">
                <a:solidFill>
                  <a:srgbClr val="FFFF00"/>
                </a:solidFill>
                <a:latin typeface="Comic Sans MS" pitchFamily="66" charset="0"/>
              </a:rPr>
              <a:t>Minori interferenze farmacologiche</a:t>
            </a:r>
          </a:p>
          <a:p>
            <a:pPr eaLnBrk="0" fontAlgn="base" hangingPunct="0">
              <a:spcBef>
                <a:spcPct val="20000"/>
              </a:spcBef>
              <a:spcAft>
                <a:spcPct val="0"/>
              </a:spcAft>
            </a:pPr>
            <a:r>
              <a:rPr lang="it-IT" sz="3600" dirty="0" smtClean="0">
                <a:solidFill>
                  <a:srgbClr val="FFFF00"/>
                </a:solidFill>
                <a:latin typeface="Comic Sans MS" pitchFamily="66" charset="0"/>
              </a:rPr>
              <a:t>Riduzione della mortalità per tutte le cause( significativa solo per </a:t>
            </a:r>
            <a:r>
              <a:rPr lang="it-IT" sz="3600" dirty="0" err="1" smtClean="0">
                <a:solidFill>
                  <a:srgbClr val="FFFF00"/>
                </a:solidFill>
                <a:latin typeface="Comic Sans MS" pitchFamily="66" charset="0"/>
              </a:rPr>
              <a:t>apixaban</a:t>
            </a:r>
            <a:r>
              <a:rPr lang="it-IT" sz="3600" dirty="0" smtClean="0">
                <a:solidFill>
                  <a:srgbClr val="FFFF00"/>
                </a:solidFill>
                <a:latin typeface="Comic Sans MS" pitchFamily="66" charset="0"/>
              </a:rPr>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a:xfrm>
            <a:off x="0" y="260350"/>
            <a:ext cx="9144000" cy="1081088"/>
          </a:xfrm>
        </p:spPr>
        <p:txBody>
          <a:bodyPr/>
          <a:lstStyle/>
          <a:p>
            <a:r>
              <a:rPr lang="it-IT" sz="2800" b="1" smtClean="0">
                <a:solidFill>
                  <a:srgbClr val="FFFF00"/>
                </a:solidFill>
                <a:latin typeface="Comic Sans MS" pitchFamily="66" charset="0"/>
              </a:rPr>
              <a:t>Test di Laboratorio durante assunzione DOAC</a:t>
            </a:r>
            <a:endParaRPr lang="it-IT" sz="2800" smtClean="0">
              <a:latin typeface="Comic Sans MS" pitchFamily="66" charset="0"/>
            </a:endParaRPr>
          </a:p>
        </p:txBody>
      </p:sp>
      <p:sp>
        <p:nvSpPr>
          <p:cNvPr id="24579" name="Segnaposto contenuto 2"/>
          <p:cNvSpPr>
            <a:spLocks noGrp="1"/>
          </p:cNvSpPr>
          <p:nvPr>
            <p:ph idx="1"/>
          </p:nvPr>
        </p:nvSpPr>
        <p:spPr/>
        <p:txBody>
          <a:bodyPr/>
          <a:lstStyle/>
          <a:p>
            <a:r>
              <a:rPr lang="it-IT" sz="2800" b="1" smtClean="0">
                <a:solidFill>
                  <a:srgbClr val="FFFF00"/>
                </a:solidFill>
                <a:latin typeface="Comic Sans MS" pitchFamily="66" charset="0"/>
              </a:rPr>
              <a:t>emocromo, creatinina clearance , transaminasi ( non devono superare  3 volte il limite superiore)</a:t>
            </a:r>
          </a:p>
          <a:p>
            <a:r>
              <a:rPr lang="it-IT" sz="2800" b="1" smtClean="0">
                <a:solidFill>
                  <a:srgbClr val="FFFF00"/>
                </a:solidFill>
                <a:latin typeface="Comic Sans MS" pitchFamily="66" charset="0"/>
              </a:rPr>
              <a:t>Quando:</a:t>
            </a:r>
          </a:p>
          <a:p>
            <a:r>
              <a:rPr lang="it-IT" sz="2800" b="1" smtClean="0">
                <a:solidFill>
                  <a:srgbClr val="FFFF00"/>
                </a:solidFill>
                <a:latin typeface="Comic Sans MS" pitchFamily="66" charset="0"/>
              </a:rPr>
              <a:t>3 mesi dall’inizio</a:t>
            </a:r>
          </a:p>
          <a:p>
            <a:r>
              <a:rPr lang="it-IT" sz="2800" b="1" smtClean="0">
                <a:solidFill>
                  <a:srgbClr val="FFFF00"/>
                </a:solidFill>
                <a:latin typeface="Comic Sans MS" pitchFamily="66" charset="0"/>
              </a:rPr>
              <a:t>Poi ogni 6 mesi</a:t>
            </a:r>
          </a:p>
          <a:p>
            <a:r>
              <a:rPr lang="it-IT" sz="2800" b="1" smtClean="0">
                <a:solidFill>
                  <a:srgbClr val="FFFF00"/>
                </a:solidFill>
                <a:latin typeface="Comic Sans MS" pitchFamily="66" charset="0"/>
              </a:rPr>
              <a:t>(altri test se necessari)</a:t>
            </a:r>
          </a:p>
          <a:p>
            <a:endParaRPr lang="it-IT" b="1" smtClean="0">
              <a:solidFill>
                <a:srgbClr val="FFFF00"/>
              </a:solidFill>
              <a:latin typeface="Univers" pitchFamily="34" charset="0"/>
            </a:endParaRPr>
          </a:p>
          <a:p>
            <a:r>
              <a:rPr lang="it-IT" sz="2000" b="1" smtClean="0">
                <a:solidFill>
                  <a:srgbClr val="FFFF00"/>
                </a:solidFill>
                <a:latin typeface="Univers" pitchFamily="34" charset="0"/>
              </a:rPr>
              <a:t>G.Palareti Expert Opinion Pharmacotherapy 2013</a:t>
            </a:r>
            <a:endParaRPr lang="it-IT" sz="200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3568" y="260648"/>
            <a:ext cx="7772400" cy="1657350"/>
          </a:xfrm>
        </p:spPr>
        <p:txBody>
          <a:bodyPr/>
          <a:lstStyle/>
          <a:p>
            <a:r>
              <a:rPr lang="it-IT" sz="2800" b="1" dirty="0" smtClean="0">
                <a:solidFill>
                  <a:srgbClr val="FFFF00"/>
                </a:solidFill>
                <a:latin typeface="Comic Sans MS" pitchFamily="66" charset="0"/>
              </a:rPr>
              <a:t>Interferenza dei DOA con i test della coagulazione più frequentemente utilizzati</a:t>
            </a:r>
          </a:p>
        </p:txBody>
      </p:sp>
      <p:sp>
        <p:nvSpPr>
          <p:cNvPr id="25603" name="Rectangle 3"/>
          <p:cNvSpPr>
            <a:spLocks noGrp="1" noChangeArrowheads="1"/>
          </p:cNvSpPr>
          <p:nvPr>
            <p:ph type="body" idx="1"/>
          </p:nvPr>
        </p:nvSpPr>
        <p:spPr>
          <a:xfrm>
            <a:off x="683568" y="2060848"/>
            <a:ext cx="7772400" cy="3459162"/>
          </a:xfrm>
        </p:spPr>
        <p:txBody>
          <a:bodyPr/>
          <a:lstStyle/>
          <a:p>
            <a:pPr>
              <a:buFontTx/>
              <a:buNone/>
            </a:pPr>
            <a:r>
              <a:rPr lang="it-IT" sz="2800" b="1" dirty="0" smtClean="0">
                <a:solidFill>
                  <a:srgbClr val="FFFF00"/>
                </a:solidFill>
                <a:latin typeface="Comic Sans MS" pitchFamily="66" charset="0"/>
              </a:rPr>
              <a:t>Sottostima dei livelli di fibrinogeno </a:t>
            </a:r>
            <a:r>
              <a:rPr lang="it-IT" sz="2800" b="1" dirty="0" err="1" smtClean="0">
                <a:solidFill>
                  <a:srgbClr val="FFFF00"/>
                </a:solidFill>
                <a:latin typeface="Comic Sans MS" pitchFamily="66" charset="0"/>
              </a:rPr>
              <a:t>pz</a:t>
            </a:r>
            <a:r>
              <a:rPr lang="it-IT" sz="2800" b="1" dirty="0" smtClean="0">
                <a:solidFill>
                  <a:srgbClr val="FFFF00"/>
                </a:solidFill>
                <a:latin typeface="Comic Sans MS" pitchFamily="66" charset="0"/>
              </a:rPr>
              <a:t> in terapia con </a:t>
            </a:r>
            <a:r>
              <a:rPr lang="it-IT" sz="2800" b="1" dirty="0" err="1" smtClean="0">
                <a:solidFill>
                  <a:srgbClr val="FFFF00"/>
                </a:solidFill>
                <a:latin typeface="Comic Sans MS" pitchFamily="66" charset="0"/>
              </a:rPr>
              <a:t>dabigatran</a:t>
            </a:r>
            <a:endParaRPr lang="it-IT" sz="2800" b="1" dirty="0" smtClean="0">
              <a:solidFill>
                <a:srgbClr val="FFFF00"/>
              </a:solidFill>
              <a:latin typeface="Comic Sans MS" pitchFamily="66" charset="0"/>
            </a:endParaRPr>
          </a:p>
          <a:p>
            <a:pPr>
              <a:buFontTx/>
              <a:buNone/>
            </a:pPr>
            <a:r>
              <a:rPr lang="it-IT" sz="2800" b="1" dirty="0" smtClean="0">
                <a:solidFill>
                  <a:srgbClr val="FFFF00"/>
                </a:solidFill>
                <a:latin typeface="Comic Sans MS" pitchFamily="66" charset="0"/>
              </a:rPr>
              <a:t>Sovrastima antitrombina è possibile non diagnosticare un difetto di antitrombina ( per alcuni reagenti riguarda </a:t>
            </a:r>
            <a:r>
              <a:rPr lang="it-IT" sz="2800" b="1" dirty="0" err="1" smtClean="0">
                <a:solidFill>
                  <a:srgbClr val="FFFF00"/>
                </a:solidFill>
                <a:latin typeface="Comic Sans MS" pitchFamily="66" charset="0"/>
              </a:rPr>
              <a:t>pz</a:t>
            </a:r>
            <a:r>
              <a:rPr lang="it-IT" sz="2800" b="1" dirty="0" smtClean="0">
                <a:solidFill>
                  <a:srgbClr val="FFFF00"/>
                </a:solidFill>
                <a:latin typeface="Comic Sans MS" pitchFamily="66" charset="0"/>
              </a:rPr>
              <a:t> </a:t>
            </a:r>
            <a:r>
              <a:rPr lang="it-IT" sz="2800" b="1" dirty="0" err="1" smtClean="0">
                <a:solidFill>
                  <a:srgbClr val="FFFF00"/>
                </a:solidFill>
                <a:latin typeface="Comic Sans MS" pitchFamily="66" charset="0"/>
              </a:rPr>
              <a:t>dabigatran</a:t>
            </a:r>
            <a:r>
              <a:rPr lang="it-IT" sz="2800" b="1" dirty="0" smtClean="0">
                <a:solidFill>
                  <a:srgbClr val="FFFF00"/>
                </a:solidFill>
                <a:latin typeface="Comic Sans MS" pitchFamily="66" charset="0"/>
              </a:rPr>
              <a:t>, per  altri gli inibitori del X)</a:t>
            </a:r>
          </a:p>
          <a:p>
            <a:pPr>
              <a:buFontTx/>
              <a:buNone/>
            </a:pPr>
            <a:endParaRPr lang="it-IT" sz="2800" b="1" dirty="0" smtClean="0">
              <a:solidFill>
                <a:srgbClr val="FFFF00"/>
              </a:solidFill>
              <a:latin typeface="Comic Sans MS" pitchFamily="66" charset="0"/>
            </a:endParaRPr>
          </a:p>
          <a:p>
            <a:pPr>
              <a:buFontTx/>
              <a:buNone/>
            </a:pPr>
            <a:r>
              <a:rPr lang="it-IT" sz="2800" b="1" dirty="0" smtClean="0">
                <a:solidFill>
                  <a:srgbClr val="FFFF00"/>
                </a:solidFill>
                <a:latin typeface="Comic Sans MS" pitchFamily="66" charset="0"/>
              </a:rPr>
              <a:t>Alterazione </a:t>
            </a:r>
            <a:r>
              <a:rPr lang="it-IT" sz="2800" b="1" dirty="0" err="1" smtClean="0">
                <a:solidFill>
                  <a:srgbClr val="FFFF00"/>
                </a:solidFill>
                <a:latin typeface="Comic Sans MS" pitchFamily="66" charset="0"/>
              </a:rPr>
              <a:t>APCr</a:t>
            </a:r>
            <a:r>
              <a:rPr lang="it-IT" sz="2800" b="1" dirty="0" smtClean="0">
                <a:solidFill>
                  <a:srgbClr val="FFFF00"/>
                </a:solidFill>
                <a:latin typeface="Comic Sans MS" pitchFamily="66" charset="0"/>
              </a:rPr>
              <a:t> ,LAC, proteina C , proteina S</a:t>
            </a:r>
          </a:p>
          <a:p>
            <a:pPr>
              <a:buFontTx/>
              <a:buNone/>
            </a:pPr>
            <a:endParaRPr lang="it-IT" sz="2800" b="1" dirty="0"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noFill/>
        </p:spPr>
        <p:txBody>
          <a:bodyPr/>
          <a:lstStyle/>
          <a:p>
            <a:r>
              <a:rPr lang="it-IT" b="1" smtClean="0">
                <a:solidFill>
                  <a:srgbClr val="FFFF00"/>
                </a:solidFill>
                <a:latin typeface="Univers" pitchFamily="34" charset="0"/>
              </a:rPr>
              <a:t>“</a:t>
            </a:r>
            <a:r>
              <a:rPr lang="it-IT" sz="4000" b="1" smtClean="0">
                <a:solidFill>
                  <a:srgbClr val="FFFF00"/>
                </a:solidFill>
                <a:latin typeface="Comic Sans MS" pitchFamily="66" charset="0"/>
              </a:rPr>
              <a:t>Educazione del paziente anticoagulato</a:t>
            </a:r>
            <a:r>
              <a:rPr lang="it-IT" b="1" smtClean="0">
                <a:solidFill>
                  <a:srgbClr val="FFFF00"/>
                </a:solidFill>
                <a:latin typeface="Univers" pitchFamily="34" charset="0"/>
              </a:rPr>
              <a:t>”</a:t>
            </a:r>
            <a:endParaRPr lang="it-IT" smtClean="0">
              <a:solidFill>
                <a:srgbClr val="FFFF00"/>
              </a:solidFill>
            </a:endParaRPr>
          </a:p>
        </p:txBody>
      </p:sp>
      <p:sp>
        <p:nvSpPr>
          <p:cNvPr id="26627" name="Rectangle 3"/>
          <p:cNvSpPr>
            <a:spLocks noGrp="1" noChangeArrowheads="1"/>
          </p:cNvSpPr>
          <p:nvPr>
            <p:ph type="body" idx="1"/>
          </p:nvPr>
        </p:nvSpPr>
        <p:spPr>
          <a:xfrm>
            <a:off x="685800" y="2205038"/>
            <a:ext cx="7772400" cy="4248150"/>
          </a:xfrm>
          <a:noFill/>
        </p:spPr>
        <p:txBody>
          <a:bodyPr/>
          <a:lstStyle/>
          <a:p>
            <a:r>
              <a:rPr lang="it-IT" b="1" smtClean="0">
                <a:solidFill>
                  <a:srgbClr val="FFFF00"/>
                </a:solidFill>
                <a:latin typeface="Comic Sans MS" pitchFamily="66" charset="0"/>
              </a:rPr>
              <a:t>I pazienti che non conoscono quale è il motivo per cui devono assumere la terapia anticoagulante passano più tempo fuori dai loro intervalli  terapeutici se paragonati con quelli che lo conoscono .</a:t>
            </a:r>
          </a:p>
          <a:p>
            <a:r>
              <a:rPr lang="it-IT" sz="1800" b="1" smtClean="0">
                <a:solidFill>
                  <a:srgbClr val="FFFF00"/>
                </a:solidFill>
                <a:latin typeface="Comic Sans MS" pitchFamily="66" charset="0"/>
              </a:rPr>
              <a:t>G. Palareti Brit Journal of Haematol 129 72-78</a:t>
            </a:r>
          </a:p>
          <a:p>
            <a:r>
              <a:rPr lang="it-IT" b="1" smtClean="0">
                <a:solidFill>
                  <a:srgbClr val="FFFF00"/>
                </a:solidFill>
                <a:latin typeface="Comic Sans MS" pitchFamily="66" charset="0"/>
              </a:rPr>
              <a:t>Dato confermato anche da altri studi</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0" y="332656"/>
            <a:ext cx="9144000" cy="1143000"/>
          </a:xfrm>
        </p:spPr>
        <p:txBody>
          <a:bodyPr/>
          <a:lstStyle/>
          <a:p>
            <a:r>
              <a:rPr lang="it-IT" sz="5400" b="1" dirty="0" smtClean="0"/>
              <a:t>Giovanna: decidere con paziente e parenti</a:t>
            </a:r>
            <a:endParaRPr lang="it-IT" sz="5400" b="1" dirty="0"/>
          </a:p>
        </p:txBody>
      </p:sp>
      <p:sp>
        <p:nvSpPr>
          <p:cNvPr id="3" name="Segnaposto contenuto 2"/>
          <p:cNvSpPr>
            <a:spLocks noGrp="1"/>
          </p:cNvSpPr>
          <p:nvPr>
            <p:ph idx="1"/>
          </p:nvPr>
        </p:nvSpPr>
        <p:spPr>
          <a:xfrm>
            <a:off x="0" y="1909192"/>
            <a:ext cx="9144000" cy="4948808"/>
          </a:xfrm>
        </p:spPr>
        <p:txBody>
          <a:bodyPr/>
          <a:lstStyle/>
          <a:p>
            <a:pPr algn="just">
              <a:buNone/>
            </a:pPr>
            <a:r>
              <a:rPr lang="it-IT" sz="2600" dirty="0" smtClean="0">
                <a:solidFill>
                  <a:schemeClr val="tx2"/>
                </a:solidFill>
              </a:rPr>
              <a:t>1) Chi ha un tempo in </a:t>
            </a:r>
            <a:r>
              <a:rPr lang="it-IT" sz="2600" dirty="0" err="1" smtClean="0">
                <a:solidFill>
                  <a:schemeClr val="tx2"/>
                </a:solidFill>
              </a:rPr>
              <a:t>range</a:t>
            </a:r>
            <a:r>
              <a:rPr lang="it-IT" sz="2600" dirty="0" smtClean="0">
                <a:solidFill>
                  <a:schemeClr val="tx2"/>
                </a:solidFill>
              </a:rPr>
              <a:t> non ottimale può passare ad un nuovo anticoagulante ma : rischi età, funzionalità renale non ottimale, chi si occuperà di dare la terapia se </a:t>
            </a:r>
            <a:r>
              <a:rPr lang="it-IT" sz="2600" dirty="0" err="1" smtClean="0">
                <a:solidFill>
                  <a:schemeClr val="tx2"/>
                </a:solidFill>
              </a:rPr>
              <a:t>pz</a:t>
            </a:r>
            <a:r>
              <a:rPr lang="it-IT" sz="2600" dirty="0" smtClean="0">
                <a:solidFill>
                  <a:schemeClr val="tx2"/>
                </a:solidFill>
              </a:rPr>
              <a:t> non attendibile?</a:t>
            </a:r>
          </a:p>
          <a:p>
            <a:pPr algn="just">
              <a:buNone/>
            </a:pPr>
            <a:r>
              <a:rPr lang="it-IT" sz="2600" dirty="0" smtClean="0">
                <a:solidFill>
                  <a:schemeClr val="tx2"/>
                </a:solidFill>
              </a:rPr>
              <a:t>2) Il tempo in </a:t>
            </a:r>
            <a:r>
              <a:rPr lang="it-IT" sz="2600" dirty="0" err="1" smtClean="0">
                <a:solidFill>
                  <a:schemeClr val="tx2"/>
                </a:solidFill>
              </a:rPr>
              <a:t>range</a:t>
            </a:r>
            <a:r>
              <a:rPr lang="it-IT" sz="2600" dirty="0" smtClean="0">
                <a:solidFill>
                  <a:schemeClr val="tx2"/>
                </a:solidFill>
              </a:rPr>
              <a:t> non ottimale può essere dovuto ad erronea assunzione, se il parente si impegna a somministrare le dosi corrette  si potrà valutare se tempo in </a:t>
            </a:r>
            <a:r>
              <a:rPr lang="it-IT" sz="2600" dirty="0" err="1" smtClean="0">
                <a:solidFill>
                  <a:schemeClr val="tx2"/>
                </a:solidFill>
              </a:rPr>
              <a:t>range</a:t>
            </a:r>
            <a:r>
              <a:rPr lang="it-IT" sz="2600" dirty="0" smtClean="0">
                <a:solidFill>
                  <a:schemeClr val="tx2"/>
                </a:solidFill>
              </a:rPr>
              <a:t> migliora e proseguire TAO. Se parente non ha il tempo la possibilità di seguire la paziente i tempi in </a:t>
            </a:r>
            <a:r>
              <a:rPr lang="it-IT" sz="2600" dirty="0" err="1" smtClean="0">
                <a:solidFill>
                  <a:schemeClr val="tx2"/>
                </a:solidFill>
              </a:rPr>
              <a:t>range</a:t>
            </a:r>
            <a:r>
              <a:rPr lang="it-IT" sz="2600" dirty="0" smtClean="0">
                <a:solidFill>
                  <a:schemeClr val="tx2"/>
                </a:solidFill>
              </a:rPr>
              <a:t> alterati la paziente non è attendibile dopo avere informato il parente dei rischi ( vedi tabella con </a:t>
            </a:r>
            <a:r>
              <a:rPr lang="it-IT" sz="2600" dirty="0" err="1" smtClean="0">
                <a:solidFill>
                  <a:schemeClr val="tx2"/>
                </a:solidFill>
              </a:rPr>
              <a:t>CHAds</a:t>
            </a:r>
            <a:r>
              <a:rPr lang="it-IT" sz="2600" dirty="0" smtClean="0">
                <a:solidFill>
                  <a:schemeClr val="tx2"/>
                </a:solidFill>
              </a:rPr>
              <a:t> </a:t>
            </a:r>
            <a:r>
              <a:rPr lang="it-IT" sz="2600" dirty="0" err="1" smtClean="0">
                <a:solidFill>
                  <a:schemeClr val="tx2"/>
                </a:solidFill>
              </a:rPr>
              <a:t>Vsc</a:t>
            </a:r>
            <a:r>
              <a:rPr lang="it-IT" sz="2600" dirty="0" smtClean="0">
                <a:solidFill>
                  <a:schemeClr val="tx2"/>
                </a:solidFill>
              </a:rPr>
              <a:t> con vicino incidenza di ictus ) </a:t>
            </a:r>
            <a:r>
              <a:rPr lang="it-IT" sz="2600" b="1" dirty="0" smtClean="0">
                <a:solidFill>
                  <a:srgbClr val="FFFF00"/>
                </a:solidFill>
              </a:rPr>
              <a:t>si può decidere per la sospensione di qualsiasi terapia antitrombotica.</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just"/>
            <a:r>
              <a:rPr lang="it-IT" sz="3600" b="1" dirty="0" smtClean="0"/>
              <a:t>Se avessimo la garanzia di una corretta somministrazione del farmaco, sareste d’accordo con il mantenimento della TAO?</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65                                                         </a:t>
            </a:r>
            <a:r>
              <a:rPr lang="it-IT" dirty="0" smtClean="0"/>
              <a:t>n° </a:t>
            </a:r>
            <a:r>
              <a:rPr lang="it-IT" dirty="0" smtClean="0"/>
              <a:t>3</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just"/>
            <a:r>
              <a:rPr lang="it-IT" sz="3600" b="1" dirty="0" smtClean="0"/>
              <a:t>In caso di instabilità dell’INR, sareste orientati a sostituire il </a:t>
            </a:r>
            <a:r>
              <a:rPr lang="it-IT" sz="3600" b="1" dirty="0" err="1" smtClean="0"/>
              <a:t>Warfarin</a:t>
            </a:r>
            <a:r>
              <a:rPr lang="it-IT" sz="3600" b="1" dirty="0" smtClean="0"/>
              <a:t> con il NOAC?</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60                                                         </a:t>
            </a:r>
            <a:r>
              <a:rPr lang="it-IT" dirty="0" smtClean="0"/>
              <a:t>n° </a:t>
            </a:r>
            <a:r>
              <a:rPr lang="it-IT" dirty="0"/>
              <a:t>9</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GIOVANNA 79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fontScale="85000" lnSpcReduction="20000"/>
          </a:bodyPr>
          <a:lstStyle/>
          <a:p>
            <a:pPr fontAlgn="t"/>
            <a:r>
              <a:rPr lang="it-IT" sz="2800" u="sng" dirty="0" smtClean="0"/>
              <a:t>Situazione sociale</a:t>
            </a:r>
            <a:r>
              <a:rPr lang="it-IT" sz="2800" dirty="0" smtClean="0"/>
              <a:t>: vive sola, in una vecchia casa di campagna alla periferia del paese.</a:t>
            </a:r>
          </a:p>
          <a:p>
            <a:pPr fontAlgn="t"/>
            <a:r>
              <a:rPr lang="it-IT" sz="2800" u="sng" dirty="0" smtClean="0"/>
              <a:t>FA permanente </a:t>
            </a:r>
            <a:r>
              <a:rPr lang="it-IT" sz="2800" dirty="0" smtClean="0"/>
              <a:t>in TAO da 5 </a:t>
            </a:r>
            <a:r>
              <a:rPr lang="it-IT" sz="2800" dirty="0" err="1" smtClean="0"/>
              <a:t>aa</a:t>
            </a:r>
            <a:r>
              <a:rPr lang="it-IT" sz="2800" dirty="0" smtClean="0"/>
              <a:t> in terapia con </a:t>
            </a:r>
            <a:r>
              <a:rPr lang="it-IT" sz="2800" dirty="0" err="1" smtClean="0"/>
              <a:t>Rytmonorm</a:t>
            </a:r>
            <a:r>
              <a:rPr lang="it-IT" sz="2800" dirty="0" smtClean="0"/>
              <a:t> 150 mg x 2 + </a:t>
            </a:r>
            <a:r>
              <a:rPr lang="it-IT" sz="2800" dirty="0" err="1" smtClean="0"/>
              <a:t>Coumadin</a:t>
            </a:r>
            <a:r>
              <a:rPr lang="it-IT" sz="2800" dirty="0" smtClean="0"/>
              <a:t> sec INR</a:t>
            </a:r>
          </a:p>
          <a:p>
            <a:pPr fontAlgn="t"/>
            <a:r>
              <a:rPr lang="it-IT" sz="2800" u="sng" dirty="0" smtClean="0"/>
              <a:t>Iniziale Declino cognitivo </a:t>
            </a:r>
            <a:r>
              <a:rPr lang="it-IT" sz="2800" dirty="0" smtClean="0"/>
              <a:t>(negli ultimi 6 mesi) </a:t>
            </a:r>
          </a:p>
          <a:p>
            <a:pPr fontAlgn="t"/>
            <a:r>
              <a:rPr lang="it-IT" sz="2800" u="sng" dirty="0" smtClean="0"/>
              <a:t>Prurito senile </a:t>
            </a:r>
            <a:r>
              <a:rPr lang="it-IT" sz="2800" dirty="0" smtClean="0"/>
              <a:t>non responsivo agli antistaminici (da un mese: </a:t>
            </a:r>
            <a:r>
              <a:rPr lang="it-IT" sz="2800" dirty="0" err="1" smtClean="0"/>
              <a:t>Cetirizina</a:t>
            </a:r>
            <a:r>
              <a:rPr lang="it-IT" sz="2800" dirty="0" smtClean="0"/>
              <a:t>)</a:t>
            </a:r>
          </a:p>
          <a:p>
            <a:pPr fontAlgn="t"/>
            <a:r>
              <a:rPr lang="it-IT" sz="2800" u="sng" dirty="0" smtClean="0"/>
              <a:t>Osteoporosi con crolli vertebrali</a:t>
            </a:r>
            <a:r>
              <a:rPr lang="it-IT" sz="2800" dirty="0" smtClean="0"/>
              <a:t> (documentati 1 anno or sono: calcio + </a:t>
            </a:r>
            <a:r>
              <a:rPr lang="it-IT" sz="2800" dirty="0" err="1" smtClean="0"/>
              <a:t>vit</a:t>
            </a:r>
            <a:r>
              <a:rPr lang="it-IT" sz="2800" dirty="0" smtClean="0"/>
              <a:t> D3)</a:t>
            </a:r>
          </a:p>
          <a:p>
            <a:pPr fontAlgn="t"/>
            <a:r>
              <a:rPr lang="it-IT" sz="2800" u="sng" dirty="0" smtClean="0"/>
              <a:t>Ulcera peptica anamnestica </a:t>
            </a:r>
            <a:r>
              <a:rPr lang="it-IT" sz="2800" dirty="0" smtClean="0"/>
              <a:t>(</a:t>
            </a:r>
            <a:r>
              <a:rPr lang="it-IT" sz="2800" dirty="0" err="1" smtClean="0"/>
              <a:t>pantoprazolo</a:t>
            </a:r>
            <a:r>
              <a:rPr lang="it-IT" sz="2800" dirty="0" smtClean="0"/>
              <a:t> 20mg) e </a:t>
            </a:r>
            <a:r>
              <a:rPr lang="it-IT" sz="2800" u="sng" dirty="0" smtClean="0"/>
              <a:t>Diverticolosi del colon </a:t>
            </a:r>
            <a:r>
              <a:rPr lang="it-IT" sz="2800" dirty="0" smtClean="0"/>
              <a:t>(cicli di terapia con </a:t>
            </a:r>
            <a:r>
              <a:rPr lang="it-IT" sz="2800" dirty="0" err="1" smtClean="0"/>
              <a:t>Normix</a:t>
            </a:r>
            <a:r>
              <a:rPr lang="it-IT" sz="2800" dirty="0" smtClean="0"/>
              <a:t>)</a:t>
            </a:r>
          </a:p>
          <a:p>
            <a:pPr fontAlgn="t"/>
            <a:r>
              <a:rPr lang="it-IT" sz="2800" dirty="0" smtClean="0"/>
              <a:t>I</a:t>
            </a:r>
            <a:r>
              <a:rPr lang="it-IT" sz="2800" u="sng" dirty="0" smtClean="0"/>
              <a:t>nsonnia</a:t>
            </a:r>
            <a:r>
              <a:rPr lang="it-IT" sz="2800" dirty="0" smtClean="0"/>
              <a:t> (</a:t>
            </a:r>
            <a:r>
              <a:rPr lang="it-IT" sz="2800" dirty="0" err="1" smtClean="0"/>
              <a:t>tavor</a:t>
            </a:r>
            <a:r>
              <a:rPr lang="it-IT" sz="2800" dirty="0" smtClean="0"/>
              <a:t> 2,5 mg h 21)</a:t>
            </a:r>
          </a:p>
          <a:p>
            <a:pPr fontAlgn="t"/>
            <a:r>
              <a:rPr lang="it-IT" sz="2800" u="sng" dirty="0" smtClean="0"/>
              <a:t>Iniziale incontinenza urinaria</a:t>
            </a:r>
          </a:p>
          <a:p>
            <a:pPr fontAlgn="t"/>
            <a:r>
              <a:rPr lang="it-IT" sz="2800" u="sng" dirty="0" smtClean="0"/>
              <a:t>Ipertensione Arteriosa</a:t>
            </a:r>
            <a:r>
              <a:rPr lang="it-IT" sz="2800" dirty="0" smtClean="0"/>
              <a:t> </a:t>
            </a:r>
            <a:endParaRPr lang="it-IT" sz="2800" dirty="0"/>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Anamnesi Patologica Remota</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pic>
        <p:nvPicPr>
          <p:cNvPr id="2050" name="Picture 2"/>
          <p:cNvPicPr>
            <a:picLocks noChangeAspect="1" noChangeArrowheads="1"/>
          </p:cNvPicPr>
          <p:nvPr/>
        </p:nvPicPr>
        <p:blipFill>
          <a:blip r:embed="rId3" cstate="print"/>
          <a:srcRect/>
          <a:stretch>
            <a:fillRect/>
          </a:stretch>
        </p:blipFill>
        <p:spPr bwMode="auto">
          <a:xfrm>
            <a:off x="0" y="2204864"/>
            <a:ext cx="9121013" cy="2736304"/>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1619671" y="5157192"/>
            <a:ext cx="5810301" cy="1080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Grp="1"/>
          </p:cNvSpPr>
          <p:nvPr>
            <p:ph type="ctrTitle"/>
          </p:nvPr>
        </p:nvSpPr>
        <p:spPr/>
        <p:txBody>
          <a:bodyPr/>
          <a:lstStyle/>
          <a:p>
            <a:r>
              <a:rPr lang="it-IT" b="1" i="1" smtClean="0"/>
              <a:t>Declino cognitivo/demenza</a:t>
            </a:r>
            <a:br>
              <a:rPr lang="it-IT" b="1" i="1" smtClean="0"/>
            </a:br>
            <a:endParaRPr lang="it-IT" smtClean="0"/>
          </a:p>
        </p:txBody>
      </p:sp>
      <p:sp>
        <p:nvSpPr>
          <p:cNvPr id="29698" name="Rectangle 5"/>
          <p:cNvSpPr>
            <a:spLocks noGrp="1"/>
          </p:cNvSpPr>
          <p:nvPr>
            <p:ph type="subTitle" idx="1"/>
          </p:nvPr>
        </p:nvSpPr>
        <p:spPr/>
        <p:txBody>
          <a:bodyPr/>
          <a:lstStyle/>
          <a:p>
            <a:r>
              <a:rPr lang="it-IT" smtClean="0">
                <a:solidFill>
                  <a:schemeClr val="tx1"/>
                </a:solidFill>
              </a:rPr>
              <a:t>Dott. ANGELO BIANCHETTI</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p:txBody>
          <a:bodyPr/>
          <a:lstStyle/>
          <a:p>
            <a:r>
              <a:rPr lang="it-IT" i="1" smtClean="0">
                <a:solidFill>
                  <a:srgbClr val="FF0000"/>
                </a:solidFill>
              </a:rPr>
              <a:t>Sig.a Giovanna</a:t>
            </a:r>
          </a:p>
        </p:txBody>
      </p:sp>
      <p:sp>
        <p:nvSpPr>
          <p:cNvPr id="30722" name="Rectangle 3"/>
          <p:cNvSpPr>
            <a:spLocks noGrp="1"/>
          </p:cNvSpPr>
          <p:nvPr>
            <p:ph type="body" idx="1"/>
          </p:nvPr>
        </p:nvSpPr>
        <p:spPr/>
        <p:txBody>
          <a:bodyPr/>
          <a:lstStyle/>
          <a:p>
            <a:r>
              <a:rPr lang="it-IT" smtClean="0"/>
              <a:t>… dimentica le cose che dico ….</a:t>
            </a:r>
          </a:p>
          <a:p>
            <a:r>
              <a:rPr lang="it-IT" smtClean="0"/>
              <a:t>… si confonde nell’assumere i farmaci….</a:t>
            </a:r>
          </a:p>
          <a:p>
            <a:endParaRPr lang="it-IT" smtClean="0"/>
          </a:p>
          <a:p>
            <a:r>
              <a:rPr lang="it-IT" smtClean="0"/>
              <a:t>In una donna di 79 anni è una situazione NORMALE?</a:t>
            </a:r>
          </a:p>
          <a:p>
            <a:r>
              <a:rPr lang="it-IT" smtClean="0"/>
              <a:t>Che cosa può essere?</a:t>
            </a:r>
          </a:p>
          <a:p>
            <a:r>
              <a:rPr lang="it-IT" smtClean="0"/>
              <a:t>Cosa bisogna fare?</a:t>
            </a:r>
          </a:p>
          <a:p>
            <a:endParaRPr lang="it-IT"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50825" y="333375"/>
            <a:ext cx="8642350" cy="1143000"/>
          </a:xfrm>
          <a:solidFill>
            <a:srgbClr val="99CCFF"/>
          </a:solidFill>
          <a:ln>
            <a:solidFill>
              <a:srgbClr val="000080"/>
            </a:solidFill>
          </a:ln>
        </p:spPr>
        <p:txBody>
          <a:bodyPr/>
          <a:lstStyle/>
          <a:p>
            <a:pPr eaLnBrk="1" hangingPunct="1">
              <a:defRPr/>
            </a:pPr>
            <a:r>
              <a:rPr lang="it-IT" altLang="en-US" sz="3200" b="1" dirty="0">
                <a:solidFill>
                  <a:srgbClr val="FF0000"/>
                </a:solidFill>
                <a:latin typeface="Arial" pitchFamily="34" charset="0"/>
                <a:ea typeface="MS PGothic" pitchFamily="34" charset="-128"/>
                <a:cs typeface="+mn-cs"/>
              </a:rPr>
              <a:t>Cause di alterazioni cognitive nell’anziano</a:t>
            </a:r>
          </a:p>
        </p:txBody>
      </p:sp>
      <p:sp>
        <p:nvSpPr>
          <p:cNvPr id="31746" name="Rectangle 3"/>
          <p:cNvSpPr>
            <a:spLocks noGrp="1" noChangeArrowheads="1"/>
          </p:cNvSpPr>
          <p:nvPr>
            <p:ph type="body" idx="1"/>
          </p:nvPr>
        </p:nvSpPr>
        <p:spPr>
          <a:xfrm>
            <a:off x="107950" y="1700213"/>
            <a:ext cx="8597900" cy="4038600"/>
          </a:xfrm>
        </p:spPr>
        <p:txBody>
          <a:bodyPr lIns="0"/>
          <a:lstStyle/>
          <a:p>
            <a:pPr lvl="2">
              <a:buClr>
                <a:srgbClr val="002060"/>
              </a:buClr>
            </a:pPr>
            <a:r>
              <a:rPr lang="it-IT" altLang="en-US" sz="2800" smtClean="0">
                <a:latin typeface="Arial" charset="0"/>
              </a:rPr>
              <a:t>Delirium </a:t>
            </a:r>
            <a:r>
              <a:rPr lang="it-IT" altLang="en-US" i="1" smtClean="0">
                <a:latin typeface="Arial" charset="0"/>
              </a:rPr>
              <a:t>(10-25% degli anziani in corso di malattia acuta)</a:t>
            </a:r>
          </a:p>
          <a:p>
            <a:pPr lvl="2">
              <a:buClr>
                <a:srgbClr val="002060"/>
              </a:buClr>
            </a:pPr>
            <a:r>
              <a:rPr lang="it-IT" altLang="en-US" sz="2800" smtClean="0">
                <a:latin typeface="Arial" charset="0"/>
              </a:rPr>
              <a:t>Demenza </a:t>
            </a:r>
            <a:r>
              <a:rPr lang="it-IT" altLang="en-US" i="1" smtClean="0">
                <a:latin typeface="Arial" charset="0"/>
              </a:rPr>
              <a:t>(6-7% over 65)</a:t>
            </a:r>
          </a:p>
          <a:p>
            <a:pPr lvl="2">
              <a:buClr>
                <a:srgbClr val="002060"/>
              </a:buClr>
            </a:pPr>
            <a:r>
              <a:rPr lang="it-IT" altLang="en-US" sz="2800" smtClean="0">
                <a:latin typeface="Arial" charset="0"/>
              </a:rPr>
              <a:t>Declino cognitivo legato all’età (DSM IV; non progressivo e senza impatto funzionale) o Mild Cognitive Impairment (MCI) </a:t>
            </a:r>
            <a:r>
              <a:rPr lang="it-IT" altLang="en-US" i="1" smtClean="0">
                <a:latin typeface="Arial" charset="0"/>
              </a:rPr>
              <a:t>(15% over 70)</a:t>
            </a:r>
          </a:p>
          <a:p>
            <a:pPr lvl="2">
              <a:buClr>
                <a:srgbClr val="002060"/>
              </a:buClr>
            </a:pPr>
            <a:r>
              <a:rPr lang="it-IT" altLang="en-US" sz="2800" smtClean="0">
                <a:latin typeface="Arial" charset="0"/>
              </a:rPr>
              <a:t>Disturbo depressivo maggiore (“pseudodemenza”)</a:t>
            </a:r>
          </a:p>
          <a:p>
            <a:pPr lvl="2">
              <a:buClr>
                <a:srgbClr val="002060"/>
              </a:buClr>
            </a:pPr>
            <a:r>
              <a:rPr lang="it-IT" altLang="en-US" sz="2800" smtClean="0">
                <a:latin typeface="Arial" charset="0"/>
              </a:rPr>
              <a:t>Psicosi (schizofrenia o parafrenia)</a:t>
            </a:r>
          </a:p>
          <a:p>
            <a:endParaRPr lang="it-IT" altLang="en-US" smtClean="0">
              <a:latin typeface="Arial" charset="0"/>
            </a:endParaRPr>
          </a:p>
          <a:p>
            <a:endParaRPr lang="it-IT" alt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it-IT">
              <a:solidFill>
                <a:prstClr val="black"/>
              </a:solidFill>
              <a:latin typeface="Arial" charset="0"/>
            </a:endParaRPr>
          </a:p>
        </p:txBody>
      </p:sp>
      <p:pic>
        <p:nvPicPr>
          <p:cNvPr id="32770" name="Picture 4"/>
          <p:cNvPicPr>
            <a:picLocks noChangeAspect="1" noChangeArrowheads="1"/>
          </p:cNvPicPr>
          <p:nvPr/>
        </p:nvPicPr>
        <p:blipFill>
          <a:blip r:embed="rId2" cstate="print"/>
          <a:srcRect/>
          <a:stretch>
            <a:fillRect/>
          </a:stretch>
        </p:blipFill>
        <p:spPr bwMode="auto">
          <a:xfrm>
            <a:off x="0" y="6394450"/>
            <a:ext cx="1258888" cy="463550"/>
          </a:xfrm>
          <a:prstGeom prst="rect">
            <a:avLst/>
          </a:prstGeom>
          <a:noFill/>
          <a:ln w="9525">
            <a:noFill/>
            <a:miter lim="800000"/>
            <a:headEnd/>
            <a:tailEnd/>
          </a:ln>
        </p:spPr>
      </p:pic>
      <p:pic>
        <p:nvPicPr>
          <p:cNvPr id="32771" name="Picture 5"/>
          <p:cNvPicPr>
            <a:picLocks noChangeAspect="1" noChangeArrowheads="1"/>
          </p:cNvPicPr>
          <p:nvPr/>
        </p:nvPicPr>
        <p:blipFill>
          <a:blip r:embed="rId3" cstate="print"/>
          <a:srcRect/>
          <a:stretch>
            <a:fillRect/>
          </a:stretch>
        </p:blipFill>
        <p:spPr bwMode="auto">
          <a:xfrm>
            <a:off x="1403350" y="0"/>
            <a:ext cx="7129463" cy="675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p:cNvSpPr>
            <a:spLocks noGrp="1"/>
          </p:cNvSpPr>
          <p:nvPr>
            <p:ph type="title"/>
          </p:nvPr>
        </p:nvSpPr>
        <p:spPr>
          <a:xfrm>
            <a:off x="468313" y="620713"/>
            <a:ext cx="8229600" cy="1143000"/>
          </a:xfrm>
        </p:spPr>
        <p:txBody>
          <a:bodyPr/>
          <a:lstStyle/>
          <a:p>
            <a:r>
              <a:rPr lang="it-IT" sz="4000" smtClean="0"/>
              <a:t>Numero “atteso” di soggetti con demenza in un setting di medicina di base territoriale </a:t>
            </a:r>
          </a:p>
        </p:txBody>
      </p:sp>
      <p:pic>
        <p:nvPicPr>
          <p:cNvPr id="36869" name="Picture 5"/>
          <p:cNvPicPr>
            <a:picLocks noChangeAspect="1" noChangeArrowheads="1"/>
          </p:cNvPicPr>
          <p:nvPr/>
        </p:nvPicPr>
        <p:blipFill>
          <a:blip r:embed="rId2" cstate="print"/>
          <a:srcRect/>
          <a:stretch>
            <a:fillRect/>
          </a:stretch>
        </p:blipFill>
        <p:spPr bwMode="auto">
          <a:xfrm>
            <a:off x="250825" y="2133600"/>
            <a:ext cx="8642350" cy="4203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p:cTn id="7" dur="1000" fill="hold"/>
                                        <p:tgtEl>
                                          <p:spTgt spid="36869"/>
                                        </p:tgtEl>
                                        <p:attrNameLst>
                                          <p:attrName>ppt_w</p:attrName>
                                        </p:attrNameLst>
                                      </p:cBhvr>
                                      <p:tavLst>
                                        <p:tav tm="0">
                                          <p:val>
                                            <p:strVal val="#ppt_w*0.70"/>
                                          </p:val>
                                        </p:tav>
                                        <p:tav tm="100000">
                                          <p:val>
                                            <p:strVal val="#ppt_w"/>
                                          </p:val>
                                        </p:tav>
                                      </p:tavLst>
                                    </p:anim>
                                    <p:anim calcmode="lin" valueType="num">
                                      <p:cBhvr>
                                        <p:cTn id="8" dur="1000" fill="hold"/>
                                        <p:tgtEl>
                                          <p:spTgt spid="36869"/>
                                        </p:tgtEl>
                                        <p:attrNameLst>
                                          <p:attrName>ppt_h</p:attrName>
                                        </p:attrNameLst>
                                      </p:cBhvr>
                                      <p:tavLst>
                                        <p:tav tm="0">
                                          <p:val>
                                            <p:strVal val="#ppt_h"/>
                                          </p:val>
                                        </p:tav>
                                        <p:tav tm="100000">
                                          <p:val>
                                            <p:strVal val="#ppt_h"/>
                                          </p:val>
                                        </p:tav>
                                      </p:tavLst>
                                    </p:anim>
                                    <p:animEffect transition="in" filter="fade">
                                      <p:cBhvr>
                                        <p:cTn id="9"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323850" y="188913"/>
            <a:ext cx="8496300" cy="1295400"/>
          </a:xfrm>
          <a:solidFill>
            <a:srgbClr val="99CCFF"/>
          </a:solidFill>
          <a:ln>
            <a:solidFill>
              <a:srgbClr val="000080"/>
            </a:solidFill>
          </a:ln>
        </p:spPr>
        <p:txBody>
          <a:bodyPr/>
          <a:lstStyle/>
          <a:p>
            <a:pPr eaLnBrk="1" hangingPunct="1">
              <a:defRPr/>
            </a:pPr>
            <a:r>
              <a:rPr lang="it-IT" sz="2800" b="1" dirty="0">
                <a:solidFill>
                  <a:srgbClr val="FF0000"/>
                </a:solidFill>
                <a:latin typeface="Arial" pitchFamily="34" charset="0"/>
                <a:ea typeface="MS PGothic" pitchFamily="34" charset="-128"/>
                <a:cs typeface="+mn-cs"/>
              </a:rPr>
              <a:t>Elementi clinici BASILARI per l’orientamento diagnostico CLINICO del deficit cognitivo dell’anziano</a:t>
            </a:r>
          </a:p>
        </p:txBody>
      </p:sp>
      <p:sp>
        <p:nvSpPr>
          <p:cNvPr id="34818" name="Rectangle 3"/>
          <p:cNvSpPr>
            <a:spLocks noGrp="1"/>
          </p:cNvSpPr>
          <p:nvPr>
            <p:ph type="body" idx="1"/>
          </p:nvPr>
        </p:nvSpPr>
        <p:spPr>
          <a:xfrm>
            <a:off x="468313" y="1700213"/>
            <a:ext cx="8229600" cy="4525962"/>
          </a:xfrm>
        </p:spPr>
        <p:txBody>
          <a:bodyPr/>
          <a:lstStyle/>
          <a:p>
            <a:r>
              <a:rPr lang="it-IT" sz="2800" smtClean="0"/>
              <a:t>Da quanto tempo ci sono i deficit?</a:t>
            </a:r>
          </a:p>
          <a:p>
            <a:r>
              <a:rPr lang="it-IT" sz="2800" smtClean="0"/>
              <a:t>L’esordio è stato “acuto” o “lento-graduale”?</a:t>
            </a:r>
          </a:p>
          <a:p>
            <a:r>
              <a:rPr lang="it-IT" sz="2800" smtClean="0"/>
              <a:t>Vi è stata una progressione nel tempo?</a:t>
            </a:r>
          </a:p>
          <a:p>
            <a:r>
              <a:rPr lang="it-IT" sz="2800" smtClean="0"/>
              <a:t>Vi è un impatto sullo stato funzionale?</a:t>
            </a:r>
          </a:p>
          <a:p>
            <a:r>
              <a:rPr lang="it-IT" sz="2800" smtClean="0"/>
              <a:t>Vi sono mutamenti del carattere, del comportamento?</a:t>
            </a:r>
          </a:p>
          <a:p>
            <a:r>
              <a:rPr lang="it-IT" sz="2800" smtClean="0"/>
              <a:t>Vi è depressione, ansia?</a:t>
            </a:r>
          </a:p>
          <a:p>
            <a:r>
              <a:rPr lang="it-IT" sz="2800" smtClean="0"/>
              <a:t>Le condizioni generali (peso, sintomi, malattie, farmaci) come sono?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p:txBody>
          <a:bodyPr/>
          <a:lstStyle/>
          <a:p>
            <a:r>
              <a:rPr lang="it-IT" i="1" smtClean="0">
                <a:solidFill>
                  <a:srgbClr val="FF0000"/>
                </a:solidFill>
              </a:rPr>
              <a:t>Sig.a Giovanna</a:t>
            </a:r>
            <a:endParaRPr lang="en-US" i="1" smtClean="0">
              <a:solidFill>
                <a:srgbClr val="FF0000"/>
              </a:solidFill>
            </a:endParaRPr>
          </a:p>
        </p:txBody>
      </p:sp>
      <p:sp>
        <p:nvSpPr>
          <p:cNvPr id="35842" name="Segnaposto contenuto 2"/>
          <p:cNvSpPr>
            <a:spLocks noGrp="1"/>
          </p:cNvSpPr>
          <p:nvPr>
            <p:ph idx="1"/>
          </p:nvPr>
        </p:nvSpPr>
        <p:spPr>
          <a:xfrm>
            <a:off x="457200" y="1600200"/>
            <a:ext cx="8229600" cy="1612900"/>
          </a:xfrm>
        </p:spPr>
        <p:txBody>
          <a:bodyPr/>
          <a:lstStyle/>
          <a:p>
            <a:r>
              <a:rPr lang="it-IT" smtClean="0"/>
              <a:t>Viene inviata all’ambulatorio UVA (o ) sulla base delle indicazioni del PDTA dell’ASL di Brescia</a:t>
            </a:r>
            <a:endParaRPr lang="en-US" smtClean="0"/>
          </a:p>
        </p:txBody>
      </p:sp>
      <p:pic>
        <p:nvPicPr>
          <p:cNvPr id="35843" name="Picture 3"/>
          <p:cNvPicPr>
            <a:picLocks noChangeAspect="1" noChangeArrowheads="1"/>
          </p:cNvPicPr>
          <p:nvPr/>
        </p:nvPicPr>
        <p:blipFill>
          <a:blip r:embed="rId2" cstate="print"/>
          <a:srcRect/>
          <a:stretch>
            <a:fillRect/>
          </a:stretch>
        </p:blipFill>
        <p:spPr bwMode="auto">
          <a:xfrm>
            <a:off x="2916238" y="3357563"/>
            <a:ext cx="2759075" cy="3351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cstate="print"/>
          <a:srcRect/>
          <a:stretch>
            <a:fillRect/>
          </a:stretch>
        </p:blipFill>
        <p:spPr bwMode="auto">
          <a:xfrm>
            <a:off x="766763" y="404813"/>
            <a:ext cx="7610475" cy="6048375"/>
          </a:xfrm>
          <a:prstGeom prst="rect">
            <a:avLst/>
          </a:prstGeom>
          <a:noFill/>
          <a:ln w="9525">
            <a:noFill/>
            <a:miter lim="800000"/>
            <a:headEnd/>
            <a:tailEnd/>
          </a:ln>
        </p:spPr>
      </p:pic>
      <p:pic>
        <p:nvPicPr>
          <p:cNvPr id="36866" name="Picture 3"/>
          <p:cNvPicPr>
            <a:picLocks noChangeAspect="1" noChangeArrowheads="1"/>
          </p:cNvPicPr>
          <p:nvPr/>
        </p:nvPicPr>
        <p:blipFill>
          <a:blip r:embed="rId3" cstate="print"/>
          <a:srcRect/>
          <a:stretch>
            <a:fillRect/>
          </a:stretch>
        </p:blipFill>
        <p:spPr bwMode="auto">
          <a:xfrm>
            <a:off x="12700" y="5592763"/>
            <a:ext cx="1041400" cy="1265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cstate="print"/>
          <a:srcRect/>
          <a:stretch>
            <a:fillRect/>
          </a:stretch>
        </p:blipFill>
        <p:spPr bwMode="auto">
          <a:xfrm>
            <a:off x="1763713" y="0"/>
            <a:ext cx="5667375" cy="6796088"/>
          </a:xfrm>
          <a:prstGeom prst="rect">
            <a:avLst/>
          </a:prstGeom>
          <a:noFill/>
          <a:ln w="9525">
            <a:noFill/>
            <a:miter lim="800000"/>
            <a:headEnd/>
            <a:tailEnd/>
          </a:ln>
        </p:spPr>
      </p:pic>
      <p:pic>
        <p:nvPicPr>
          <p:cNvPr id="37890" name="Picture 3"/>
          <p:cNvPicPr>
            <a:picLocks noChangeAspect="1" noChangeArrowheads="1"/>
          </p:cNvPicPr>
          <p:nvPr/>
        </p:nvPicPr>
        <p:blipFill>
          <a:blip r:embed="rId3" cstate="print"/>
          <a:srcRect/>
          <a:stretch>
            <a:fillRect/>
          </a:stretch>
        </p:blipFill>
        <p:spPr bwMode="auto">
          <a:xfrm>
            <a:off x="12700" y="5592763"/>
            <a:ext cx="1041400" cy="1265237"/>
          </a:xfrm>
          <a:prstGeom prst="rect">
            <a:avLst/>
          </a:prstGeom>
          <a:noFill/>
          <a:ln w="9525">
            <a:noFill/>
            <a:miter lim="800000"/>
            <a:headEnd/>
            <a:tailEnd/>
          </a:ln>
        </p:spPr>
      </p:pic>
      <p:sp>
        <p:nvSpPr>
          <p:cNvPr id="4" name="Freccia a sinistra 3"/>
          <p:cNvSpPr/>
          <p:nvPr/>
        </p:nvSpPr>
        <p:spPr>
          <a:xfrm>
            <a:off x="7431088" y="927100"/>
            <a:ext cx="490537" cy="241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Freccia a sinistra 5"/>
          <p:cNvSpPr/>
          <p:nvPr/>
        </p:nvSpPr>
        <p:spPr>
          <a:xfrm>
            <a:off x="7451725" y="1819275"/>
            <a:ext cx="490538" cy="241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Freccia a sinistra 6"/>
          <p:cNvSpPr/>
          <p:nvPr/>
        </p:nvSpPr>
        <p:spPr>
          <a:xfrm>
            <a:off x="7451725" y="1484313"/>
            <a:ext cx="490538" cy="2428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Freccia a sinistra 7"/>
          <p:cNvSpPr/>
          <p:nvPr/>
        </p:nvSpPr>
        <p:spPr>
          <a:xfrm>
            <a:off x="7451725" y="3906838"/>
            <a:ext cx="490538" cy="2428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1052736"/>
            <a:ext cx="3240360" cy="5472608"/>
          </a:xfrm>
        </p:spPr>
        <p:txBody>
          <a:bodyPr>
            <a:noAutofit/>
          </a:bodyPr>
          <a:lstStyle/>
          <a:p>
            <a:pPr algn="l"/>
            <a:r>
              <a:rPr lang="it-IT" sz="2800" dirty="0" smtClean="0"/>
              <a:t>K 3.8 </a:t>
            </a:r>
            <a:r>
              <a:rPr lang="it-IT" sz="2800" dirty="0" err="1" smtClean="0"/>
              <a:t>mEq</a:t>
            </a:r>
            <a:r>
              <a:rPr lang="it-IT" sz="2800" dirty="0" smtClean="0"/>
              <a:t>/L </a:t>
            </a:r>
            <a:br>
              <a:rPr lang="it-IT" sz="2800" dirty="0" smtClean="0"/>
            </a:br>
            <a:r>
              <a:rPr lang="it-IT" sz="2800" dirty="0" smtClean="0"/>
              <a:t>Cl 108 </a:t>
            </a:r>
            <a:r>
              <a:rPr lang="it-IT" sz="2800" dirty="0" err="1" smtClean="0"/>
              <a:t>mEq</a:t>
            </a:r>
            <a:r>
              <a:rPr lang="it-IT" sz="2800" dirty="0" smtClean="0"/>
              <a:t>/L </a:t>
            </a:r>
            <a:br>
              <a:rPr lang="it-IT" sz="2800" dirty="0" smtClean="0"/>
            </a:br>
            <a:r>
              <a:rPr lang="it-IT" sz="2800" dirty="0" smtClean="0"/>
              <a:t>Mg 1.45 </a:t>
            </a:r>
            <a:r>
              <a:rPr lang="it-IT" sz="2800" dirty="0" err="1" smtClean="0"/>
              <a:t>mEq</a:t>
            </a:r>
            <a:r>
              <a:rPr lang="it-IT" sz="2800" dirty="0" smtClean="0"/>
              <a:t>/L</a:t>
            </a:r>
            <a:br>
              <a:rPr lang="it-IT" sz="2800" dirty="0" smtClean="0"/>
            </a:br>
            <a:r>
              <a:rPr lang="it-IT" sz="2800" dirty="0" smtClean="0"/>
              <a:t>Creatinina 1,2 mg/dl</a:t>
            </a:r>
            <a:br>
              <a:rPr lang="it-IT" sz="2800" dirty="0" smtClean="0"/>
            </a:br>
            <a:r>
              <a:rPr lang="it-IT" sz="2800" dirty="0" err="1" smtClean="0"/>
              <a:t>ClCr</a:t>
            </a:r>
            <a:r>
              <a:rPr lang="it-IT" sz="2800" dirty="0" smtClean="0"/>
              <a:t> 45</a:t>
            </a:r>
            <a:br>
              <a:rPr lang="it-IT" sz="2800" dirty="0" smtClean="0"/>
            </a:br>
            <a:r>
              <a:rPr lang="it-IT" sz="2800" dirty="0" smtClean="0"/>
              <a:t>AST 28 U/L</a:t>
            </a:r>
            <a:br>
              <a:rPr lang="it-IT" sz="2800" dirty="0" smtClean="0"/>
            </a:br>
            <a:r>
              <a:rPr lang="it-IT" sz="2800" dirty="0" smtClean="0"/>
              <a:t>ALT 18 U/L</a:t>
            </a:r>
            <a:br>
              <a:rPr lang="it-IT" sz="2800" dirty="0" smtClean="0"/>
            </a:br>
            <a:r>
              <a:rPr lang="it-IT" sz="2800" dirty="0" smtClean="0"/>
              <a:t>GGT 46 U/L</a:t>
            </a:r>
            <a:br>
              <a:rPr lang="it-IT" sz="2800" dirty="0" smtClean="0"/>
            </a:br>
            <a:r>
              <a:rPr lang="it-IT" sz="2800" dirty="0" smtClean="0"/>
              <a:t>Col Tot 168 mg/dl</a:t>
            </a:r>
            <a:br>
              <a:rPr lang="it-IT" sz="2800" dirty="0" smtClean="0"/>
            </a:br>
            <a:r>
              <a:rPr lang="it-IT" sz="2800" dirty="0" smtClean="0"/>
              <a:t>Col HDL 50 mg/dl</a:t>
            </a:r>
            <a:br>
              <a:rPr lang="it-IT" sz="2800" dirty="0" smtClean="0"/>
            </a:br>
            <a:r>
              <a:rPr lang="it-IT" sz="2800" dirty="0" smtClean="0"/>
              <a:t>TG 75 mg/dl </a:t>
            </a:r>
            <a:br>
              <a:rPr lang="it-IT" sz="2800" dirty="0" smtClean="0"/>
            </a:br>
            <a:r>
              <a:rPr lang="it-IT" sz="2800" dirty="0" smtClean="0"/>
              <a:t>Col </a:t>
            </a:r>
            <a:r>
              <a:rPr lang="it-IT" sz="2800" dirty="0" err="1" smtClean="0"/>
              <a:t>LDL*</a:t>
            </a:r>
            <a:r>
              <a:rPr lang="it-IT" sz="2800" dirty="0" smtClean="0"/>
              <a:t> 103 mg/dl </a:t>
            </a:r>
            <a:br>
              <a:rPr lang="it-IT" sz="2800" dirty="0" smtClean="0"/>
            </a:br>
            <a:r>
              <a:rPr lang="it-IT" sz="2800" dirty="0" smtClean="0"/>
              <a:t>Glicemia 98 g/</a:t>
            </a:r>
            <a:r>
              <a:rPr lang="it-IT" sz="2800" dirty="0" err="1" smtClean="0"/>
              <a:t>dL</a:t>
            </a:r>
            <a:r>
              <a:rPr lang="it-IT" sz="2800" dirty="0" smtClean="0">
                <a:solidFill>
                  <a:srgbClr val="FFC000"/>
                </a:solidFill>
              </a:rPr>
              <a:t> </a:t>
            </a:r>
            <a:endParaRPr lang="it-IT" sz="2800" dirty="0"/>
          </a:p>
        </p:txBody>
      </p:sp>
      <p:pic>
        <p:nvPicPr>
          <p:cNvPr id="4" name="Segnaposto contenuto 3" descr="images (4).jpg"/>
          <p:cNvPicPr>
            <a:picLocks noGrp="1" noChangeAspect="1"/>
          </p:cNvPicPr>
          <p:nvPr>
            <p:ph idx="1"/>
          </p:nvPr>
        </p:nvPicPr>
        <p:blipFill>
          <a:blip r:embed="rId2" cstate="print"/>
          <a:stretch>
            <a:fillRect/>
          </a:stretch>
        </p:blipFill>
        <p:spPr>
          <a:xfrm>
            <a:off x="179512" y="4725144"/>
            <a:ext cx="2168116" cy="1956817"/>
          </a:xfrm>
        </p:spPr>
      </p:pic>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Ultimi esami </a:t>
            </a:r>
            <a:r>
              <a:rPr lang="it-IT" sz="4400" b="1" dirty="0" err="1" smtClean="0">
                <a:latin typeface="Arial Narrow"/>
                <a:ea typeface="+mj-ea"/>
                <a:cs typeface="+mj-cs"/>
              </a:rPr>
              <a:t>ematochimici</a:t>
            </a:r>
            <a:r>
              <a:rPr lang="it-IT" sz="4400" b="1" dirty="0" smtClean="0">
                <a:latin typeface="Arial Narrow"/>
                <a:ea typeface="+mj-ea"/>
                <a:cs typeface="+mj-cs"/>
              </a:rPr>
              <a:t> (11/</a:t>
            </a:r>
            <a:r>
              <a:rPr lang="it-IT" sz="4400" b="1" dirty="0" err="1" smtClean="0">
                <a:latin typeface="Arial Narrow"/>
                <a:ea typeface="+mj-ea"/>
                <a:cs typeface="+mj-cs"/>
              </a:rPr>
              <a:t>11</a:t>
            </a:r>
            <a:r>
              <a:rPr lang="it-IT" sz="4400" b="1" dirty="0" smtClean="0">
                <a:latin typeface="Arial Narrow"/>
                <a:ea typeface="+mj-ea"/>
                <a:cs typeface="+mj-cs"/>
              </a:rPr>
              <a:t>/2012)</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7" name="Rettangolo 6"/>
          <p:cNvSpPr/>
          <p:nvPr/>
        </p:nvSpPr>
        <p:spPr>
          <a:xfrm>
            <a:off x="395536" y="1052736"/>
            <a:ext cx="2592288" cy="3539430"/>
          </a:xfrm>
          <a:prstGeom prst="rect">
            <a:avLst/>
          </a:prstGeom>
        </p:spPr>
        <p:txBody>
          <a:bodyPr wrap="square">
            <a:spAutoFit/>
          </a:bodyPr>
          <a:lstStyle/>
          <a:p>
            <a:r>
              <a:rPr lang="it-IT" sz="2800" dirty="0" smtClean="0"/>
              <a:t>GR 3.98 x 10⁶/</a:t>
            </a:r>
            <a:r>
              <a:rPr lang="it-IT" sz="2800" dirty="0" err="1" smtClean="0"/>
              <a:t>uL</a:t>
            </a:r>
            <a:r>
              <a:rPr lang="it-IT" sz="2800" dirty="0" smtClean="0"/>
              <a:t/>
            </a:r>
            <a:br>
              <a:rPr lang="it-IT" sz="2800" dirty="0" smtClean="0"/>
            </a:br>
            <a:r>
              <a:rPr lang="it-IT" sz="2800" dirty="0" smtClean="0"/>
              <a:t>GB 6.08 x 10³/</a:t>
            </a:r>
            <a:r>
              <a:rPr lang="it-IT" sz="2800" dirty="0" err="1" smtClean="0"/>
              <a:t>uL</a:t>
            </a:r>
            <a:endParaRPr lang="it-IT" sz="2800" dirty="0" smtClean="0"/>
          </a:p>
          <a:p>
            <a:r>
              <a:rPr lang="it-IT" sz="2800" dirty="0" smtClean="0"/>
              <a:t>Formula NN</a:t>
            </a:r>
            <a:br>
              <a:rPr lang="it-IT" sz="2800" dirty="0" smtClean="0"/>
            </a:br>
            <a:r>
              <a:rPr lang="it-IT" sz="2800" dirty="0" err="1" smtClean="0"/>
              <a:t>Hb</a:t>
            </a:r>
            <a:r>
              <a:rPr lang="it-IT" sz="2800" dirty="0" smtClean="0"/>
              <a:t> 11.4 g/</a:t>
            </a:r>
            <a:r>
              <a:rPr lang="it-IT" sz="2800" dirty="0" err="1" smtClean="0"/>
              <a:t>dL</a:t>
            </a:r>
            <a:r>
              <a:rPr lang="it-IT" sz="2800" dirty="0" smtClean="0"/>
              <a:t/>
            </a:r>
            <a:br>
              <a:rPr lang="it-IT" sz="2800" dirty="0" smtClean="0"/>
            </a:br>
            <a:r>
              <a:rPr lang="it-IT" sz="2800" dirty="0" err="1" smtClean="0"/>
              <a:t>Hct</a:t>
            </a:r>
            <a:r>
              <a:rPr lang="it-IT" sz="2800" dirty="0" smtClean="0"/>
              <a:t> 42 %</a:t>
            </a:r>
            <a:br>
              <a:rPr lang="it-IT" sz="2800" dirty="0" smtClean="0"/>
            </a:br>
            <a:r>
              <a:rPr lang="it-IT" sz="2800" dirty="0" smtClean="0"/>
              <a:t>MCV 80 </a:t>
            </a:r>
            <a:r>
              <a:rPr lang="it-IT" sz="2800" dirty="0" err="1" smtClean="0"/>
              <a:t>fL</a:t>
            </a:r>
            <a:endParaRPr lang="it-IT" sz="2800" dirty="0" smtClean="0"/>
          </a:p>
          <a:p>
            <a:r>
              <a:rPr lang="it-IT" sz="2800" dirty="0" smtClean="0"/>
              <a:t>PLT 200 x 10³/</a:t>
            </a:r>
            <a:r>
              <a:rPr lang="it-IT" sz="2800" dirty="0" err="1" smtClean="0"/>
              <a:t>uL</a:t>
            </a:r>
            <a:r>
              <a:rPr lang="it-IT" sz="2800" dirty="0" smtClean="0"/>
              <a:t/>
            </a:r>
            <a:br>
              <a:rPr lang="it-IT" sz="2800" dirty="0" smtClean="0"/>
            </a:br>
            <a:r>
              <a:rPr lang="it-IT" sz="2800" dirty="0" err="1" smtClean="0"/>
              <a:t>Na</a:t>
            </a:r>
            <a:r>
              <a:rPr lang="it-IT" sz="2800" dirty="0" smtClean="0"/>
              <a:t> 140 </a:t>
            </a:r>
            <a:r>
              <a:rPr lang="it-IT" sz="2800" dirty="0" err="1" smtClean="0"/>
              <a:t>mEq</a:t>
            </a:r>
            <a:r>
              <a:rPr lang="it-IT" sz="2800" dirty="0" smtClean="0"/>
              <a:t>/L</a:t>
            </a:r>
            <a:endParaRPr lang="it-IT" sz="2800" dirty="0"/>
          </a:p>
        </p:txBody>
      </p:sp>
      <p:sp>
        <p:nvSpPr>
          <p:cNvPr id="8" name="CasellaDiTesto 7"/>
          <p:cNvSpPr txBox="1"/>
          <p:nvPr/>
        </p:nvSpPr>
        <p:spPr>
          <a:xfrm>
            <a:off x="7631832" y="6237312"/>
            <a:ext cx="1512168" cy="369332"/>
          </a:xfrm>
          <a:prstGeom prst="rect">
            <a:avLst/>
          </a:prstGeom>
          <a:noFill/>
        </p:spPr>
        <p:txBody>
          <a:bodyPr wrap="square" rtlCol="0">
            <a:spAutoFit/>
          </a:bodyPr>
          <a:lstStyle/>
          <a:p>
            <a:r>
              <a:rPr lang="it-IT" dirty="0" err="1" smtClean="0"/>
              <a:t>*calcolato</a:t>
            </a:r>
            <a:endParaRPr lang="it-IT" dirty="0"/>
          </a:p>
        </p:txBody>
      </p:sp>
      <p:pic>
        <p:nvPicPr>
          <p:cNvPr id="10" name="Immagine 9" descr="download.jpg"/>
          <p:cNvPicPr>
            <a:picLocks noChangeAspect="1"/>
          </p:cNvPicPr>
          <p:nvPr/>
        </p:nvPicPr>
        <p:blipFill>
          <a:blip r:embed="rId3" cstate="print"/>
          <a:stretch>
            <a:fillRect/>
          </a:stretch>
        </p:blipFill>
        <p:spPr>
          <a:xfrm>
            <a:off x="6825076" y="1916832"/>
            <a:ext cx="2318924" cy="3384376"/>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p:cNvPicPr>
          <p:nvPr/>
        </p:nvPicPr>
        <p:blipFill>
          <a:blip r:embed="rId3" cstate="print"/>
          <a:srcRect/>
          <a:stretch>
            <a:fillRect/>
          </a:stretch>
        </p:blipFill>
        <p:spPr bwMode="auto">
          <a:xfrm>
            <a:off x="4786313" y="2044700"/>
            <a:ext cx="4405312" cy="3457575"/>
          </a:xfrm>
          <a:prstGeom prst="rect">
            <a:avLst/>
          </a:prstGeom>
          <a:noFill/>
          <a:ln w="9525">
            <a:noFill/>
            <a:miter lim="800000"/>
            <a:headEnd/>
            <a:tailEnd/>
          </a:ln>
        </p:spPr>
      </p:pic>
      <p:sp>
        <p:nvSpPr>
          <p:cNvPr id="38914" name="CasellaDiTesto 7"/>
          <p:cNvSpPr txBox="1">
            <a:spLocks noChangeArrowheads="1"/>
          </p:cNvSpPr>
          <p:nvPr/>
        </p:nvSpPr>
        <p:spPr bwMode="auto">
          <a:xfrm>
            <a:off x="6632575" y="6089650"/>
            <a:ext cx="2449513" cy="584200"/>
          </a:xfrm>
          <a:prstGeom prst="rect">
            <a:avLst/>
          </a:prstGeom>
          <a:noFill/>
          <a:ln w="9525">
            <a:noFill/>
            <a:miter lim="800000"/>
            <a:headEnd/>
            <a:tailEnd/>
          </a:ln>
        </p:spPr>
        <p:txBody>
          <a:bodyPr>
            <a:spAutoFit/>
          </a:bodyPr>
          <a:lstStyle/>
          <a:p>
            <a:pPr fontAlgn="base">
              <a:spcBef>
                <a:spcPct val="0"/>
              </a:spcBef>
              <a:spcAft>
                <a:spcPct val="0"/>
              </a:spcAft>
            </a:pPr>
            <a:r>
              <a:rPr lang="it-IT" altLang="en-US" sz="1600" b="1">
                <a:solidFill>
                  <a:prstClr val="black"/>
                </a:solidFill>
                <a:latin typeface="Arial" charset="0"/>
                <a:ea typeface="ＭＳ Ｐゴシック"/>
                <a:cs typeface="ＭＳ Ｐゴシック"/>
              </a:rPr>
              <a:t>Morandi A, et al. ICM 2008;34: 1907-15-4 </a:t>
            </a:r>
          </a:p>
        </p:txBody>
      </p:sp>
      <p:sp>
        <p:nvSpPr>
          <p:cNvPr id="38915" name="Rectangle 2"/>
          <p:cNvSpPr txBox="1">
            <a:spLocks noChangeArrowheads="1"/>
          </p:cNvSpPr>
          <p:nvPr/>
        </p:nvSpPr>
        <p:spPr bwMode="auto">
          <a:xfrm>
            <a:off x="36513" y="274638"/>
            <a:ext cx="9072562" cy="1143000"/>
          </a:xfrm>
          <a:prstGeom prst="rect">
            <a:avLst/>
          </a:prstGeom>
          <a:solidFill>
            <a:srgbClr val="99CCFF"/>
          </a:solidFill>
          <a:ln w="9525">
            <a:solidFill>
              <a:srgbClr val="000080"/>
            </a:solidFill>
            <a:miter lim="800000"/>
            <a:headEnd/>
            <a:tailEnd/>
          </a:ln>
        </p:spPr>
        <p:txBody>
          <a:bodyPr anchor="ctr"/>
          <a:lstStyle/>
          <a:p>
            <a:pPr algn="ctr" fontAlgn="base">
              <a:spcBef>
                <a:spcPct val="0"/>
              </a:spcBef>
              <a:spcAft>
                <a:spcPct val="0"/>
              </a:spcAft>
            </a:pPr>
            <a:r>
              <a:rPr lang="en-US" altLang="en-US" sz="4400" b="1">
                <a:solidFill>
                  <a:srgbClr val="FF0000"/>
                </a:solidFill>
                <a:latin typeface="Arial" charset="0"/>
                <a:ea typeface="ＭＳ Ｐゴシック"/>
                <a:cs typeface="ＭＳ Ｐゴシック"/>
              </a:rPr>
              <a:t>Definizione di delirium</a:t>
            </a:r>
          </a:p>
        </p:txBody>
      </p:sp>
      <p:sp>
        <p:nvSpPr>
          <p:cNvPr id="38916" name="Rectangle 4"/>
          <p:cNvSpPr txBox="1">
            <a:spLocks noChangeArrowheads="1"/>
          </p:cNvSpPr>
          <p:nvPr/>
        </p:nvSpPr>
        <p:spPr bwMode="auto">
          <a:xfrm>
            <a:off x="0" y="1808163"/>
            <a:ext cx="5076825" cy="4068762"/>
          </a:xfrm>
          <a:prstGeom prst="rect">
            <a:avLst/>
          </a:prstGeom>
          <a:noFill/>
          <a:ln w="9525">
            <a:noFill/>
            <a:miter lim="800000"/>
            <a:headEnd/>
            <a:tailEnd/>
          </a:ln>
        </p:spPr>
        <p:txBody>
          <a:bodyPr/>
          <a:lstStyle/>
          <a:p>
            <a:pPr marL="342900" indent="-342900" eaLnBrk="0" fontAlgn="base" hangingPunct="0">
              <a:spcBef>
                <a:spcPct val="20000"/>
              </a:spcBef>
              <a:spcAft>
                <a:spcPct val="0"/>
              </a:spcAft>
            </a:pPr>
            <a:r>
              <a:rPr lang="it-IT" altLang="en-US">
                <a:solidFill>
                  <a:prstClr val="black"/>
                </a:solidFill>
              </a:rPr>
              <a:t>1. </a:t>
            </a:r>
            <a:r>
              <a:rPr lang="it-IT" altLang="en-US">
                <a:solidFill>
                  <a:srgbClr val="1F497D"/>
                </a:solidFill>
              </a:rPr>
              <a:t>Disturbo dello stato di coscienza</a:t>
            </a:r>
            <a:r>
              <a:rPr lang="it-IT" altLang="en-US">
                <a:solidFill>
                  <a:prstClr val="black"/>
                </a:solidFill>
              </a:rPr>
              <a:t> (ridotta consapevolezza dell’ambiente) con </a:t>
            </a:r>
            <a:r>
              <a:rPr lang="it-IT" altLang="en-US">
                <a:solidFill>
                  <a:srgbClr val="1F497D"/>
                </a:solidFill>
              </a:rPr>
              <a:t>ridotta capacità di fissare, mantenere e spostare l’attenzione</a:t>
            </a:r>
            <a:r>
              <a:rPr lang="it-IT" altLang="en-US">
                <a:solidFill>
                  <a:prstClr val="black"/>
                </a:solidFill>
              </a:rPr>
              <a:t>.</a:t>
            </a:r>
          </a:p>
          <a:p>
            <a:pPr marL="342900" indent="-342900" eaLnBrk="0" fontAlgn="base" hangingPunct="0">
              <a:spcBef>
                <a:spcPct val="20000"/>
              </a:spcBef>
              <a:spcAft>
                <a:spcPct val="0"/>
              </a:spcAft>
            </a:pPr>
            <a:r>
              <a:rPr lang="it-IT" altLang="en-US">
                <a:solidFill>
                  <a:prstClr val="black"/>
                </a:solidFill>
              </a:rPr>
              <a:t>2. </a:t>
            </a:r>
            <a:r>
              <a:rPr lang="it-IT" altLang="en-US">
                <a:solidFill>
                  <a:srgbClr val="1F497D"/>
                </a:solidFill>
              </a:rPr>
              <a:t>Alterazioni della sfera cognitiva</a:t>
            </a:r>
            <a:r>
              <a:rPr lang="it-IT" altLang="en-US">
                <a:solidFill>
                  <a:prstClr val="black"/>
                </a:solidFill>
              </a:rPr>
              <a:t> (deficit di memoria, disorientamento temporo-spaziale, disturbi del linguaggio) </a:t>
            </a:r>
            <a:r>
              <a:rPr lang="it-IT" altLang="en-US">
                <a:solidFill>
                  <a:srgbClr val="1F497D"/>
                </a:solidFill>
              </a:rPr>
              <a:t>non giustificabili da una demenza</a:t>
            </a:r>
            <a:r>
              <a:rPr lang="it-IT" altLang="en-US">
                <a:solidFill>
                  <a:prstClr val="black"/>
                </a:solidFill>
              </a:rPr>
              <a:t> preesistente o in evoluzione.</a:t>
            </a:r>
          </a:p>
          <a:p>
            <a:pPr marL="342900" indent="-342900" eaLnBrk="0" fontAlgn="base" hangingPunct="0">
              <a:spcBef>
                <a:spcPct val="20000"/>
              </a:spcBef>
              <a:spcAft>
                <a:spcPct val="0"/>
              </a:spcAft>
            </a:pPr>
            <a:r>
              <a:rPr lang="it-IT" altLang="en-US">
                <a:solidFill>
                  <a:prstClr val="black"/>
                </a:solidFill>
              </a:rPr>
              <a:t>3. </a:t>
            </a:r>
            <a:r>
              <a:rPr lang="it-IT" altLang="en-US">
                <a:solidFill>
                  <a:srgbClr val="1F497D"/>
                </a:solidFill>
              </a:rPr>
              <a:t>Il disturbo si manifesta in un periodo di tempo breve</a:t>
            </a:r>
            <a:r>
              <a:rPr lang="it-IT" altLang="en-US">
                <a:solidFill>
                  <a:prstClr val="black"/>
                </a:solidFill>
              </a:rPr>
              <a:t> (di solito ore o giorni) ed ha un </a:t>
            </a:r>
            <a:r>
              <a:rPr lang="it-IT" altLang="en-US">
                <a:solidFill>
                  <a:srgbClr val="1F497D"/>
                </a:solidFill>
              </a:rPr>
              <a:t>decorso fluttuante</a:t>
            </a:r>
            <a:r>
              <a:rPr lang="it-IT" altLang="en-US">
                <a:solidFill>
                  <a:prstClr val="black"/>
                </a:solidFill>
              </a:rPr>
              <a:t> nel corso della giornata.</a:t>
            </a:r>
          </a:p>
          <a:p>
            <a:pPr marL="342900" indent="-342900" eaLnBrk="0" fontAlgn="base" hangingPunct="0">
              <a:spcBef>
                <a:spcPct val="20000"/>
              </a:spcBef>
              <a:spcAft>
                <a:spcPct val="0"/>
              </a:spcAft>
            </a:pPr>
            <a:r>
              <a:rPr lang="it-IT" altLang="en-US">
                <a:solidFill>
                  <a:prstClr val="black"/>
                </a:solidFill>
              </a:rPr>
              <a:t>4. C’è</a:t>
            </a:r>
            <a:r>
              <a:rPr lang="it-IT" altLang="en-US">
                <a:solidFill>
                  <a:srgbClr val="1F497D"/>
                </a:solidFill>
              </a:rPr>
              <a:t> evidenza</a:t>
            </a:r>
            <a:r>
              <a:rPr lang="it-IT" altLang="en-US">
                <a:solidFill>
                  <a:prstClr val="black"/>
                </a:solidFill>
              </a:rPr>
              <a:t> dalla storia, dall’esame obiettivo, o da altri accertamenti che </a:t>
            </a:r>
            <a:r>
              <a:rPr lang="it-IT" altLang="en-US">
                <a:solidFill>
                  <a:srgbClr val="1F497D"/>
                </a:solidFill>
              </a:rPr>
              <a:t>il disturbo è una diretta conseguenza</a:t>
            </a:r>
            <a:r>
              <a:rPr lang="it-IT" altLang="en-US">
                <a:solidFill>
                  <a:prstClr val="black"/>
                </a:solidFill>
              </a:rPr>
              <a:t> di una patologia medica in corso, di un’intossicazione da farmaci o di una sindrome da astinenza.</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215900" y="908050"/>
            <a:ext cx="8748713" cy="5824538"/>
          </a:xfrm>
        </p:spPr>
        <p:txBody>
          <a:bodyPr/>
          <a:lstStyle/>
          <a:p>
            <a:pPr marL="1074738" indent="-538163">
              <a:buFont typeface="Monotype Sorts" pitchFamily="2" charset="2"/>
              <a:buNone/>
              <a:defRPr/>
            </a:pPr>
            <a:r>
              <a:rPr lang="it-IT" altLang="en-US" sz="3600" dirty="0" smtClean="0"/>
              <a:t>la </a:t>
            </a:r>
            <a:r>
              <a:rPr lang="it-IT" altLang="en-US" sz="3600" dirty="0" smtClean="0">
                <a:solidFill>
                  <a:srgbClr val="FF0000"/>
                </a:solidFill>
              </a:rPr>
              <a:t>demenza</a:t>
            </a:r>
            <a:r>
              <a:rPr lang="it-IT" altLang="en-US" sz="3600" dirty="0" smtClean="0"/>
              <a:t> è una </a:t>
            </a:r>
            <a:r>
              <a:rPr lang="it-IT" altLang="en-US" sz="3600" b="1" dirty="0" smtClean="0">
                <a:solidFill>
                  <a:srgbClr val="FF0000"/>
                </a:solidFill>
              </a:rPr>
              <a:t>SINDROME</a:t>
            </a:r>
            <a:r>
              <a:rPr lang="it-IT" altLang="en-US" sz="3600" dirty="0" smtClean="0"/>
              <a:t> caratterizzata da</a:t>
            </a:r>
          </a:p>
          <a:p>
            <a:pPr marL="1074738" indent="-538163">
              <a:buFont typeface="Monotype Sorts" pitchFamily="2" charset="2"/>
              <a:buNone/>
              <a:defRPr/>
            </a:pPr>
            <a:endParaRPr lang="it-IT" altLang="en-US" sz="3600" dirty="0" smtClean="0"/>
          </a:p>
          <a:p>
            <a:pPr marL="993775" indent="-457200">
              <a:buClr>
                <a:schemeClr val="tx1"/>
              </a:buClr>
              <a:defRPr/>
            </a:pPr>
            <a:r>
              <a:rPr lang="it-IT" altLang="en-US" dirty="0" smtClean="0"/>
              <a:t>perdita delle </a:t>
            </a:r>
            <a:r>
              <a:rPr lang="it-IT" altLang="en-US" dirty="0" smtClean="0">
                <a:solidFill>
                  <a:srgbClr val="FF0000"/>
                </a:solidFill>
              </a:rPr>
              <a:t>abilità cognitive</a:t>
            </a:r>
            <a:r>
              <a:rPr lang="it-IT" altLang="en-US" dirty="0" smtClean="0"/>
              <a:t> acquisite</a:t>
            </a:r>
          </a:p>
          <a:p>
            <a:pPr marL="993775" indent="-457200">
              <a:buClr>
                <a:schemeClr val="tx1"/>
              </a:buClr>
              <a:defRPr/>
            </a:pPr>
            <a:r>
              <a:rPr lang="it-IT" altLang="en-US" dirty="0" smtClean="0">
                <a:solidFill>
                  <a:srgbClr val="FF0000"/>
                </a:solidFill>
              </a:rPr>
              <a:t>alterazioni</a:t>
            </a:r>
            <a:r>
              <a:rPr lang="it-IT" altLang="en-US" dirty="0" smtClean="0"/>
              <a:t> della sfera </a:t>
            </a:r>
            <a:r>
              <a:rPr lang="it-IT" altLang="en-US" dirty="0" smtClean="0">
                <a:solidFill>
                  <a:srgbClr val="FF0000"/>
                </a:solidFill>
              </a:rPr>
              <a:t>psichica ed emotiva</a:t>
            </a:r>
          </a:p>
          <a:p>
            <a:pPr marL="993775" indent="-457200">
              <a:buClr>
                <a:schemeClr val="tx1"/>
              </a:buClr>
              <a:defRPr/>
            </a:pPr>
            <a:r>
              <a:rPr lang="it-IT" altLang="en-US" dirty="0" smtClean="0"/>
              <a:t>di entità tale da interferire con le </a:t>
            </a:r>
            <a:r>
              <a:rPr lang="it-IT" altLang="en-US" dirty="0" smtClean="0">
                <a:solidFill>
                  <a:srgbClr val="FF0000"/>
                </a:solidFill>
              </a:rPr>
              <a:t>funzioni abituali e con la qualità della vita.</a:t>
            </a:r>
          </a:p>
          <a:p>
            <a:pPr marL="822325" indent="-285750">
              <a:buClr>
                <a:schemeClr val="tx1"/>
              </a:buClr>
              <a:defRPr/>
            </a:pPr>
            <a:endParaRPr lang="it-IT" altLang="en-US" sz="1800" i="1" dirty="0" smtClean="0"/>
          </a:p>
          <a:p>
            <a:pPr marL="1074738" indent="-538163" algn="r">
              <a:buFont typeface="Monotype Sorts" pitchFamily="2" charset="2"/>
              <a:buChar char=" "/>
              <a:defRPr/>
            </a:pPr>
            <a:endParaRPr lang="it-IT" altLang="en-US" sz="1800" i="1" dirty="0" smtClean="0"/>
          </a:p>
          <a:p>
            <a:pPr marL="1074738" indent="-538163" algn="r">
              <a:buFont typeface="Monotype Sorts" pitchFamily="2" charset="2"/>
              <a:buChar char=" "/>
              <a:defRPr/>
            </a:pPr>
            <a:r>
              <a:rPr lang="it-IT" altLang="en-US" sz="1600" i="1" dirty="0" smtClean="0"/>
              <a:t>DS </a:t>
            </a:r>
            <a:r>
              <a:rPr lang="it-IT" altLang="en-US" sz="1600" i="1" dirty="0" err="1" smtClean="0"/>
              <a:t>Geldmacher</a:t>
            </a:r>
            <a:r>
              <a:rPr lang="it-IT" altLang="en-US" sz="1600" i="1" dirty="0" smtClean="0"/>
              <a:t>, PJ </a:t>
            </a:r>
            <a:r>
              <a:rPr lang="it-IT" altLang="en-US" sz="1600" i="1" dirty="0" err="1" smtClean="0"/>
              <a:t>Whitehouse</a:t>
            </a:r>
            <a:endParaRPr lang="it-IT" altLang="en-US" sz="1600" i="1" dirty="0" smtClean="0"/>
          </a:p>
          <a:p>
            <a:pPr marL="1074738" indent="-538163" algn="r">
              <a:buFont typeface="Monotype Sorts" pitchFamily="2" charset="2"/>
              <a:buChar char=" "/>
              <a:defRPr/>
            </a:pPr>
            <a:r>
              <a:rPr lang="it-IT" altLang="en-US" sz="1600" dirty="0" smtClean="0"/>
              <a:t>N </a:t>
            </a:r>
            <a:r>
              <a:rPr lang="it-IT" altLang="en-US" sz="1600" dirty="0" err="1" smtClean="0"/>
              <a:t>Engl</a:t>
            </a:r>
            <a:r>
              <a:rPr lang="it-IT" altLang="en-US" sz="1600" dirty="0" smtClean="0"/>
              <a:t> J </a:t>
            </a:r>
            <a:r>
              <a:rPr lang="it-IT" altLang="en-US" sz="1600" dirty="0" err="1" smtClean="0"/>
              <a:t>Med</a:t>
            </a:r>
            <a:r>
              <a:rPr lang="it-IT" altLang="en-US" sz="1600" dirty="0" smtClean="0"/>
              <a:t>, 335:330-336, 1996</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2"/>
          <p:cNvSpPr>
            <a:spLocks noChangeArrowheads="1"/>
          </p:cNvSpPr>
          <p:nvPr/>
        </p:nvSpPr>
        <p:spPr bwMode="auto">
          <a:xfrm>
            <a:off x="5230813" y="4673600"/>
            <a:ext cx="2941637" cy="1779588"/>
          </a:xfrm>
          <a:prstGeom prst="ellipse">
            <a:avLst/>
          </a:prstGeom>
          <a:solidFill>
            <a:srgbClr val="AACB2B"/>
          </a:solidFill>
          <a:ln w="9525">
            <a:solidFill>
              <a:schemeClr val="tx1"/>
            </a:solidFill>
            <a:round/>
            <a:headEnd/>
            <a:tailEnd/>
          </a:ln>
        </p:spPr>
        <p:txBody>
          <a:bodyPr wrap="none" anchor="ctr"/>
          <a:lstStyle/>
          <a:p>
            <a:pPr eaLnBrk="0" fontAlgn="base" hangingPunct="0">
              <a:spcBef>
                <a:spcPct val="0"/>
              </a:spcBef>
              <a:spcAft>
                <a:spcPct val="0"/>
              </a:spcAft>
            </a:pPr>
            <a:endParaRPr lang="en-US" altLang="en-US" sz="2400">
              <a:solidFill>
                <a:prstClr val="black"/>
              </a:solidFill>
              <a:latin typeface="Arial" charset="0"/>
              <a:ea typeface="ＭＳ Ｐゴシック"/>
              <a:cs typeface="ＭＳ Ｐゴシック"/>
            </a:endParaRPr>
          </a:p>
        </p:txBody>
      </p:sp>
      <p:sp>
        <p:nvSpPr>
          <p:cNvPr id="41986" name="Oval 3"/>
          <p:cNvSpPr>
            <a:spLocks noChangeArrowheads="1"/>
          </p:cNvSpPr>
          <p:nvPr/>
        </p:nvSpPr>
        <p:spPr bwMode="auto">
          <a:xfrm>
            <a:off x="936625" y="1239838"/>
            <a:ext cx="6515100" cy="4205287"/>
          </a:xfrm>
          <a:prstGeom prst="ellipse">
            <a:avLst/>
          </a:prstGeom>
          <a:solidFill>
            <a:srgbClr val="181C3F"/>
          </a:solidFill>
          <a:ln w="9525">
            <a:solidFill>
              <a:schemeClr val="tx1"/>
            </a:solidFill>
            <a:round/>
            <a:headEnd/>
            <a:tailEnd/>
          </a:ln>
        </p:spPr>
        <p:txBody>
          <a:bodyPr wrap="none" anchor="ctr"/>
          <a:lstStyle/>
          <a:p>
            <a:pPr eaLnBrk="0" fontAlgn="base" hangingPunct="0">
              <a:spcBef>
                <a:spcPct val="0"/>
              </a:spcBef>
              <a:spcAft>
                <a:spcPct val="0"/>
              </a:spcAft>
            </a:pPr>
            <a:endParaRPr lang="en-US" altLang="en-US" sz="2400">
              <a:solidFill>
                <a:prstClr val="black"/>
              </a:solidFill>
              <a:latin typeface="Arial" charset="0"/>
              <a:ea typeface="ＭＳ Ｐゴシック"/>
              <a:cs typeface="ＭＳ Ｐゴシック"/>
            </a:endParaRPr>
          </a:p>
        </p:txBody>
      </p:sp>
      <p:sp>
        <p:nvSpPr>
          <p:cNvPr id="41987" name="Oval 4"/>
          <p:cNvSpPr>
            <a:spLocks noChangeArrowheads="1"/>
          </p:cNvSpPr>
          <p:nvPr/>
        </p:nvSpPr>
        <p:spPr bwMode="auto">
          <a:xfrm>
            <a:off x="4670425" y="3286125"/>
            <a:ext cx="2462213" cy="1001713"/>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ltLang="en-US" sz="2400">
              <a:solidFill>
                <a:prstClr val="black"/>
              </a:solidFill>
              <a:latin typeface="Arial" charset="0"/>
              <a:ea typeface="ＭＳ Ｐゴシック"/>
              <a:cs typeface="ＭＳ Ｐゴシック"/>
            </a:endParaRPr>
          </a:p>
        </p:txBody>
      </p:sp>
      <p:sp>
        <p:nvSpPr>
          <p:cNvPr id="41988" name="Oval 5"/>
          <p:cNvSpPr>
            <a:spLocks noChangeArrowheads="1"/>
          </p:cNvSpPr>
          <p:nvPr/>
        </p:nvSpPr>
        <p:spPr bwMode="auto">
          <a:xfrm>
            <a:off x="4670425" y="1724025"/>
            <a:ext cx="2160588" cy="1260475"/>
          </a:xfrm>
          <a:prstGeom prst="ellipse">
            <a:avLst/>
          </a:prstGeom>
          <a:solidFill>
            <a:srgbClr val="FFFF99"/>
          </a:solidFill>
          <a:ln w="9525">
            <a:solidFill>
              <a:schemeClr val="tx1"/>
            </a:solidFill>
            <a:round/>
            <a:headEnd/>
            <a:tailEnd/>
          </a:ln>
        </p:spPr>
        <p:txBody>
          <a:bodyPr wrap="none" anchor="ctr"/>
          <a:lstStyle/>
          <a:p>
            <a:pPr eaLnBrk="0" fontAlgn="base" hangingPunct="0">
              <a:spcBef>
                <a:spcPct val="0"/>
              </a:spcBef>
              <a:spcAft>
                <a:spcPct val="0"/>
              </a:spcAft>
            </a:pPr>
            <a:endParaRPr lang="en-US" altLang="en-US" sz="2400">
              <a:solidFill>
                <a:srgbClr val="C0504D"/>
              </a:solidFill>
              <a:latin typeface="Arial" charset="0"/>
              <a:ea typeface="ＭＳ Ｐゴシック"/>
              <a:cs typeface="ＭＳ Ｐゴシック"/>
            </a:endParaRPr>
          </a:p>
        </p:txBody>
      </p:sp>
      <p:sp>
        <p:nvSpPr>
          <p:cNvPr id="41989" name="Oval 6"/>
          <p:cNvSpPr>
            <a:spLocks noChangeArrowheads="1"/>
          </p:cNvSpPr>
          <p:nvPr/>
        </p:nvSpPr>
        <p:spPr bwMode="auto">
          <a:xfrm>
            <a:off x="1547813" y="3224213"/>
            <a:ext cx="2160587" cy="1262062"/>
          </a:xfrm>
          <a:prstGeom prst="ellipse">
            <a:avLst/>
          </a:prstGeom>
          <a:solidFill>
            <a:srgbClr val="FFFF66"/>
          </a:solidFill>
          <a:ln w="9525">
            <a:solidFill>
              <a:schemeClr val="tx1"/>
            </a:solidFill>
            <a:round/>
            <a:headEnd/>
            <a:tailEnd/>
          </a:ln>
        </p:spPr>
        <p:txBody>
          <a:bodyPr wrap="none" anchor="ctr"/>
          <a:lstStyle/>
          <a:p>
            <a:pPr eaLnBrk="0" fontAlgn="base" hangingPunct="0">
              <a:spcBef>
                <a:spcPct val="0"/>
              </a:spcBef>
              <a:spcAft>
                <a:spcPct val="0"/>
              </a:spcAft>
            </a:pPr>
            <a:endParaRPr lang="en-US" altLang="en-US" sz="2400">
              <a:solidFill>
                <a:prstClr val="black"/>
              </a:solidFill>
              <a:latin typeface="Arial" charset="0"/>
              <a:ea typeface="ＭＳ Ｐゴシック"/>
              <a:cs typeface="ＭＳ Ｐゴシック"/>
            </a:endParaRPr>
          </a:p>
        </p:txBody>
      </p:sp>
      <p:sp>
        <p:nvSpPr>
          <p:cNvPr id="41990" name="Oval 7"/>
          <p:cNvSpPr>
            <a:spLocks noChangeArrowheads="1"/>
          </p:cNvSpPr>
          <p:nvPr/>
        </p:nvSpPr>
        <p:spPr bwMode="auto">
          <a:xfrm>
            <a:off x="1608138" y="1484313"/>
            <a:ext cx="2160587" cy="1260475"/>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altLang="en-US" sz="2400">
              <a:solidFill>
                <a:prstClr val="black"/>
              </a:solidFill>
              <a:latin typeface="Arial" charset="0"/>
              <a:ea typeface="ＭＳ Ｐゴシック"/>
              <a:cs typeface="ＭＳ Ｐゴシック"/>
            </a:endParaRPr>
          </a:p>
        </p:txBody>
      </p:sp>
      <p:sp>
        <p:nvSpPr>
          <p:cNvPr id="41991" name="Text Box 8"/>
          <p:cNvSpPr txBox="1">
            <a:spLocks noChangeArrowheads="1"/>
          </p:cNvSpPr>
          <p:nvPr/>
        </p:nvSpPr>
        <p:spPr bwMode="auto">
          <a:xfrm>
            <a:off x="1608138" y="1663700"/>
            <a:ext cx="2162175" cy="7620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it-IT" altLang="en-US" sz="2200" b="1">
                <a:solidFill>
                  <a:srgbClr val="C0504D"/>
                </a:solidFill>
                <a:latin typeface="Arial" charset="0"/>
                <a:ea typeface="ＭＳ Ｐゴシック"/>
                <a:cs typeface="ＭＳ Ｐゴシック"/>
              </a:rPr>
              <a:t>SINTOMI COGNITIVI</a:t>
            </a:r>
          </a:p>
        </p:txBody>
      </p:sp>
      <p:sp>
        <p:nvSpPr>
          <p:cNvPr id="41992" name="Text Box 9"/>
          <p:cNvSpPr txBox="1">
            <a:spLocks noChangeArrowheads="1"/>
          </p:cNvSpPr>
          <p:nvPr/>
        </p:nvSpPr>
        <p:spPr bwMode="auto">
          <a:xfrm>
            <a:off x="1547813" y="3465513"/>
            <a:ext cx="2162175" cy="7620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it-IT" altLang="en-US" sz="2200" b="1">
                <a:solidFill>
                  <a:srgbClr val="C0504D"/>
                </a:solidFill>
                <a:latin typeface="Arial" charset="0"/>
                <a:ea typeface="ＭＳ Ｐゴシック"/>
                <a:cs typeface="ＭＳ Ｐゴシック"/>
              </a:rPr>
              <a:t>STATO FUNZIONALE</a:t>
            </a:r>
          </a:p>
        </p:txBody>
      </p:sp>
      <p:sp>
        <p:nvSpPr>
          <p:cNvPr id="41993" name="Text Box 10"/>
          <p:cNvSpPr txBox="1">
            <a:spLocks noChangeArrowheads="1"/>
          </p:cNvSpPr>
          <p:nvPr/>
        </p:nvSpPr>
        <p:spPr bwMode="auto">
          <a:xfrm>
            <a:off x="4676775" y="2168525"/>
            <a:ext cx="2162175" cy="427038"/>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it-IT" altLang="en-US" sz="2200" b="1">
                <a:solidFill>
                  <a:srgbClr val="C0504D"/>
                </a:solidFill>
                <a:latin typeface="Arial" charset="0"/>
                <a:ea typeface="ＭＳ Ｐゴシック"/>
                <a:cs typeface="ＭＳ Ｐゴシック"/>
              </a:rPr>
              <a:t>BPSD</a:t>
            </a:r>
          </a:p>
        </p:txBody>
      </p:sp>
      <p:sp>
        <p:nvSpPr>
          <p:cNvPr id="41994" name="Text Box 11"/>
          <p:cNvSpPr txBox="1">
            <a:spLocks noChangeArrowheads="1"/>
          </p:cNvSpPr>
          <p:nvPr/>
        </p:nvSpPr>
        <p:spPr bwMode="auto">
          <a:xfrm>
            <a:off x="4849813" y="3387725"/>
            <a:ext cx="2162175" cy="91598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it-IT" altLang="en-US" b="1">
                <a:solidFill>
                  <a:prstClr val="black"/>
                </a:solidFill>
                <a:latin typeface="Arial" charset="0"/>
                <a:ea typeface="ＭＳ Ｐゴシック"/>
                <a:cs typeface="ＭＳ Ｐゴシック"/>
              </a:rPr>
              <a:t>COMORBIDIT</a:t>
            </a:r>
            <a:r>
              <a:rPr lang="en-US" altLang="en-US" b="1">
                <a:solidFill>
                  <a:prstClr val="black"/>
                </a:solidFill>
                <a:latin typeface="Arial" charset="0"/>
                <a:ea typeface="ＭＳ Ｐゴシック"/>
                <a:cs typeface="Arial" charset="0"/>
              </a:rPr>
              <a:t>Á</a:t>
            </a:r>
          </a:p>
          <a:p>
            <a:pPr algn="ctr" eaLnBrk="0" fontAlgn="base" hangingPunct="0">
              <a:spcBef>
                <a:spcPct val="0"/>
              </a:spcBef>
              <a:spcAft>
                <a:spcPct val="0"/>
              </a:spcAft>
            </a:pPr>
            <a:r>
              <a:rPr lang="it-IT" altLang="en-US" b="1">
                <a:solidFill>
                  <a:prstClr val="black"/>
                </a:solidFill>
                <a:latin typeface="Arial" charset="0"/>
                <a:ea typeface="ＭＳ Ｐゴシック"/>
                <a:cs typeface="ＭＳ Ｐゴシック"/>
              </a:rPr>
              <a:t>PERSONALIT</a:t>
            </a:r>
            <a:r>
              <a:rPr lang="en-US" altLang="en-US" b="1">
                <a:solidFill>
                  <a:prstClr val="black"/>
                </a:solidFill>
                <a:latin typeface="Arial" charset="0"/>
                <a:ea typeface="ＭＳ Ｐゴシック"/>
                <a:cs typeface="ＭＳ Ｐゴシック"/>
              </a:rPr>
              <a:t>Á</a:t>
            </a:r>
          </a:p>
          <a:p>
            <a:pPr algn="ctr" eaLnBrk="0" fontAlgn="base" hangingPunct="0">
              <a:spcBef>
                <a:spcPct val="0"/>
              </a:spcBef>
              <a:spcAft>
                <a:spcPct val="0"/>
              </a:spcAft>
            </a:pPr>
            <a:r>
              <a:rPr lang="it-IT" altLang="en-US" b="1">
                <a:solidFill>
                  <a:prstClr val="black"/>
                </a:solidFill>
                <a:latin typeface="Arial" charset="0"/>
                <a:ea typeface="ＭＳ Ｐゴシック"/>
                <a:cs typeface="ＭＳ Ｐゴシック"/>
              </a:rPr>
              <a:t>STORIA</a:t>
            </a:r>
          </a:p>
        </p:txBody>
      </p:sp>
      <p:sp>
        <p:nvSpPr>
          <p:cNvPr id="41995" name="Text Box 12"/>
          <p:cNvSpPr txBox="1">
            <a:spLocks noChangeArrowheads="1"/>
          </p:cNvSpPr>
          <p:nvPr/>
        </p:nvSpPr>
        <p:spPr bwMode="auto">
          <a:xfrm>
            <a:off x="3348038" y="4410075"/>
            <a:ext cx="2162175" cy="519113"/>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it-IT" altLang="en-US" sz="2800" b="1">
                <a:solidFill>
                  <a:srgbClr val="FFFF00"/>
                </a:solidFill>
                <a:latin typeface="Arial" charset="0"/>
                <a:ea typeface="ＭＳ Ｐゴシック"/>
                <a:cs typeface="ＭＳ Ｐゴシック"/>
              </a:rPr>
              <a:t>PAZIENTE</a:t>
            </a:r>
          </a:p>
        </p:txBody>
      </p:sp>
      <p:sp>
        <p:nvSpPr>
          <p:cNvPr id="41996" name="Line 13"/>
          <p:cNvSpPr>
            <a:spLocks noChangeShapeType="1"/>
          </p:cNvSpPr>
          <p:nvPr/>
        </p:nvSpPr>
        <p:spPr bwMode="auto">
          <a:xfrm>
            <a:off x="3770313" y="2265363"/>
            <a:ext cx="839787" cy="0"/>
          </a:xfrm>
          <a:prstGeom prst="line">
            <a:avLst/>
          </a:prstGeom>
          <a:noFill/>
          <a:ln w="76200">
            <a:solidFill>
              <a:srgbClr val="AACB2B"/>
            </a:solidFill>
            <a:round/>
            <a:headEnd type="triangle" w="med" len="me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41997" name="Line 14"/>
          <p:cNvSpPr>
            <a:spLocks noChangeShapeType="1"/>
          </p:cNvSpPr>
          <p:nvPr/>
        </p:nvSpPr>
        <p:spPr bwMode="auto">
          <a:xfrm flipV="1">
            <a:off x="3708400" y="2863850"/>
            <a:ext cx="1262063" cy="781050"/>
          </a:xfrm>
          <a:prstGeom prst="line">
            <a:avLst/>
          </a:prstGeom>
          <a:noFill/>
          <a:ln w="76200">
            <a:solidFill>
              <a:srgbClr val="AACB2B"/>
            </a:solidFill>
            <a:round/>
            <a:headEnd type="triangle" w="med" len="me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41998" name="Line 15"/>
          <p:cNvSpPr>
            <a:spLocks noChangeShapeType="1"/>
          </p:cNvSpPr>
          <p:nvPr/>
        </p:nvSpPr>
        <p:spPr bwMode="auto">
          <a:xfrm flipV="1">
            <a:off x="2687638" y="2684463"/>
            <a:ext cx="0" cy="539750"/>
          </a:xfrm>
          <a:prstGeom prst="line">
            <a:avLst/>
          </a:prstGeom>
          <a:noFill/>
          <a:ln w="76200">
            <a:solidFill>
              <a:srgbClr val="AACB2B"/>
            </a:solidFill>
            <a:round/>
            <a:headEnd type="triangle" w="med" len="me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41999" name="Line 16"/>
          <p:cNvSpPr>
            <a:spLocks noChangeShapeType="1"/>
          </p:cNvSpPr>
          <p:nvPr/>
        </p:nvSpPr>
        <p:spPr bwMode="auto">
          <a:xfrm>
            <a:off x="3708400" y="4005263"/>
            <a:ext cx="962025" cy="0"/>
          </a:xfrm>
          <a:prstGeom prst="line">
            <a:avLst/>
          </a:prstGeom>
          <a:noFill/>
          <a:ln w="9525">
            <a:solidFill>
              <a:srgbClr val="AACB2B"/>
            </a:solidFill>
            <a:round/>
            <a:headEnd type="triangle" w="med" len="me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42000" name="Line 17"/>
          <p:cNvSpPr>
            <a:spLocks noChangeShapeType="1"/>
          </p:cNvSpPr>
          <p:nvPr/>
        </p:nvSpPr>
        <p:spPr bwMode="auto">
          <a:xfrm>
            <a:off x="3589338" y="2563813"/>
            <a:ext cx="1201737" cy="1022350"/>
          </a:xfrm>
          <a:prstGeom prst="line">
            <a:avLst/>
          </a:prstGeom>
          <a:noFill/>
          <a:ln w="9525">
            <a:solidFill>
              <a:srgbClr val="AACB2B"/>
            </a:solidFill>
            <a:round/>
            <a:headEnd type="triangle" w="med" len="me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42001" name="Line 18"/>
          <p:cNvSpPr>
            <a:spLocks noChangeShapeType="1"/>
          </p:cNvSpPr>
          <p:nvPr/>
        </p:nvSpPr>
        <p:spPr bwMode="auto">
          <a:xfrm flipH="1" flipV="1">
            <a:off x="5991225" y="2984500"/>
            <a:ext cx="60325" cy="301625"/>
          </a:xfrm>
          <a:prstGeom prst="line">
            <a:avLst/>
          </a:prstGeom>
          <a:noFill/>
          <a:ln w="9525">
            <a:solidFill>
              <a:srgbClr val="AACB2B"/>
            </a:solidFill>
            <a:round/>
            <a:headEnd type="triangle" w="med" len="med"/>
            <a:tailEnd type="triangle" w="med" len="med"/>
          </a:ln>
        </p:spPr>
        <p:txBody>
          <a:bodyPr/>
          <a:lstStyle/>
          <a:p>
            <a:pPr fontAlgn="base">
              <a:spcBef>
                <a:spcPct val="0"/>
              </a:spcBef>
              <a:spcAft>
                <a:spcPct val="0"/>
              </a:spcAft>
            </a:pPr>
            <a:endParaRPr lang="it-IT">
              <a:solidFill>
                <a:prstClr val="black"/>
              </a:solidFill>
              <a:latin typeface="Arial" charset="0"/>
            </a:endParaRPr>
          </a:p>
        </p:txBody>
      </p:sp>
      <p:sp>
        <p:nvSpPr>
          <p:cNvPr id="42002" name="Text Box 19"/>
          <p:cNvSpPr txBox="1">
            <a:spLocks noChangeArrowheads="1"/>
          </p:cNvSpPr>
          <p:nvPr/>
        </p:nvSpPr>
        <p:spPr bwMode="auto">
          <a:xfrm>
            <a:off x="5649913" y="5003800"/>
            <a:ext cx="2162175" cy="519113"/>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it-IT" altLang="en-US" sz="2800" b="1">
                <a:solidFill>
                  <a:prstClr val="white"/>
                </a:solidFill>
                <a:latin typeface="Arial" charset="0"/>
                <a:ea typeface="ＭＳ Ｐゴシック"/>
                <a:cs typeface="ＭＳ Ｐゴシック"/>
              </a:rPr>
              <a:t>FAMIGLIA</a:t>
            </a:r>
          </a:p>
        </p:txBody>
      </p:sp>
      <p:sp>
        <p:nvSpPr>
          <p:cNvPr id="42003" name="Text Box 20"/>
          <p:cNvSpPr txBox="1">
            <a:spLocks noChangeArrowheads="1"/>
          </p:cNvSpPr>
          <p:nvPr/>
        </p:nvSpPr>
        <p:spPr bwMode="auto">
          <a:xfrm>
            <a:off x="4356100" y="404813"/>
            <a:ext cx="4787900" cy="457200"/>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ltLang="en-US" sz="2400">
              <a:solidFill>
                <a:prstClr val="black"/>
              </a:solidFill>
              <a:latin typeface="Times" charset="0"/>
              <a:ea typeface="ＭＳ Ｐゴシック"/>
              <a:cs typeface="ＭＳ Ｐゴシック"/>
            </a:endParaRPr>
          </a:p>
        </p:txBody>
      </p:sp>
      <p:sp>
        <p:nvSpPr>
          <p:cNvPr id="42004" name="Text Box 21"/>
          <p:cNvSpPr txBox="1">
            <a:spLocks noChangeArrowheads="1"/>
          </p:cNvSpPr>
          <p:nvPr/>
        </p:nvSpPr>
        <p:spPr bwMode="auto">
          <a:xfrm>
            <a:off x="250825" y="44450"/>
            <a:ext cx="8534400" cy="769938"/>
          </a:xfrm>
          <a:prstGeom prst="rect">
            <a:avLst/>
          </a:prstGeom>
          <a:solidFill>
            <a:srgbClr val="99CCFF"/>
          </a:solidFill>
          <a:ln w="9525">
            <a:solidFill>
              <a:srgbClr val="000080"/>
            </a:solidFill>
            <a:miter lim="800000"/>
            <a:headEnd/>
            <a:tailEnd/>
          </a:ln>
        </p:spPr>
        <p:txBody>
          <a:bodyPr anchor="ctr"/>
          <a:lstStyle/>
          <a:p>
            <a:pPr algn="ctr" fontAlgn="base">
              <a:spcBef>
                <a:spcPct val="0"/>
              </a:spcBef>
              <a:spcAft>
                <a:spcPct val="0"/>
              </a:spcAft>
            </a:pPr>
            <a:r>
              <a:rPr lang="it-IT" altLang="en-US" sz="4400" b="1">
                <a:solidFill>
                  <a:srgbClr val="FF0000"/>
                </a:solidFill>
                <a:latin typeface="Arial" charset="0"/>
                <a:ea typeface="ＭＳ Ｐゴシック"/>
                <a:cs typeface="ＭＳ Ｐゴシック"/>
              </a:rPr>
              <a:t>Le demenze: il quadro clinico</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idx="4294967295"/>
          </p:nvPr>
        </p:nvSpPr>
        <p:spPr>
          <a:xfrm>
            <a:off x="0" y="0"/>
            <a:ext cx="9144000" cy="1143000"/>
          </a:xfrm>
          <a:solidFill>
            <a:srgbClr val="99CCFF"/>
          </a:solidFill>
          <a:ln>
            <a:solidFill>
              <a:srgbClr val="000080"/>
            </a:solidFill>
          </a:ln>
        </p:spPr>
        <p:txBody>
          <a:bodyPr/>
          <a:lstStyle/>
          <a:p>
            <a:pPr eaLnBrk="1" hangingPunct="1">
              <a:defRPr/>
            </a:pPr>
            <a:r>
              <a:rPr lang="it-IT" altLang="en-US" b="1" dirty="0">
                <a:solidFill>
                  <a:srgbClr val="FF0000"/>
                </a:solidFill>
                <a:latin typeface="Arial" pitchFamily="34" charset="0"/>
                <a:ea typeface="MS PGothic" pitchFamily="34" charset="-128"/>
                <a:cs typeface="+mn-cs"/>
              </a:rPr>
              <a:t>Le demenze</a:t>
            </a:r>
          </a:p>
        </p:txBody>
      </p:sp>
      <p:graphicFrame>
        <p:nvGraphicFramePr>
          <p:cNvPr id="3085" name="Object 13"/>
          <p:cNvGraphicFramePr>
            <a:graphicFrameLocks noGrp="1" noChangeAspect="1"/>
          </p:cNvGraphicFramePr>
          <p:nvPr>
            <p:ph idx="4294967295"/>
          </p:nvPr>
        </p:nvGraphicFramePr>
        <p:xfrm>
          <a:off x="0" y="1484313"/>
          <a:ext cx="9144000" cy="4592637"/>
        </p:xfrm>
        <a:graphic>
          <a:graphicData uri="http://schemas.openxmlformats.org/presentationml/2006/ole">
            <mc:AlternateContent xmlns:mc="http://schemas.openxmlformats.org/markup-compatibility/2006">
              <mc:Choice xmlns:v="urn:schemas-microsoft-com:vml" Requires="v">
                <p:oleObj spid="_x0000_s215051" name="Grafico" r:id="rId3" imgW="6334049" imgH="3181502" progId="Excel.Sheet.8">
                  <p:embed/>
                </p:oleObj>
              </mc:Choice>
              <mc:Fallback>
                <p:oleObj name="Grafico" r:id="rId3" imgW="6334049" imgH="3181502" progId="Excel.Sheet.8">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9144000" cy="459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7" name="Text Box 5"/>
          <p:cNvSpPr txBox="1">
            <a:spLocks noChangeArrowheads="1"/>
          </p:cNvSpPr>
          <p:nvPr/>
        </p:nvSpPr>
        <p:spPr bwMode="auto">
          <a:xfrm>
            <a:off x="3200400" y="6080125"/>
            <a:ext cx="5759450" cy="777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it-IT" altLang="en-US" sz="1000">
                <a:solidFill>
                  <a:prstClr val="black"/>
                </a:solidFill>
                <a:latin typeface="Arial" charset="0"/>
                <a:ea typeface="ＭＳ Ｐゴシック"/>
                <a:cs typeface="Arial" charset="0"/>
              </a:rPr>
              <a:t>Feldman H, Levy AR, Hsiung G-Y, et al. A Canadian Cohort Study of Cognitive Impairment</a:t>
            </a:r>
          </a:p>
          <a:p>
            <a:pPr eaLnBrk="0" fontAlgn="base" hangingPunct="0">
              <a:spcBef>
                <a:spcPct val="0"/>
              </a:spcBef>
              <a:spcAft>
                <a:spcPct val="0"/>
              </a:spcAft>
            </a:pPr>
            <a:r>
              <a:rPr lang="it-IT" altLang="en-US" sz="1000">
                <a:solidFill>
                  <a:prstClr val="black"/>
                </a:solidFill>
                <a:latin typeface="Arial" charset="0"/>
                <a:ea typeface="ＭＳ Ｐゴシック"/>
                <a:cs typeface="Arial" charset="0"/>
              </a:rPr>
              <a:t>and Related Dementias (ACCORD): study methods and baseline results. Neuroepidemiology 2003;22:265-74.</a:t>
            </a:r>
          </a:p>
          <a:p>
            <a:pPr eaLnBrk="0" fontAlgn="base" hangingPunct="0">
              <a:spcBef>
                <a:spcPct val="50000"/>
              </a:spcBef>
              <a:spcAft>
                <a:spcPct val="0"/>
              </a:spcAft>
            </a:pPr>
            <a:endParaRPr lang="it-IT" altLang="en-US" sz="1000">
              <a:solidFill>
                <a:prstClr val="black"/>
              </a:solidFill>
              <a:latin typeface="Arial" charset="0"/>
              <a:ea typeface="ＭＳ Ｐゴシック"/>
              <a:cs typeface="Arial"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Line 2"/>
          <p:cNvSpPr>
            <a:spLocks noChangeShapeType="1"/>
          </p:cNvSpPr>
          <p:nvPr/>
        </p:nvSpPr>
        <p:spPr bwMode="auto">
          <a:xfrm flipH="1">
            <a:off x="684213" y="2060575"/>
            <a:ext cx="0" cy="3719513"/>
          </a:xfrm>
          <a:prstGeom prst="line">
            <a:avLst/>
          </a:prstGeom>
          <a:noFill/>
          <a:ln w="9525">
            <a:solidFill>
              <a:schemeClr val="tx1"/>
            </a:solidFill>
            <a:round/>
            <a:headEnd type="triangle" w="med" len="med"/>
            <a:tailEnd/>
          </a:ln>
        </p:spPr>
        <p:txBody>
          <a:bodyPr wrap="none" anchor="ctr"/>
          <a:lstStyle/>
          <a:p>
            <a:pPr fontAlgn="base">
              <a:spcBef>
                <a:spcPct val="0"/>
              </a:spcBef>
              <a:spcAft>
                <a:spcPct val="0"/>
              </a:spcAft>
            </a:pPr>
            <a:endParaRPr lang="it-IT">
              <a:solidFill>
                <a:prstClr val="black"/>
              </a:solidFill>
              <a:latin typeface="Arial" charset="0"/>
            </a:endParaRPr>
          </a:p>
        </p:txBody>
      </p:sp>
      <p:sp>
        <p:nvSpPr>
          <p:cNvPr id="46082" name="Line 3"/>
          <p:cNvSpPr>
            <a:spLocks noChangeShapeType="1"/>
          </p:cNvSpPr>
          <p:nvPr/>
        </p:nvSpPr>
        <p:spPr bwMode="auto">
          <a:xfrm flipV="1">
            <a:off x="684213" y="5805488"/>
            <a:ext cx="6872287" cy="0"/>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it-IT">
              <a:solidFill>
                <a:prstClr val="black"/>
              </a:solidFill>
              <a:latin typeface="Arial" charset="0"/>
            </a:endParaRPr>
          </a:p>
        </p:txBody>
      </p:sp>
      <p:sp>
        <p:nvSpPr>
          <p:cNvPr id="46083" name="Line 5"/>
          <p:cNvSpPr>
            <a:spLocks noChangeShapeType="1"/>
          </p:cNvSpPr>
          <p:nvPr/>
        </p:nvSpPr>
        <p:spPr bwMode="auto">
          <a:xfrm>
            <a:off x="3419475" y="2205038"/>
            <a:ext cx="0" cy="3603625"/>
          </a:xfrm>
          <a:prstGeom prst="line">
            <a:avLst/>
          </a:prstGeom>
          <a:noFill/>
          <a:ln w="57150">
            <a:solidFill>
              <a:schemeClr val="tx2"/>
            </a:solidFill>
            <a:round/>
            <a:headEnd/>
            <a:tailEnd/>
          </a:ln>
        </p:spPr>
        <p:txBody>
          <a:bodyPr wrap="none" anchor="ctr"/>
          <a:lstStyle/>
          <a:p>
            <a:pPr fontAlgn="base">
              <a:spcBef>
                <a:spcPct val="0"/>
              </a:spcBef>
              <a:spcAft>
                <a:spcPct val="0"/>
              </a:spcAft>
            </a:pPr>
            <a:endParaRPr lang="it-IT">
              <a:solidFill>
                <a:prstClr val="black"/>
              </a:solidFill>
              <a:latin typeface="Arial" charset="0"/>
            </a:endParaRPr>
          </a:p>
        </p:txBody>
      </p:sp>
      <p:sp>
        <p:nvSpPr>
          <p:cNvPr id="46084" name="Line 3"/>
          <p:cNvSpPr>
            <a:spLocks noChangeShapeType="1"/>
          </p:cNvSpPr>
          <p:nvPr/>
        </p:nvSpPr>
        <p:spPr bwMode="auto">
          <a:xfrm flipV="1">
            <a:off x="684213" y="5805488"/>
            <a:ext cx="7920037" cy="0"/>
          </a:xfrm>
          <a:prstGeom prst="line">
            <a:avLst/>
          </a:prstGeom>
          <a:noFill/>
          <a:ln w="9525">
            <a:solidFill>
              <a:schemeClr val="tx1"/>
            </a:solidFill>
            <a:round/>
            <a:headEnd/>
            <a:tailEnd type="triangle" w="med" len="med"/>
          </a:ln>
        </p:spPr>
        <p:txBody>
          <a:bodyPr wrap="none" anchor="ctr"/>
          <a:lstStyle/>
          <a:p>
            <a:pPr fontAlgn="base">
              <a:spcBef>
                <a:spcPct val="0"/>
              </a:spcBef>
              <a:spcAft>
                <a:spcPct val="0"/>
              </a:spcAft>
            </a:pPr>
            <a:endParaRPr lang="it-IT">
              <a:solidFill>
                <a:prstClr val="black"/>
              </a:solidFill>
              <a:latin typeface="Arial" charset="0"/>
            </a:endParaRPr>
          </a:p>
        </p:txBody>
      </p:sp>
      <p:sp>
        <p:nvSpPr>
          <p:cNvPr id="46085" name="Text Box 9"/>
          <p:cNvSpPr txBox="1">
            <a:spLocks noChangeArrowheads="1"/>
          </p:cNvSpPr>
          <p:nvPr/>
        </p:nvSpPr>
        <p:spPr bwMode="auto">
          <a:xfrm>
            <a:off x="827088" y="5949950"/>
            <a:ext cx="7705725" cy="3952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it-IT" altLang="en-US" sz="2000" b="1">
                <a:solidFill>
                  <a:prstClr val="black"/>
                </a:solidFill>
                <a:latin typeface="Arial" charset="0"/>
                <a:ea typeface="ＭＳ Ｐゴシック"/>
                <a:cs typeface="ＭＳ Ｐゴシック"/>
              </a:rPr>
              <a:t>????       -4-5(?)        0                                                           5-8</a:t>
            </a:r>
          </a:p>
        </p:txBody>
      </p:sp>
      <p:sp>
        <p:nvSpPr>
          <p:cNvPr id="46086" name="Line 17"/>
          <p:cNvSpPr>
            <a:spLocks noChangeShapeType="1"/>
          </p:cNvSpPr>
          <p:nvPr/>
        </p:nvSpPr>
        <p:spPr bwMode="auto">
          <a:xfrm>
            <a:off x="755650" y="2924175"/>
            <a:ext cx="1274763" cy="0"/>
          </a:xfrm>
          <a:prstGeom prst="line">
            <a:avLst/>
          </a:prstGeom>
          <a:noFill/>
          <a:ln w="38100">
            <a:solidFill>
              <a:schemeClr val="tx1"/>
            </a:solidFill>
            <a:round/>
            <a:headEnd/>
            <a:tailEnd/>
          </a:ln>
        </p:spPr>
        <p:txBody>
          <a:bodyPr/>
          <a:lstStyle/>
          <a:p>
            <a:pPr fontAlgn="base">
              <a:spcBef>
                <a:spcPct val="0"/>
              </a:spcBef>
              <a:spcAft>
                <a:spcPct val="0"/>
              </a:spcAft>
            </a:pPr>
            <a:endParaRPr lang="it-IT">
              <a:solidFill>
                <a:prstClr val="black"/>
              </a:solidFill>
              <a:latin typeface="Arial" charset="0"/>
            </a:endParaRPr>
          </a:p>
        </p:txBody>
      </p:sp>
      <p:sp>
        <p:nvSpPr>
          <p:cNvPr id="46087" name="Line 4"/>
          <p:cNvSpPr>
            <a:spLocks noChangeShapeType="1"/>
          </p:cNvSpPr>
          <p:nvPr/>
        </p:nvSpPr>
        <p:spPr bwMode="auto">
          <a:xfrm>
            <a:off x="1979613" y="2924175"/>
            <a:ext cx="6408737" cy="2736850"/>
          </a:xfrm>
          <a:prstGeom prst="line">
            <a:avLst/>
          </a:prstGeom>
          <a:noFill/>
          <a:ln w="38100">
            <a:solidFill>
              <a:schemeClr val="tx1"/>
            </a:solidFill>
            <a:round/>
            <a:headEnd/>
            <a:tailEnd/>
          </a:ln>
        </p:spPr>
        <p:txBody>
          <a:bodyPr wrap="none" anchor="ctr"/>
          <a:lstStyle/>
          <a:p>
            <a:pPr fontAlgn="base">
              <a:spcBef>
                <a:spcPct val="0"/>
              </a:spcBef>
              <a:spcAft>
                <a:spcPct val="0"/>
              </a:spcAft>
            </a:pPr>
            <a:endParaRPr lang="it-IT">
              <a:solidFill>
                <a:prstClr val="black"/>
              </a:solidFill>
              <a:latin typeface="Arial" charset="0"/>
            </a:endParaRPr>
          </a:p>
        </p:txBody>
      </p:sp>
      <p:sp>
        <p:nvSpPr>
          <p:cNvPr id="812036" name="Rectangle 4"/>
          <p:cNvSpPr>
            <a:spLocks noChangeArrowheads="1"/>
          </p:cNvSpPr>
          <p:nvPr/>
        </p:nvSpPr>
        <p:spPr bwMode="auto">
          <a:xfrm>
            <a:off x="1066800" y="1773238"/>
            <a:ext cx="2857500" cy="2981325"/>
          </a:xfrm>
          <a:prstGeom prst="rect">
            <a:avLst/>
          </a:prstGeom>
          <a:solidFill>
            <a:schemeClr val="hlink">
              <a:alpha val="70000"/>
            </a:schemeClr>
          </a:solidFill>
          <a:ln>
            <a:noFill/>
          </a:ln>
          <a:extLst/>
        </p:spPr>
        <p:txBody>
          <a:bodyPr>
            <a:spAutoFit/>
          </a:bodyPr>
          <a:lstStyle>
            <a:lvl1pPr marL="574675" indent="-574675">
              <a:spcBef>
                <a:spcPct val="20000"/>
              </a:spcBef>
              <a:buClr>
                <a:schemeClr val="tx2"/>
              </a:buClr>
              <a:buFont typeface="Monotype Sorts" pitchFamily="2" charset="2"/>
              <a:buChar char="n"/>
              <a:defRPr sz="3200">
                <a:solidFill>
                  <a:schemeClr val="tx1"/>
                </a:solidFill>
                <a:latin typeface="Arial" pitchFamily="34" charset="0"/>
              </a:defRPr>
            </a:lvl1pPr>
            <a:lvl2pPr marL="1339850" indent="-574675">
              <a:spcBef>
                <a:spcPct val="20000"/>
              </a:spcBef>
              <a:buClr>
                <a:schemeClr val="tx2"/>
              </a:buClr>
              <a:buFont typeface="Monotype Sorts" pitchFamily="2" charset="2"/>
              <a:buChar char="n"/>
              <a:defRPr sz="2800">
                <a:solidFill>
                  <a:schemeClr val="tx1"/>
                </a:solidFill>
                <a:latin typeface="Arial" pitchFamily="34" charset="0"/>
              </a:defRPr>
            </a:lvl2pPr>
            <a:lvl3pPr marL="1143000" indent="-228600">
              <a:spcBef>
                <a:spcPct val="20000"/>
              </a:spcBef>
              <a:buClr>
                <a:schemeClr val="tx2"/>
              </a:buClr>
              <a:buFont typeface="Monotype Sorts" pitchFamily="2" charset="2"/>
              <a:buChar char="n"/>
              <a:defRPr sz="2400">
                <a:solidFill>
                  <a:schemeClr val="tx1"/>
                </a:solidFill>
                <a:latin typeface="Arial" pitchFamily="34" charset="0"/>
              </a:defRPr>
            </a:lvl3pPr>
            <a:lvl4pPr marL="1600200" indent="-228600">
              <a:spcBef>
                <a:spcPct val="20000"/>
              </a:spcBef>
              <a:buClr>
                <a:schemeClr val="tx2"/>
              </a:buClr>
              <a:buFont typeface="Monotype Sorts" pitchFamily="2" charset="2"/>
              <a:buChar char="n"/>
              <a:defRPr sz="2000">
                <a:solidFill>
                  <a:schemeClr val="tx1"/>
                </a:solidFill>
                <a:latin typeface="Arial" pitchFamily="34" charset="0"/>
              </a:defRPr>
            </a:lvl4pPr>
            <a:lvl5pPr marL="2057400" indent="-228600">
              <a:spcBef>
                <a:spcPct val="20000"/>
              </a:spcBef>
              <a:buClr>
                <a:schemeClr val="tx2"/>
              </a:buClr>
              <a:buFont typeface="Monotype Sorts" pitchFamily="2" charset="2"/>
              <a:buChar char="n"/>
              <a:defRPr sz="2000">
                <a:solidFill>
                  <a:schemeClr val="tx1"/>
                </a:solidFill>
                <a:latin typeface="Arial" pitchFamily="34" charset="0"/>
              </a:defRPr>
            </a:lvl5pPr>
            <a:lvl6pPr marL="25146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6pPr>
            <a:lvl7pPr marL="29718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7pPr>
            <a:lvl8pPr marL="34290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8pPr>
            <a:lvl9pPr marL="38862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9pPr>
          </a:lstStyle>
          <a:p>
            <a:pPr fontAlgn="base">
              <a:spcBef>
                <a:spcPct val="0"/>
              </a:spcBef>
              <a:spcAft>
                <a:spcPct val="0"/>
              </a:spcAft>
              <a:buClr>
                <a:srgbClr val="1F497D"/>
              </a:buClr>
              <a:buFont typeface="Monotype Sorts" pitchFamily="2" charset="2"/>
              <a:buNone/>
              <a:defRPr/>
            </a:pPr>
            <a:r>
              <a:rPr lang="it-IT" altLang="en-US" sz="1900">
                <a:solidFill>
                  <a:prstClr val="white"/>
                </a:solidFill>
                <a:effectLst>
                  <a:outerShdw blurRad="38100" dist="38100" dir="2700000" algn="tl">
                    <a:srgbClr val="000000"/>
                  </a:outerShdw>
                </a:effectLst>
              </a:rPr>
              <a:t>Prevenzione </a:t>
            </a:r>
          </a:p>
          <a:p>
            <a:pPr fontAlgn="base">
              <a:spcBef>
                <a:spcPct val="0"/>
              </a:spcBef>
              <a:spcAft>
                <a:spcPct val="0"/>
              </a:spcAft>
              <a:buClr>
                <a:srgbClr val="1F497D"/>
              </a:buClr>
              <a:buFont typeface="Monotype Sorts" pitchFamily="2" charset="2"/>
              <a:buNone/>
              <a:defRPr/>
            </a:pPr>
            <a:r>
              <a:rPr lang="it-IT" altLang="en-US" sz="1900">
                <a:solidFill>
                  <a:prstClr val="white"/>
                </a:solidFill>
                <a:effectLst>
                  <a:outerShdw blurRad="38100" dist="38100" dir="2700000" algn="tl">
                    <a:srgbClr val="000000"/>
                  </a:outerShdw>
                </a:effectLst>
              </a:rPr>
              <a:t>Diagnosi (preclinica?)</a:t>
            </a:r>
          </a:p>
          <a:p>
            <a:pPr fontAlgn="base">
              <a:spcBef>
                <a:spcPct val="0"/>
              </a:spcBef>
              <a:spcAft>
                <a:spcPct val="0"/>
              </a:spcAft>
              <a:buClr>
                <a:srgbClr val="1F497D"/>
              </a:buClr>
              <a:buFont typeface="Monotype Sorts" pitchFamily="2" charset="2"/>
              <a:buNone/>
              <a:defRPr/>
            </a:pPr>
            <a:r>
              <a:rPr lang="it-IT" altLang="en-US" sz="1900">
                <a:solidFill>
                  <a:prstClr val="white"/>
                </a:solidFill>
                <a:effectLst>
                  <a:outerShdw blurRad="38100" dist="38100" dir="2700000" algn="tl">
                    <a:srgbClr val="000000"/>
                  </a:outerShdw>
                </a:effectLst>
              </a:rPr>
              <a:t>Comunicazione</a:t>
            </a:r>
          </a:p>
          <a:p>
            <a:pPr fontAlgn="base">
              <a:spcBef>
                <a:spcPct val="0"/>
              </a:spcBef>
              <a:spcAft>
                <a:spcPct val="0"/>
              </a:spcAft>
              <a:buClr>
                <a:srgbClr val="1F497D"/>
              </a:buClr>
              <a:buFont typeface="Monotype Sorts" pitchFamily="2" charset="2"/>
              <a:buNone/>
              <a:defRPr/>
            </a:pPr>
            <a:r>
              <a:rPr lang="it-IT" altLang="en-US" sz="1900">
                <a:solidFill>
                  <a:prstClr val="white"/>
                </a:solidFill>
                <a:effectLst>
                  <a:outerShdw blurRad="38100" dist="38100" dir="2700000" algn="tl">
                    <a:srgbClr val="000000"/>
                  </a:outerShdw>
                </a:effectLst>
              </a:rPr>
              <a:t>Accettazione della malattia e alleanza</a:t>
            </a:r>
          </a:p>
          <a:p>
            <a:pPr fontAlgn="base">
              <a:spcBef>
                <a:spcPct val="0"/>
              </a:spcBef>
              <a:spcAft>
                <a:spcPct val="0"/>
              </a:spcAft>
              <a:buClr>
                <a:srgbClr val="1F497D"/>
              </a:buClr>
              <a:buFont typeface="Monotype Sorts" pitchFamily="2" charset="2"/>
              <a:buNone/>
              <a:defRPr/>
            </a:pPr>
            <a:r>
              <a:rPr lang="it-IT" altLang="en-US" sz="1900">
                <a:solidFill>
                  <a:prstClr val="white"/>
                </a:solidFill>
                <a:effectLst>
                  <a:outerShdw blurRad="38100" dist="38100" dir="2700000" algn="tl">
                    <a:srgbClr val="000000"/>
                  </a:outerShdw>
                </a:effectLst>
              </a:rPr>
              <a:t>Trattamento (cognitività, AADL, sintomi psichici (ansia, depressione)</a:t>
            </a:r>
          </a:p>
          <a:p>
            <a:pPr fontAlgn="base">
              <a:spcBef>
                <a:spcPct val="0"/>
              </a:spcBef>
              <a:spcAft>
                <a:spcPct val="0"/>
              </a:spcAft>
              <a:buClr>
                <a:srgbClr val="1F497D"/>
              </a:buClr>
              <a:buFont typeface="Monotype Sorts" pitchFamily="2" charset="2"/>
              <a:buNone/>
              <a:defRPr/>
            </a:pPr>
            <a:r>
              <a:rPr lang="it-IT" altLang="en-US" sz="1900">
                <a:solidFill>
                  <a:prstClr val="white"/>
                </a:solidFill>
                <a:effectLst>
                  <a:outerShdw blurRad="38100" dist="38100" dir="2700000" algn="tl">
                    <a:srgbClr val="000000"/>
                  </a:outerShdw>
                </a:effectLst>
              </a:rPr>
              <a:t>Problemi legali e sociali</a:t>
            </a:r>
          </a:p>
        </p:txBody>
      </p:sp>
      <p:sp>
        <p:nvSpPr>
          <p:cNvPr id="818179" name="Rectangle 3"/>
          <p:cNvSpPr>
            <a:spLocks noChangeArrowheads="1"/>
          </p:cNvSpPr>
          <p:nvPr/>
        </p:nvSpPr>
        <p:spPr bwMode="auto">
          <a:xfrm>
            <a:off x="6659563" y="3352800"/>
            <a:ext cx="2484437" cy="2114550"/>
          </a:xfrm>
          <a:prstGeom prst="rect">
            <a:avLst/>
          </a:prstGeom>
          <a:solidFill>
            <a:srgbClr val="800080">
              <a:alpha val="70000"/>
            </a:srgbClr>
          </a:solidFill>
          <a:ln>
            <a:noFill/>
          </a:ln>
          <a:effectLst/>
          <a:extLst/>
        </p:spPr>
        <p:txBody>
          <a:bodyPr>
            <a:spAutoFit/>
          </a:bodyPr>
          <a:lstStyle>
            <a:lvl1pPr marL="574675" indent="-574675">
              <a:spcBef>
                <a:spcPct val="20000"/>
              </a:spcBef>
              <a:buClr>
                <a:schemeClr val="tx2"/>
              </a:buClr>
              <a:buFont typeface="Monotype Sorts" pitchFamily="2" charset="2"/>
              <a:buChar char="n"/>
              <a:defRPr sz="3200">
                <a:solidFill>
                  <a:schemeClr val="tx1"/>
                </a:solidFill>
                <a:latin typeface="Arial" pitchFamily="34" charset="0"/>
              </a:defRPr>
            </a:lvl1pPr>
            <a:lvl2pPr marL="1339850" indent="-574675">
              <a:spcBef>
                <a:spcPct val="20000"/>
              </a:spcBef>
              <a:buClr>
                <a:schemeClr val="tx2"/>
              </a:buClr>
              <a:buFont typeface="Monotype Sorts" pitchFamily="2" charset="2"/>
              <a:buChar char="n"/>
              <a:defRPr sz="2800">
                <a:solidFill>
                  <a:schemeClr val="tx1"/>
                </a:solidFill>
                <a:latin typeface="Arial" pitchFamily="34" charset="0"/>
              </a:defRPr>
            </a:lvl2pPr>
            <a:lvl3pPr marL="1143000" indent="-228600">
              <a:spcBef>
                <a:spcPct val="20000"/>
              </a:spcBef>
              <a:buClr>
                <a:schemeClr val="tx2"/>
              </a:buClr>
              <a:buFont typeface="Monotype Sorts" pitchFamily="2" charset="2"/>
              <a:buChar char="n"/>
              <a:defRPr sz="2400">
                <a:solidFill>
                  <a:schemeClr val="tx1"/>
                </a:solidFill>
                <a:latin typeface="Arial" pitchFamily="34" charset="0"/>
              </a:defRPr>
            </a:lvl3pPr>
            <a:lvl4pPr marL="1600200" indent="-228600">
              <a:spcBef>
                <a:spcPct val="20000"/>
              </a:spcBef>
              <a:buClr>
                <a:schemeClr val="tx2"/>
              </a:buClr>
              <a:buFont typeface="Monotype Sorts" pitchFamily="2" charset="2"/>
              <a:buChar char="n"/>
              <a:defRPr sz="2000">
                <a:solidFill>
                  <a:schemeClr val="tx1"/>
                </a:solidFill>
                <a:latin typeface="Arial" pitchFamily="34" charset="0"/>
              </a:defRPr>
            </a:lvl4pPr>
            <a:lvl5pPr marL="2057400" indent="-228600">
              <a:spcBef>
                <a:spcPct val="20000"/>
              </a:spcBef>
              <a:buClr>
                <a:schemeClr val="tx2"/>
              </a:buClr>
              <a:buFont typeface="Monotype Sorts" pitchFamily="2" charset="2"/>
              <a:buChar char="n"/>
              <a:defRPr sz="2000">
                <a:solidFill>
                  <a:schemeClr val="tx1"/>
                </a:solidFill>
                <a:latin typeface="Arial" pitchFamily="34" charset="0"/>
              </a:defRPr>
            </a:lvl5pPr>
            <a:lvl6pPr marL="25146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6pPr>
            <a:lvl7pPr marL="29718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7pPr>
            <a:lvl8pPr marL="34290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8pPr>
            <a:lvl9pPr marL="38862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9pPr>
          </a:lstStyle>
          <a:p>
            <a:pPr fontAlgn="base">
              <a:spcBef>
                <a:spcPct val="0"/>
              </a:spcBef>
              <a:spcAft>
                <a:spcPct val="0"/>
              </a:spcAft>
              <a:buClr>
                <a:srgbClr val="1F497D"/>
              </a:buClr>
              <a:buFont typeface="Monotype Sorts" pitchFamily="2" charset="2"/>
              <a:buNone/>
              <a:defRPr/>
            </a:pPr>
            <a:r>
              <a:rPr lang="it-IT" altLang="en-US" sz="1900">
                <a:solidFill>
                  <a:srgbClr val="FFFF00"/>
                </a:solidFill>
                <a:effectLst>
                  <a:outerShdw blurRad="38100" dist="38100" dir="2700000" algn="tl">
                    <a:srgbClr val="000000"/>
                  </a:outerShdw>
                </a:effectLst>
              </a:rPr>
              <a:t>Complicanze somatiche</a:t>
            </a:r>
          </a:p>
          <a:p>
            <a:pPr fontAlgn="base">
              <a:spcBef>
                <a:spcPct val="0"/>
              </a:spcBef>
              <a:spcAft>
                <a:spcPct val="0"/>
              </a:spcAft>
              <a:buClr>
                <a:srgbClr val="1F497D"/>
              </a:buClr>
              <a:buFont typeface="Monotype Sorts" pitchFamily="2" charset="2"/>
              <a:buNone/>
              <a:defRPr/>
            </a:pPr>
            <a:r>
              <a:rPr lang="it-IT" altLang="en-US" sz="1900">
                <a:solidFill>
                  <a:srgbClr val="FFFF00"/>
                </a:solidFill>
                <a:effectLst>
                  <a:outerShdw blurRad="38100" dist="38100" dir="2700000" algn="tl">
                    <a:srgbClr val="000000"/>
                  </a:outerShdw>
                </a:effectLst>
              </a:rPr>
              <a:t>Alimentazione</a:t>
            </a:r>
          </a:p>
          <a:p>
            <a:pPr fontAlgn="base">
              <a:spcBef>
                <a:spcPct val="0"/>
              </a:spcBef>
              <a:spcAft>
                <a:spcPct val="0"/>
              </a:spcAft>
              <a:buClr>
                <a:srgbClr val="1F497D"/>
              </a:buClr>
              <a:buFont typeface="Monotype Sorts" pitchFamily="2" charset="2"/>
              <a:buNone/>
              <a:defRPr/>
            </a:pPr>
            <a:r>
              <a:rPr lang="it-IT" altLang="en-US" sz="1900">
                <a:solidFill>
                  <a:srgbClr val="FFFF00"/>
                </a:solidFill>
                <a:effectLst>
                  <a:outerShdw blurRad="38100" dist="38100" dir="2700000" algn="tl">
                    <a:srgbClr val="000000"/>
                  </a:outerShdw>
                </a:effectLst>
              </a:rPr>
              <a:t>ADL</a:t>
            </a:r>
          </a:p>
          <a:p>
            <a:pPr fontAlgn="base">
              <a:spcBef>
                <a:spcPct val="0"/>
              </a:spcBef>
              <a:spcAft>
                <a:spcPct val="0"/>
              </a:spcAft>
              <a:buClr>
                <a:srgbClr val="1F497D"/>
              </a:buClr>
              <a:buFont typeface="Monotype Sorts" pitchFamily="2" charset="2"/>
              <a:buNone/>
              <a:defRPr/>
            </a:pPr>
            <a:r>
              <a:rPr lang="it-IT" altLang="en-US" sz="1900">
                <a:solidFill>
                  <a:srgbClr val="FFFF00"/>
                </a:solidFill>
                <a:effectLst>
                  <a:outerShdw blurRad="38100" dist="38100" dir="2700000" algn="tl">
                    <a:srgbClr val="000000"/>
                  </a:outerShdw>
                </a:effectLst>
              </a:rPr>
              <a:t>Problemi sociali</a:t>
            </a:r>
          </a:p>
          <a:p>
            <a:pPr fontAlgn="base">
              <a:spcBef>
                <a:spcPct val="0"/>
              </a:spcBef>
              <a:spcAft>
                <a:spcPct val="0"/>
              </a:spcAft>
              <a:buClr>
                <a:srgbClr val="1F497D"/>
              </a:buClr>
              <a:buFont typeface="Monotype Sorts" pitchFamily="2" charset="2"/>
              <a:buNone/>
              <a:defRPr/>
            </a:pPr>
            <a:r>
              <a:rPr lang="it-IT" altLang="en-US" sz="1900">
                <a:solidFill>
                  <a:srgbClr val="FFFF00"/>
                </a:solidFill>
                <a:effectLst>
                  <a:outerShdw blurRad="38100" dist="38100" dir="2700000" algn="tl">
                    <a:srgbClr val="000000"/>
                  </a:outerShdw>
                </a:effectLst>
              </a:rPr>
              <a:t>Elaborazione del lutto</a:t>
            </a:r>
          </a:p>
        </p:txBody>
      </p:sp>
      <p:sp>
        <p:nvSpPr>
          <p:cNvPr id="248843" name="Text Box 11"/>
          <p:cNvSpPr txBox="1">
            <a:spLocks noGrp="1" noChangeArrowheads="1"/>
          </p:cNvSpPr>
          <p:nvPr>
            <p:ph type="title"/>
          </p:nvPr>
        </p:nvSpPr>
        <p:spPr>
          <a:xfrm>
            <a:off x="304800" y="333375"/>
            <a:ext cx="8839200" cy="1098550"/>
          </a:xfrm>
          <a:solidFill>
            <a:srgbClr val="99CCFF"/>
          </a:solidFill>
          <a:ln>
            <a:solidFill>
              <a:srgbClr val="000080"/>
            </a:solidFill>
          </a:ln>
          <a:extLst/>
        </p:spPr>
        <p:txBody>
          <a:bodyPr/>
          <a:lstStyle/>
          <a:p>
            <a:pPr eaLnBrk="1" hangingPunct="1">
              <a:defRPr/>
            </a:pPr>
            <a:r>
              <a:rPr lang="it-IT" altLang="en-US" sz="3200" b="1" dirty="0">
                <a:solidFill>
                  <a:srgbClr val="FF0000"/>
                </a:solidFill>
                <a:latin typeface="Arial" pitchFamily="34" charset="0"/>
                <a:ea typeface="MS PGothic" pitchFamily="34" charset="-128"/>
                <a:cs typeface="+mn-cs"/>
              </a:rPr>
              <a:t>Le demenze: l’evoluzione clinica e i bisogni</a:t>
            </a:r>
          </a:p>
        </p:txBody>
      </p:sp>
      <p:sp>
        <p:nvSpPr>
          <p:cNvPr id="817155" name="Rectangle 3"/>
          <p:cNvSpPr>
            <a:spLocks noChangeArrowheads="1"/>
          </p:cNvSpPr>
          <p:nvPr/>
        </p:nvSpPr>
        <p:spPr bwMode="auto">
          <a:xfrm>
            <a:off x="4114800" y="2438400"/>
            <a:ext cx="2438400" cy="2981325"/>
          </a:xfrm>
          <a:prstGeom prst="rect">
            <a:avLst/>
          </a:prstGeom>
          <a:solidFill>
            <a:srgbClr val="3366FF">
              <a:alpha val="71001"/>
            </a:srgbClr>
          </a:solidFill>
          <a:ln>
            <a:noFill/>
          </a:ln>
          <a:effectLst/>
          <a:extLst/>
        </p:spPr>
        <p:txBody>
          <a:bodyPr>
            <a:spAutoFit/>
          </a:bodyPr>
          <a:lstStyle>
            <a:lvl1pPr marL="574675" indent="-574675">
              <a:spcBef>
                <a:spcPct val="20000"/>
              </a:spcBef>
              <a:buClr>
                <a:schemeClr val="tx2"/>
              </a:buClr>
              <a:buFont typeface="Monotype Sorts" pitchFamily="2" charset="2"/>
              <a:buChar char="n"/>
              <a:defRPr sz="3200">
                <a:solidFill>
                  <a:schemeClr val="tx1"/>
                </a:solidFill>
                <a:latin typeface="Arial" pitchFamily="34" charset="0"/>
              </a:defRPr>
            </a:lvl1pPr>
            <a:lvl2pPr marL="1339850" indent="-574675">
              <a:spcBef>
                <a:spcPct val="20000"/>
              </a:spcBef>
              <a:buClr>
                <a:schemeClr val="tx2"/>
              </a:buClr>
              <a:buFont typeface="Monotype Sorts" pitchFamily="2" charset="2"/>
              <a:buChar char="n"/>
              <a:defRPr sz="2800">
                <a:solidFill>
                  <a:schemeClr val="tx1"/>
                </a:solidFill>
                <a:latin typeface="Arial" pitchFamily="34" charset="0"/>
              </a:defRPr>
            </a:lvl2pPr>
            <a:lvl3pPr marL="1143000" indent="-228600">
              <a:spcBef>
                <a:spcPct val="20000"/>
              </a:spcBef>
              <a:buClr>
                <a:schemeClr val="tx2"/>
              </a:buClr>
              <a:buFont typeface="Monotype Sorts" pitchFamily="2" charset="2"/>
              <a:buChar char="n"/>
              <a:defRPr sz="2400">
                <a:solidFill>
                  <a:schemeClr val="tx1"/>
                </a:solidFill>
                <a:latin typeface="Arial" pitchFamily="34" charset="0"/>
              </a:defRPr>
            </a:lvl3pPr>
            <a:lvl4pPr marL="1600200" indent="-228600">
              <a:spcBef>
                <a:spcPct val="20000"/>
              </a:spcBef>
              <a:buClr>
                <a:schemeClr val="tx2"/>
              </a:buClr>
              <a:buFont typeface="Monotype Sorts" pitchFamily="2" charset="2"/>
              <a:buChar char="n"/>
              <a:defRPr sz="2000">
                <a:solidFill>
                  <a:schemeClr val="tx1"/>
                </a:solidFill>
                <a:latin typeface="Arial" pitchFamily="34" charset="0"/>
              </a:defRPr>
            </a:lvl4pPr>
            <a:lvl5pPr marL="2057400" indent="-228600">
              <a:spcBef>
                <a:spcPct val="20000"/>
              </a:spcBef>
              <a:buClr>
                <a:schemeClr val="tx2"/>
              </a:buClr>
              <a:buFont typeface="Monotype Sorts" pitchFamily="2" charset="2"/>
              <a:buChar char="n"/>
              <a:defRPr sz="2000">
                <a:solidFill>
                  <a:schemeClr val="tx1"/>
                </a:solidFill>
                <a:latin typeface="Arial" pitchFamily="34" charset="0"/>
              </a:defRPr>
            </a:lvl5pPr>
            <a:lvl6pPr marL="25146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6pPr>
            <a:lvl7pPr marL="29718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7pPr>
            <a:lvl8pPr marL="34290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8pPr>
            <a:lvl9pPr marL="3886200" indent="-228600" fontAlgn="base">
              <a:spcBef>
                <a:spcPct val="20000"/>
              </a:spcBef>
              <a:spcAft>
                <a:spcPct val="0"/>
              </a:spcAft>
              <a:buClr>
                <a:schemeClr val="tx2"/>
              </a:buClr>
              <a:buFont typeface="Monotype Sorts" pitchFamily="2" charset="2"/>
              <a:buChar char="n"/>
              <a:defRPr sz="2000">
                <a:solidFill>
                  <a:schemeClr val="tx1"/>
                </a:solidFill>
                <a:latin typeface="Arial" pitchFamily="34" charset="0"/>
              </a:defRPr>
            </a:lvl9pPr>
          </a:lstStyle>
          <a:p>
            <a:pPr fontAlgn="base">
              <a:spcBef>
                <a:spcPct val="0"/>
              </a:spcBef>
              <a:spcAft>
                <a:spcPct val="0"/>
              </a:spcAft>
              <a:buClr>
                <a:srgbClr val="1F497D"/>
              </a:buClr>
              <a:buFont typeface="Monotype Sorts" pitchFamily="2" charset="2"/>
              <a:buNone/>
              <a:defRPr/>
            </a:pPr>
            <a:r>
              <a:rPr lang="it-IT" altLang="en-US" sz="1900">
                <a:solidFill>
                  <a:prstClr val="black"/>
                </a:solidFill>
                <a:effectLst>
                  <a:outerShdw blurRad="38100" dist="38100" dir="2700000" algn="tl">
                    <a:srgbClr val="000000"/>
                  </a:outerShdw>
                </a:effectLst>
              </a:rPr>
              <a:t>Trattamento e rallentamento evoluzione (cognitività, comportamento, ADL)</a:t>
            </a:r>
          </a:p>
          <a:p>
            <a:pPr fontAlgn="base">
              <a:spcBef>
                <a:spcPct val="0"/>
              </a:spcBef>
              <a:spcAft>
                <a:spcPct val="0"/>
              </a:spcAft>
              <a:buClr>
                <a:srgbClr val="1F497D"/>
              </a:buClr>
              <a:buFont typeface="Monotype Sorts" pitchFamily="2" charset="2"/>
              <a:buNone/>
              <a:defRPr/>
            </a:pPr>
            <a:r>
              <a:rPr lang="it-IT" altLang="en-US" sz="1900">
                <a:solidFill>
                  <a:prstClr val="black"/>
                </a:solidFill>
                <a:effectLst>
                  <a:outerShdw blurRad="38100" dist="38100" dir="2700000" algn="tl">
                    <a:srgbClr val="000000"/>
                  </a:outerShdw>
                </a:effectLst>
              </a:rPr>
              <a:t>Carico psico-fisico caregiver </a:t>
            </a:r>
          </a:p>
          <a:p>
            <a:pPr fontAlgn="base">
              <a:spcBef>
                <a:spcPct val="0"/>
              </a:spcBef>
              <a:spcAft>
                <a:spcPct val="0"/>
              </a:spcAft>
              <a:buClr>
                <a:srgbClr val="1F497D"/>
              </a:buClr>
              <a:buFont typeface="Monotype Sorts" pitchFamily="2" charset="2"/>
              <a:buNone/>
              <a:defRPr/>
            </a:pPr>
            <a:r>
              <a:rPr lang="it-IT" altLang="en-US" sz="1900">
                <a:solidFill>
                  <a:prstClr val="black"/>
                </a:solidFill>
                <a:effectLst>
                  <a:outerShdw blurRad="38100" dist="38100" dir="2700000" algn="tl">
                    <a:srgbClr val="000000"/>
                  </a:outerShdw>
                </a:effectLst>
              </a:rPr>
              <a:t>Rischi e problemi legali</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body" idx="1"/>
          </p:nvPr>
        </p:nvSpPr>
        <p:spPr>
          <a:xfrm>
            <a:off x="533400" y="685800"/>
            <a:ext cx="7613650" cy="2894013"/>
          </a:xfrm>
        </p:spPr>
        <p:txBody>
          <a:bodyPr/>
          <a:lstStyle/>
          <a:p>
            <a:r>
              <a:rPr lang="it-IT" altLang="en-US" smtClean="0"/>
              <a:t>Molti pazienti con demenza ricevono le cure nei setting di medicina primaria, e circa il </a:t>
            </a:r>
            <a:r>
              <a:rPr lang="it-IT" altLang="en-US" smtClean="0">
                <a:solidFill>
                  <a:srgbClr val="FF0000"/>
                </a:solidFill>
              </a:rPr>
              <a:t>66%</a:t>
            </a:r>
            <a:r>
              <a:rPr lang="it-IT" altLang="en-US" smtClean="0">
                <a:solidFill>
                  <a:srgbClr val="FFFF00"/>
                </a:solidFill>
              </a:rPr>
              <a:t> </a:t>
            </a:r>
            <a:r>
              <a:rPr lang="it-IT" altLang="en-US" smtClean="0"/>
              <a:t>di questi non riceve una diagnosi negli stadi precoci della malattia.</a:t>
            </a:r>
          </a:p>
          <a:p>
            <a:pPr algn="r"/>
            <a:r>
              <a:rPr lang="it-IT" altLang="en-US" sz="2000" b="1" smtClean="0"/>
              <a:t>Brayne et al, JAMA, 2007, 298:2409-2411</a:t>
            </a:r>
            <a:endParaRPr lang="it-IT" altLang="en-US" b="1" smtClean="0">
              <a:solidFill>
                <a:srgbClr val="FFFF00"/>
              </a:solidFill>
            </a:endParaRPr>
          </a:p>
        </p:txBody>
      </p:sp>
      <p:sp>
        <p:nvSpPr>
          <p:cNvPr id="47106" name="Text Box 3"/>
          <p:cNvSpPr txBox="1">
            <a:spLocks noChangeArrowheads="1"/>
          </p:cNvSpPr>
          <p:nvPr/>
        </p:nvSpPr>
        <p:spPr bwMode="auto">
          <a:xfrm>
            <a:off x="3851275" y="6078538"/>
            <a:ext cx="4824413" cy="779462"/>
          </a:xfrm>
          <a:prstGeom prst="rect">
            <a:avLst/>
          </a:prstGeom>
          <a:noFill/>
          <a:ln w="9525">
            <a:noFill/>
            <a:miter lim="800000"/>
            <a:headEnd/>
            <a:tailEnd/>
          </a:ln>
        </p:spPr>
        <p:txBody>
          <a:bodyPr>
            <a:spAutoFit/>
          </a:bodyPr>
          <a:lstStyle/>
          <a:p>
            <a:pPr fontAlgn="base">
              <a:spcBef>
                <a:spcPct val="50000"/>
              </a:spcBef>
              <a:spcAft>
                <a:spcPct val="0"/>
              </a:spcAft>
            </a:pPr>
            <a:endParaRPr lang="it-IT" altLang="en-US">
              <a:solidFill>
                <a:prstClr val="black"/>
              </a:solidFill>
              <a:latin typeface="Arial" charset="0"/>
              <a:ea typeface="ＭＳ Ｐゴシック"/>
              <a:cs typeface="ＭＳ Ｐゴシック"/>
            </a:endParaRPr>
          </a:p>
          <a:p>
            <a:pPr fontAlgn="base">
              <a:spcBef>
                <a:spcPct val="50000"/>
              </a:spcBef>
              <a:spcAft>
                <a:spcPct val="0"/>
              </a:spcAft>
            </a:pPr>
            <a:endParaRPr lang="it-IT" altLang="en-US">
              <a:solidFill>
                <a:prstClr val="black"/>
              </a:solidFill>
              <a:latin typeface="Arial" charset="0"/>
              <a:ea typeface="ＭＳ Ｐゴシック"/>
              <a:cs typeface="ＭＳ Ｐゴシック"/>
            </a:endParaRPr>
          </a:p>
        </p:txBody>
      </p:sp>
      <p:sp>
        <p:nvSpPr>
          <p:cNvPr id="47107" name="Rectangle 4"/>
          <p:cNvSpPr>
            <a:spLocks noChangeArrowheads="1"/>
          </p:cNvSpPr>
          <p:nvPr/>
        </p:nvSpPr>
        <p:spPr bwMode="auto">
          <a:xfrm>
            <a:off x="654050" y="4100513"/>
            <a:ext cx="7613650" cy="1846262"/>
          </a:xfrm>
          <a:prstGeom prst="rect">
            <a:avLst/>
          </a:prstGeom>
          <a:noFill/>
          <a:ln w="9525">
            <a:noFill/>
            <a:miter lim="800000"/>
            <a:headEnd/>
            <a:tailEnd/>
          </a:ln>
        </p:spPr>
        <p:txBody>
          <a:bodyPr lIns="0" tIns="0" rIns="0" bIns="0" anchor="ctr">
            <a:spAutoFit/>
          </a:bodyPr>
          <a:lstStyle/>
          <a:p>
            <a:pPr marL="574675" indent="-574675" fontAlgn="base">
              <a:spcBef>
                <a:spcPct val="20000"/>
              </a:spcBef>
              <a:spcAft>
                <a:spcPct val="0"/>
              </a:spcAft>
              <a:buClr>
                <a:srgbClr val="1F497D"/>
              </a:buClr>
              <a:buFont typeface="Arial" charset="0"/>
              <a:buChar char="•"/>
            </a:pPr>
            <a:r>
              <a:rPr lang="it-IT" altLang="en-US" sz="3200">
                <a:solidFill>
                  <a:prstClr val="black"/>
                </a:solidFill>
                <a:latin typeface="Arial" charset="0"/>
              </a:rPr>
              <a:t>Il tempo medio fra la comparsa dei sintomi e la diagnosi è di </a:t>
            </a:r>
            <a:r>
              <a:rPr lang="it-IT" altLang="en-US" sz="3200">
                <a:solidFill>
                  <a:srgbClr val="FF0000"/>
                </a:solidFill>
                <a:latin typeface="Arial" charset="0"/>
              </a:rPr>
              <a:t>14 mesi </a:t>
            </a:r>
            <a:r>
              <a:rPr lang="it-IT" altLang="en-US" sz="3200">
                <a:solidFill>
                  <a:prstClr val="black"/>
                </a:solidFill>
                <a:latin typeface="Arial" charset="0"/>
              </a:rPr>
              <a:t>in Italia. </a:t>
            </a:r>
          </a:p>
          <a:p>
            <a:pPr marL="574675" indent="-574675" algn="r" fontAlgn="base">
              <a:spcBef>
                <a:spcPct val="20000"/>
              </a:spcBef>
              <a:spcAft>
                <a:spcPct val="0"/>
              </a:spcAft>
              <a:buClr>
                <a:srgbClr val="1F497D"/>
              </a:buClr>
              <a:buFont typeface="Arial" charset="0"/>
              <a:buChar char="•"/>
            </a:pPr>
            <a:r>
              <a:rPr lang="en-US" altLang="en-US" sz="2000" b="1">
                <a:solidFill>
                  <a:prstClr val="black"/>
                </a:solidFill>
                <a:latin typeface="Arial" charset="0"/>
              </a:rPr>
              <a:t>Bond J et al. Int J Clin Pract, 2005;59 (S 146): 8-14</a:t>
            </a:r>
            <a:endParaRPr lang="it-IT" altLang="en-US" sz="3200" b="1">
              <a:solidFill>
                <a:srgbClr val="FFFF00"/>
              </a:solidFill>
              <a:latin typeface="Arial"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cstate="print"/>
          <a:srcRect/>
          <a:stretch>
            <a:fillRect/>
          </a:stretch>
        </p:blipFill>
        <p:spPr bwMode="auto">
          <a:xfrm>
            <a:off x="1403350" y="146050"/>
            <a:ext cx="6408738" cy="6492875"/>
          </a:xfrm>
          <a:prstGeom prst="rect">
            <a:avLst/>
          </a:prstGeom>
          <a:noFill/>
          <a:ln w="9525">
            <a:noFill/>
            <a:miter lim="800000"/>
            <a:headEnd/>
            <a:tailEnd/>
          </a:ln>
        </p:spPr>
      </p:pic>
      <p:pic>
        <p:nvPicPr>
          <p:cNvPr id="48130" name="Picture 3"/>
          <p:cNvPicPr>
            <a:picLocks noChangeAspect="1" noChangeArrowheads="1"/>
          </p:cNvPicPr>
          <p:nvPr/>
        </p:nvPicPr>
        <p:blipFill>
          <a:blip r:embed="rId3" cstate="print"/>
          <a:srcRect/>
          <a:stretch>
            <a:fillRect/>
          </a:stretch>
        </p:blipFill>
        <p:spPr bwMode="auto">
          <a:xfrm>
            <a:off x="12700" y="5592763"/>
            <a:ext cx="1041400" cy="1265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olo 1"/>
          <p:cNvSpPr>
            <a:spLocks noGrp="1"/>
          </p:cNvSpPr>
          <p:nvPr>
            <p:ph type="title"/>
          </p:nvPr>
        </p:nvSpPr>
        <p:spPr/>
        <p:txBody>
          <a:bodyPr/>
          <a:lstStyle/>
          <a:p>
            <a:r>
              <a:rPr lang="it-IT" i="1" smtClean="0">
                <a:solidFill>
                  <a:srgbClr val="FF0000"/>
                </a:solidFill>
              </a:rPr>
              <a:t>Sig.a Giovanna</a:t>
            </a:r>
            <a:endParaRPr lang="en-US" i="1" smtClean="0">
              <a:solidFill>
                <a:srgbClr val="FF0000"/>
              </a:solidFill>
            </a:endParaRPr>
          </a:p>
        </p:txBody>
      </p:sp>
      <p:sp>
        <p:nvSpPr>
          <p:cNvPr id="49154" name="Segnaposto contenuto 2"/>
          <p:cNvSpPr>
            <a:spLocks noGrp="1"/>
          </p:cNvSpPr>
          <p:nvPr>
            <p:ph idx="1"/>
          </p:nvPr>
        </p:nvSpPr>
        <p:spPr/>
        <p:txBody>
          <a:bodyPr/>
          <a:lstStyle/>
          <a:p>
            <a:r>
              <a:rPr lang="it-IT" sz="2800" smtClean="0"/>
              <a:t>La paziente viene inviata dal MMG per inquadramento di deficit mnesico lieve, insorto da circa un anno, progredito in modo graduale, con iniziale impatto funzionale (anche se la paziente vive ancora da sola).</a:t>
            </a:r>
          </a:p>
          <a:p>
            <a:r>
              <a:rPr lang="it-IT" sz="2800" smtClean="0"/>
              <a:t>Già effettuati esami ematochimici di routine (incluso TSH, B12 e folati) che risultano nella norma</a:t>
            </a:r>
          </a:p>
          <a:p>
            <a:r>
              <a:rPr lang="it-IT" sz="2800" smtClean="0"/>
              <a:t>Ha anche effettuato RMN encefalo</a:t>
            </a:r>
          </a:p>
          <a:p>
            <a:r>
              <a:rPr lang="it-IT" sz="2800" smtClean="0"/>
              <a:t>La paziente viene a visita accompagnata dalla figlia</a:t>
            </a:r>
          </a:p>
          <a:p>
            <a:endParaRPr lang="it-IT" sz="2800" smtClean="0"/>
          </a:p>
          <a:p>
            <a:endParaRPr lang="en-US" sz="28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contenuto 2"/>
          <p:cNvSpPr>
            <a:spLocks noGrp="1"/>
          </p:cNvSpPr>
          <p:nvPr>
            <p:ph idx="1"/>
          </p:nvPr>
        </p:nvSpPr>
        <p:spPr>
          <a:xfrm>
            <a:off x="395288" y="1412875"/>
            <a:ext cx="8229600" cy="4525963"/>
          </a:xfrm>
        </p:spPr>
        <p:txBody>
          <a:bodyPr/>
          <a:lstStyle/>
          <a:p>
            <a:pPr eaLnBrk="1" hangingPunct="1">
              <a:spcBef>
                <a:spcPct val="0"/>
              </a:spcBef>
            </a:pPr>
            <a:r>
              <a:rPr lang="it-IT" altLang="en-US" sz="2800" smtClean="0">
                <a:cs typeface="Tahoma" pitchFamily="34" charset="0"/>
              </a:rPr>
              <a:t>4 anni di scolarità; casalinga.</a:t>
            </a:r>
          </a:p>
          <a:p>
            <a:pPr eaLnBrk="1" hangingPunct="1">
              <a:spcBef>
                <a:spcPct val="0"/>
              </a:spcBef>
            </a:pPr>
            <a:r>
              <a:rPr lang="it-IT" altLang="en-US" sz="2800" smtClean="0">
                <a:cs typeface="Tahoma" pitchFamily="34" charset="0"/>
              </a:rPr>
              <a:t>Vedova con una figlia coniugata, vive sola da anni</a:t>
            </a:r>
          </a:p>
          <a:p>
            <a:pPr eaLnBrk="1" hangingPunct="1">
              <a:spcBef>
                <a:spcPct val="0"/>
              </a:spcBef>
            </a:pPr>
            <a:r>
              <a:rPr lang="it-IT" altLang="en-US" sz="2800" smtClean="0">
                <a:cs typeface="Tahoma" pitchFamily="34" charset="0"/>
              </a:rPr>
              <a:t>È una persona vivace ed interessata ad hobby quali il cucito, il giardinaggio.</a:t>
            </a:r>
          </a:p>
          <a:p>
            <a:pPr eaLnBrk="1" hangingPunct="1">
              <a:spcBef>
                <a:spcPct val="0"/>
              </a:spcBef>
            </a:pPr>
            <a:r>
              <a:rPr lang="it-IT" altLang="en-US" sz="2800" smtClean="0">
                <a:cs typeface="Tahoma" pitchFamily="34" charset="0"/>
              </a:rPr>
              <a:t>Normali abitudini alimentari, vino ai pasti, non ha mai fumato. </a:t>
            </a:r>
          </a:p>
          <a:p>
            <a:pPr eaLnBrk="1" hangingPunct="1">
              <a:spcBef>
                <a:spcPct val="0"/>
              </a:spcBef>
            </a:pPr>
            <a:r>
              <a:rPr lang="it-IT" altLang="en-US" sz="2800" smtClean="0">
                <a:cs typeface="Tahoma" pitchFamily="34" charset="0"/>
              </a:rPr>
              <a:t>Riferisce di un calo ponderale di 3-4 kg negli ultimi 6 mesi. </a:t>
            </a:r>
          </a:p>
          <a:p>
            <a:pPr eaLnBrk="1" hangingPunct="1">
              <a:spcBef>
                <a:spcPct val="0"/>
              </a:spcBef>
            </a:pPr>
            <a:r>
              <a:rPr lang="it-IT" altLang="en-US" sz="2800" smtClean="0">
                <a:cs typeface="Tahoma" pitchFamily="34" charset="0"/>
              </a:rPr>
              <a:t>Alvo e diuresi nella norma</a:t>
            </a:r>
          </a:p>
          <a:p>
            <a:pPr eaLnBrk="1" hangingPunct="1">
              <a:spcBef>
                <a:spcPct val="0"/>
              </a:spcBef>
            </a:pPr>
            <a:r>
              <a:rPr lang="it-IT" altLang="en-US" sz="2800" smtClean="0">
                <a:cs typeface="Tahoma" pitchFamily="34" charset="0"/>
              </a:rPr>
              <a:t>Nega allergie.</a:t>
            </a:r>
          </a:p>
          <a:p>
            <a:pPr eaLnBrk="1" hangingPunct="1">
              <a:spcBef>
                <a:spcPct val="0"/>
              </a:spcBef>
            </a:pPr>
            <a:r>
              <a:rPr lang="it-IT" altLang="en-US" sz="2800" smtClean="0">
                <a:cs typeface="Tahoma" pitchFamily="34" charset="0"/>
              </a:rPr>
              <a:t>Anamnesi familiare negativa per demenza.</a:t>
            </a:r>
          </a:p>
          <a:p>
            <a:endParaRPr lang="en-US" sz="2800" smtClean="0"/>
          </a:p>
        </p:txBody>
      </p:sp>
      <p:sp>
        <p:nvSpPr>
          <p:cNvPr id="50178" name="Titolo 1"/>
          <p:cNvSpPr>
            <a:spLocks noGrp="1"/>
          </p:cNvSpPr>
          <p:nvPr>
            <p:ph type="title"/>
          </p:nvPr>
        </p:nvSpPr>
        <p:spPr/>
        <p:txBody>
          <a:bodyPr/>
          <a:lstStyle/>
          <a:p>
            <a:r>
              <a:rPr lang="it-IT" i="1" smtClean="0">
                <a:solidFill>
                  <a:srgbClr val="FF0000"/>
                </a:solidFill>
              </a:rPr>
              <a:t>Sig.a Giovanna</a:t>
            </a:r>
            <a:endParaRPr lang="en-US" i="1" smtClean="0">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p:txBody>
          <a:bodyPr/>
          <a:lstStyle/>
          <a:p>
            <a:r>
              <a:rPr lang="it-IT" smtClean="0">
                <a:solidFill>
                  <a:srgbClr val="FF0000"/>
                </a:solidFill>
              </a:rPr>
              <a:t>Anamnesi remota</a:t>
            </a:r>
            <a:endParaRPr lang="en-US" smtClean="0">
              <a:solidFill>
                <a:srgbClr val="FF0000"/>
              </a:solidFill>
            </a:endParaRPr>
          </a:p>
        </p:txBody>
      </p:sp>
      <p:sp>
        <p:nvSpPr>
          <p:cNvPr id="51202" name="Segnaposto contenuto 2"/>
          <p:cNvSpPr>
            <a:spLocks noGrp="1"/>
          </p:cNvSpPr>
          <p:nvPr>
            <p:ph idx="1"/>
          </p:nvPr>
        </p:nvSpPr>
        <p:spPr/>
        <p:txBody>
          <a:bodyPr/>
          <a:lstStyle/>
          <a:p>
            <a:pPr eaLnBrk="1" hangingPunct="1"/>
            <a:r>
              <a:rPr lang="it-IT" smtClean="0"/>
              <a:t>Osteoporosi con  fratture vertebrali da fragilità;</a:t>
            </a:r>
          </a:p>
          <a:p>
            <a:pPr eaLnBrk="1" hangingPunct="1"/>
            <a:r>
              <a:rPr lang="it-IT" smtClean="0"/>
              <a:t>Ulcera peptica anamnestica in trattamento cronico con PPI e diverticolosi coli </a:t>
            </a:r>
          </a:p>
          <a:p>
            <a:pPr eaLnBrk="1" hangingPunct="1"/>
            <a:r>
              <a:rPr lang="it-IT" smtClean="0"/>
              <a:t>FA permanente in TAO;</a:t>
            </a:r>
          </a:p>
          <a:p>
            <a:pPr eaLnBrk="1" hangingPunct="1"/>
            <a:r>
              <a:rPr lang="it-IT" smtClean="0"/>
              <a:t>Incontinenza urinaria</a:t>
            </a:r>
          </a:p>
          <a:p>
            <a:pPr eaLnBrk="1" hangingPunct="1"/>
            <a:r>
              <a:rPr lang="it-IT" smtClean="0"/>
              <a:t>Insonnia (da anni in terapia con lorazepam)</a:t>
            </a:r>
          </a:p>
          <a:p>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2" name="Segnaposto contenuto 11" descr="12448759-stetoscopio-sul-clipboard.jpg"/>
          <p:cNvPicPr>
            <a:picLocks noGrp="1" noChangeAspect="1"/>
          </p:cNvPicPr>
          <p:nvPr>
            <p:ph idx="1"/>
          </p:nvPr>
        </p:nvPicPr>
        <p:blipFill>
          <a:blip r:embed="rId2" cstate="print"/>
          <a:srcRect l="10625" t="2751" r="7476" b="2751"/>
          <a:stretch>
            <a:fillRect/>
          </a:stretch>
        </p:blipFill>
        <p:spPr>
          <a:xfrm>
            <a:off x="0" y="0"/>
            <a:ext cx="9144000" cy="6858000"/>
          </a:xfrm>
        </p:spPr>
      </p:pic>
      <p:sp>
        <p:nvSpPr>
          <p:cNvPr id="13" name="CasellaDiTesto 12"/>
          <p:cNvSpPr txBox="1"/>
          <p:nvPr/>
        </p:nvSpPr>
        <p:spPr>
          <a:xfrm>
            <a:off x="971600" y="1052736"/>
            <a:ext cx="6120680" cy="4616648"/>
          </a:xfrm>
          <a:prstGeom prst="rect">
            <a:avLst/>
          </a:prstGeom>
          <a:noFill/>
        </p:spPr>
        <p:txBody>
          <a:bodyPr wrap="square" rtlCol="0">
            <a:spAutoFit/>
          </a:bodyPr>
          <a:lstStyle/>
          <a:p>
            <a:pPr algn="ctr"/>
            <a:r>
              <a:rPr lang="it-IT" sz="4000" b="1" dirty="0" smtClean="0">
                <a:solidFill>
                  <a:srgbClr val="C00000"/>
                </a:solidFill>
              </a:rPr>
              <a:t>Giovanna</a:t>
            </a:r>
            <a:endParaRPr lang="it-IT" b="1" dirty="0" smtClean="0">
              <a:solidFill>
                <a:srgbClr val="C00000"/>
              </a:solidFill>
            </a:endParaRPr>
          </a:p>
          <a:p>
            <a:pPr algn="ctr"/>
            <a:endParaRPr lang="it-IT" b="1" dirty="0" smtClean="0"/>
          </a:p>
          <a:p>
            <a:pPr algn="ctr"/>
            <a:r>
              <a:rPr lang="it-IT" sz="2800" b="1" dirty="0" smtClean="0"/>
              <a:t>INR</a:t>
            </a:r>
          </a:p>
          <a:p>
            <a:pPr algn="ctr"/>
            <a:endParaRPr lang="it-IT" sz="2800" b="1" dirty="0" smtClean="0"/>
          </a:p>
          <a:p>
            <a:r>
              <a:rPr lang="it-IT" sz="2800" b="1" dirty="0" smtClean="0"/>
              <a:t>06/03/2014 </a:t>
            </a:r>
            <a:r>
              <a:rPr lang="it-IT" sz="2800" b="1" dirty="0" smtClean="0">
                <a:sym typeface="Wingdings" pitchFamily="2" charset="2"/>
              </a:rPr>
              <a:t>    </a:t>
            </a:r>
            <a:r>
              <a:rPr lang="it-IT" sz="4800" b="1" dirty="0" smtClean="0">
                <a:solidFill>
                  <a:srgbClr val="C00000"/>
                </a:solidFill>
              </a:rPr>
              <a:t>1,6</a:t>
            </a:r>
            <a:endParaRPr lang="it-IT" sz="3600" b="1" dirty="0" smtClean="0">
              <a:solidFill>
                <a:srgbClr val="C00000"/>
              </a:solidFill>
            </a:endParaRPr>
          </a:p>
          <a:p>
            <a:r>
              <a:rPr lang="it-IT" sz="2800" b="1" dirty="0" smtClean="0"/>
              <a:t>13/03/2014 </a:t>
            </a:r>
            <a:r>
              <a:rPr lang="it-IT" sz="2800" b="1" dirty="0" smtClean="0">
                <a:sym typeface="Wingdings" pitchFamily="2" charset="2"/>
              </a:rPr>
              <a:t></a:t>
            </a:r>
            <a:r>
              <a:rPr lang="it-IT" sz="2800" b="1" dirty="0" smtClean="0"/>
              <a:t>     </a:t>
            </a:r>
            <a:r>
              <a:rPr lang="it-IT" sz="4800" b="1" dirty="0" smtClean="0">
                <a:solidFill>
                  <a:srgbClr val="C00000"/>
                </a:solidFill>
              </a:rPr>
              <a:t>3,5</a:t>
            </a:r>
          </a:p>
          <a:p>
            <a:endParaRPr lang="it-IT" sz="2800" b="1" dirty="0" smtClean="0">
              <a:solidFill>
                <a:srgbClr val="C00000"/>
              </a:solidFill>
            </a:endParaRPr>
          </a:p>
          <a:p>
            <a:r>
              <a:rPr lang="it-IT" sz="2800" b="1" dirty="0" smtClean="0">
                <a:solidFill>
                  <a:srgbClr val="C00000"/>
                </a:solidFill>
              </a:rPr>
              <a:t>Da 6 mesi il controllo dell’INR è risultato difficoltoso</a:t>
            </a:r>
          </a:p>
        </p:txBody>
      </p:sp>
      <p:pic>
        <p:nvPicPr>
          <p:cNvPr id="5" name="Segnaposto contenuto 3" descr="specialista.jpg"/>
          <p:cNvPicPr>
            <a:picLocks noChangeAspect="1"/>
          </p:cNvPicPr>
          <p:nvPr/>
        </p:nvPicPr>
        <p:blipFill>
          <a:blip r:embed="rId3" cstate="print"/>
          <a:stretch>
            <a:fillRect/>
          </a:stretch>
        </p:blipFill>
        <p:spPr>
          <a:xfrm>
            <a:off x="7884368" y="4999192"/>
            <a:ext cx="1259632" cy="1858808"/>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290513" y="806450"/>
            <a:ext cx="7772400" cy="446088"/>
          </a:xfrm>
        </p:spPr>
        <p:txBody>
          <a:bodyPr/>
          <a:lstStyle/>
          <a:p>
            <a:r>
              <a:rPr lang="it-IT" altLang="en-US" sz="3000" smtClean="0">
                <a:solidFill>
                  <a:srgbClr val="FF0000"/>
                </a:solidFill>
                <a:cs typeface="Arial" charset="0"/>
              </a:rPr>
              <a:t>Anamnesi prossima</a:t>
            </a:r>
          </a:p>
        </p:txBody>
      </p:sp>
      <p:sp>
        <p:nvSpPr>
          <p:cNvPr id="52226" name="Rectangle 8"/>
          <p:cNvSpPr>
            <a:spLocks noGrp="1" noChangeArrowheads="1"/>
          </p:cNvSpPr>
          <p:nvPr>
            <p:ph type="body" idx="1"/>
          </p:nvPr>
        </p:nvSpPr>
        <p:spPr>
          <a:xfrm>
            <a:off x="319088" y="1524000"/>
            <a:ext cx="8229600" cy="4525963"/>
          </a:xfrm>
        </p:spPr>
        <p:txBody>
          <a:bodyPr/>
          <a:lstStyle/>
          <a:p>
            <a:pPr marL="0" indent="0">
              <a:lnSpc>
                <a:spcPct val="90000"/>
              </a:lnSpc>
              <a:spcBef>
                <a:spcPct val="95000"/>
              </a:spcBef>
              <a:buFont typeface="Arial" charset="0"/>
              <a:buNone/>
              <a:tabLst>
                <a:tab pos="269875" algn="l"/>
              </a:tabLst>
            </a:pPr>
            <a:r>
              <a:rPr lang="it-IT" altLang="en-US" sz="2400" smtClean="0"/>
              <a:t>Nell’ultimo anno è divenuta ripetitiva e ha dimenticato alcune ricorrenze (come il compleanno del nipote più piccolo).</a:t>
            </a:r>
          </a:p>
          <a:p>
            <a:pPr marL="1588" lvl="1" indent="0">
              <a:lnSpc>
                <a:spcPct val="90000"/>
              </a:lnSpc>
              <a:spcBef>
                <a:spcPct val="65000"/>
              </a:spcBef>
              <a:buFontTx/>
              <a:buNone/>
              <a:tabLst>
                <a:tab pos="269875" algn="l"/>
              </a:tabLst>
            </a:pPr>
            <a:r>
              <a:rPr lang="it-IT" altLang="en-US" sz="2400" smtClean="0"/>
              <a:t>Ha ridotto notevolmente le attività usuali e gli hobbies. </a:t>
            </a:r>
          </a:p>
          <a:p>
            <a:pPr marL="1588" lvl="1" indent="0">
              <a:lnSpc>
                <a:spcPct val="90000"/>
              </a:lnSpc>
              <a:spcBef>
                <a:spcPct val="65000"/>
              </a:spcBef>
              <a:buFontTx/>
              <a:buNone/>
              <a:tabLst>
                <a:tab pos="269875" algn="l"/>
              </a:tabLst>
            </a:pPr>
            <a:r>
              <a:rPr lang="it-IT" altLang="en-US" sz="2400" smtClean="0"/>
              <a:t>La figlia si è preoccupata perché sono iniziati piccoli problemi nella gestione dei farmaci e anche nella gestione dei soldi.</a:t>
            </a:r>
          </a:p>
          <a:p>
            <a:pPr marL="1588" lvl="1" indent="0">
              <a:lnSpc>
                <a:spcPct val="90000"/>
              </a:lnSpc>
              <a:spcBef>
                <a:spcPct val="65000"/>
              </a:spcBef>
              <a:buFontTx/>
              <a:buNone/>
              <a:tabLst>
                <a:tab pos="269875" algn="l"/>
              </a:tabLst>
            </a:pPr>
            <a:r>
              <a:rPr lang="it-IT" altLang="en-US" sz="2400" smtClean="0">
                <a:cs typeface="Tahoma" pitchFamily="34" charset="0"/>
              </a:rPr>
              <a:t>E’ meno curata nel vestirsi e nella cura dell’aspetto (deve essere stimolata ad andare dal parrucchiere).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body" idx="4294967295"/>
          </p:nvPr>
        </p:nvSpPr>
        <p:spPr>
          <a:xfrm>
            <a:off x="207963" y="908050"/>
            <a:ext cx="8229600" cy="4525963"/>
          </a:xfrm>
        </p:spPr>
        <p:txBody>
          <a:bodyPr/>
          <a:lstStyle/>
          <a:p>
            <a:pPr eaLnBrk="1" hangingPunct="1"/>
            <a:r>
              <a:rPr lang="it-IT" altLang="en-US" smtClean="0"/>
              <a:t>Esame obiettivo generale:</a:t>
            </a:r>
          </a:p>
          <a:p>
            <a:pPr lvl="1" eaLnBrk="1" hangingPunct="1"/>
            <a:r>
              <a:rPr lang="it-IT" altLang="en-US" sz="1800" smtClean="0"/>
              <a:t>Buone condizioni generali; non edemi </a:t>
            </a:r>
          </a:p>
          <a:p>
            <a:pPr lvl="1" eaLnBrk="1" hangingPunct="1"/>
            <a:r>
              <a:rPr lang="it-IT" altLang="en-US" sz="1800" smtClean="0"/>
              <a:t>Peso 67; altezza 158 cm (BMI 26)</a:t>
            </a:r>
          </a:p>
          <a:p>
            <a:pPr lvl="1" eaLnBrk="1" hangingPunct="1"/>
            <a:r>
              <a:rPr lang="it-IT" altLang="en-US" sz="1800" smtClean="0"/>
              <a:t>Torace ndp </a:t>
            </a:r>
          </a:p>
          <a:p>
            <a:pPr lvl="1" eaLnBrk="1" hangingPunct="1"/>
            <a:r>
              <a:rPr lang="it-IT" altLang="en-US" sz="1800" smtClean="0"/>
              <a:t>Toni cardiaci aritmici (FA) e validi. PA 140/60. FC 72/min</a:t>
            </a:r>
          </a:p>
          <a:p>
            <a:pPr lvl="1" eaLnBrk="1" hangingPunct="1"/>
            <a:r>
              <a:rPr lang="it-IT" altLang="en-US" sz="1800" smtClean="0"/>
              <a:t>Addome piano, trattabile</a:t>
            </a:r>
          </a:p>
          <a:p>
            <a:pPr lvl="1" eaLnBrk="1" hangingPunct="1"/>
            <a:r>
              <a:rPr lang="it-IT" altLang="en-US" sz="1800" smtClean="0"/>
              <a:t>OI nei limiti</a:t>
            </a:r>
          </a:p>
          <a:p>
            <a:pPr eaLnBrk="1" hangingPunct="1"/>
            <a:r>
              <a:rPr lang="it-IT" altLang="en-US" smtClean="0"/>
              <a:t>Esame obiettivo neurologico: </a:t>
            </a:r>
          </a:p>
          <a:p>
            <a:pPr lvl="1" eaLnBrk="1" hangingPunct="1"/>
            <a:r>
              <a:rPr lang="it-IT" altLang="en-US" sz="1800" smtClean="0"/>
              <a:t>Stazione eretta e deambulazione nella norma.  Romberg negativo </a:t>
            </a:r>
          </a:p>
          <a:p>
            <a:pPr lvl="1" eaLnBrk="1" hangingPunct="1"/>
            <a:r>
              <a:rPr lang="it-IT" altLang="en-US" sz="1800" smtClean="0"/>
              <a:t>Non deficit focali di forza </a:t>
            </a:r>
          </a:p>
          <a:p>
            <a:pPr lvl="1" eaLnBrk="1" hangingPunct="1"/>
            <a:r>
              <a:rPr lang="it-IT" altLang="en-US" sz="1800" smtClean="0"/>
              <a:t>ROT simmetrici </a:t>
            </a:r>
          </a:p>
          <a:p>
            <a:pPr lvl="1" eaLnBrk="1" hangingPunct="1"/>
            <a:r>
              <a:rPr lang="it-IT" altLang="en-US" sz="1800" smtClean="0"/>
              <a:t>Non riflessi patologici. Non riflessi primitivi  </a:t>
            </a:r>
          </a:p>
          <a:p>
            <a:pPr lvl="1" eaLnBrk="1" hangingPunct="1"/>
            <a:r>
              <a:rPr lang="it-IT" altLang="en-US" sz="1800" smtClean="0"/>
              <a:t>Non movimenti involontari. Tono muscolare nella norma </a:t>
            </a:r>
          </a:p>
          <a:p>
            <a:pPr lvl="1" eaLnBrk="1" hangingPunct="1"/>
            <a:r>
              <a:rPr lang="it-IT" altLang="en-US" sz="1800" smtClean="0"/>
              <a:t>Non alterazione della coordinazione. NC indenni</a:t>
            </a:r>
          </a:p>
        </p:txBody>
      </p:sp>
      <p:sp>
        <p:nvSpPr>
          <p:cNvPr id="53250" name="Rectangle 2"/>
          <p:cNvSpPr>
            <a:spLocks noChangeArrowheads="1"/>
          </p:cNvSpPr>
          <p:nvPr/>
        </p:nvSpPr>
        <p:spPr bwMode="auto">
          <a:xfrm>
            <a:off x="82550" y="333375"/>
            <a:ext cx="7772400" cy="446088"/>
          </a:xfrm>
          <a:prstGeom prst="rect">
            <a:avLst/>
          </a:prstGeom>
          <a:noFill/>
          <a:ln w="9525">
            <a:noFill/>
            <a:miter lim="800000"/>
            <a:headEnd/>
            <a:tailEnd/>
          </a:ln>
        </p:spPr>
        <p:txBody>
          <a:bodyPr anchor="b"/>
          <a:lstStyle/>
          <a:p>
            <a:pPr fontAlgn="base">
              <a:spcBef>
                <a:spcPct val="0"/>
              </a:spcBef>
              <a:spcAft>
                <a:spcPct val="0"/>
              </a:spcAft>
            </a:pPr>
            <a:r>
              <a:rPr lang="it-IT" altLang="en-US" sz="3000" b="1">
                <a:solidFill>
                  <a:srgbClr val="FF0000"/>
                </a:solidFill>
                <a:latin typeface="Arial" charset="0"/>
                <a:ea typeface="ＭＳ Ｐゴシック"/>
                <a:cs typeface="Arial" charset="0"/>
              </a:rPr>
              <a:t>Esame obiettivo</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4"/>
          <p:cNvSpPr txBox="1">
            <a:spLocks noChangeArrowheads="1"/>
          </p:cNvSpPr>
          <p:nvPr/>
        </p:nvSpPr>
        <p:spPr bwMode="auto">
          <a:xfrm>
            <a:off x="468313" y="1341438"/>
            <a:ext cx="2867025" cy="457200"/>
          </a:xfrm>
          <a:prstGeom prst="rect">
            <a:avLst/>
          </a:prstGeom>
          <a:noFill/>
          <a:ln w="9525">
            <a:noFill/>
            <a:miter lim="800000"/>
            <a:headEnd/>
            <a:tailEnd/>
          </a:ln>
        </p:spPr>
        <p:txBody>
          <a:bodyPr>
            <a:spAutoFit/>
          </a:bodyPr>
          <a:lstStyle/>
          <a:p>
            <a:pPr fontAlgn="base">
              <a:spcBef>
                <a:spcPct val="50000"/>
              </a:spcBef>
              <a:spcAft>
                <a:spcPct val="0"/>
              </a:spcAft>
            </a:pPr>
            <a:r>
              <a:rPr lang="it-IT" altLang="en-US" sz="2400" b="1">
                <a:solidFill>
                  <a:srgbClr val="002B5F"/>
                </a:solidFill>
                <a:latin typeface="Arial" charset="0"/>
                <a:ea typeface="ＭＳ Ｐゴシック"/>
                <a:cs typeface="ＭＳ Ｐゴシック"/>
              </a:rPr>
              <a:t>Indice ADL di Katz</a:t>
            </a:r>
          </a:p>
        </p:txBody>
      </p:sp>
      <p:sp>
        <p:nvSpPr>
          <p:cNvPr id="5132" name="Rectangle 2"/>
          <p:cNvSpPr>
            <a:spLocks noChangeArrowheads="1"/>
          </p:cNvSpPr>
          <p:nvPr/>
        </p:nvSpPr>
        <p:spPr bwMode="auto">
          <a:xfrm>
            <a:off x="85725" y="617538"/>
            <a:ext cx="3622675" cy="446087"/>
          </a:xfrm>
          <a:prstGeom prst="rect">
            <a:avLst/>
          </a:prstGeom>
          <a:noFill/>
          <a:ln w="9525">
            <a:noFill/>
            <a:miter lim="800000"/>
            <a:headEnd/>
            <a:tailEnd/>
          </a:ln>
        </p:spPr>
        <p:txBody>
          <a:bodyPr anchor="b"/>
          <a:lstStyle/>
          <a:p>
            <a:pPr algn="ctr" fontAlgn="base">
              <a:spcBef>
                <a:spcPct val="0"/>
              </a:spcBef>
              <a:spcAft>
                <a:spcPct val="0"/>
              </a:spcAft>
            </a:pPr>
            <a:r>
              <a:rPr lang="it-IT" altLang="en-US" sz="3000" b="1">
                <a:solidFill>
                  <a:srgbClr val="002B5F"/>
                </a:solidFill>
                <a:latin typeface="Arial" charset="0"/>
                <a:ea typeface="ＭＳ Ｐゴシック"/>
                <a:cs typeface="Arial" charset="0"/>
              </a:rPr>
              <a:t>Valutazione funzionale</a:t>
            </a:r>
          </a:p>
        </p:txBody>
      </p:sp>
      <p:sp>
        <p:nvSpPr>
          <p:cNvPr id="5133" name="Rectangle 15"/>
          <p:cNvSpPr>
            <a:spLocks noChangeArrowheads="1"/>
          </p:cNvSpPr>
          <p:nvPr/>
        </p:nvSpPr>
        <p:spPr bwMode="auto">
          <a:xfrm>
            <a:off x="0" y="2636838"/>
            <a:ext cx="3203575" cy="2428875"/>
          </a:xfrm>
          <a:prstGeom prst="rect">
            <a:avLst/>
          </a:prstGeom>
          <a:noFill/>
          <a:ln w="9525">
            <a:noFill/>
            <a:miter lim="800000"/>
            <a:headEnd/>
            <a:tailEnd/>
          </a:ln>
        </p:spPr>
        <p:txBody>
          <a:bodyPr>
            <a:spAutoFit/>
          </a:bodyPr>
          <a:lstStyle/>
          <a:p>
            <a:pPr lvl="1" fontAlgn="base">
              <a:lnSpc>
                <a:spcPct val="80000"/>
              </a:lnSpc>
              <a:spcBef>
                <a:spcPct val="0"/>
              </a:spcBef>
              <a:spcAft>
                <a:spcPts val="1000"/>
              </a:spcAft>
            </a:pPr>
            <a:r>
              <a:rPr lang="it-IT" altLang="en-US" sz="2400" b="1">
                <a:solidFill>
                  <a:srgbClr val="000066"/>
                </a:solidFill>
                <a:latin typeface="Arial" charset="0"/>
                <a:ea typeface="ＭＳ Ｐゴシック"/>
                <a:cs typeface="ＭＳ Ｐゴシック"/>
              </a:rPr>
              <a:t>ADL</a:t>
            </a:r>
            <a:r>
              <a:rPr lang="it-IT" altLang="en-US" sz="2400">
                <a:solidFill>
                  <a:srgbClr val="000066"/>
                </a:solidFill>
                <a:latin typeface="Arial" charset="0"/>
                <a:ea typeface="ＭＳ Ｐゴシック"/>
                <a:cs typeface="ＭＳ Ｐゴシック"/>
              </a:rPr>
              <a:t>: incontinenza urinaria occasionale (funzionale);aiuto nel fare il bagno; per il resto autosufficiente nelle ADL</a:t>
            </a:r>
          </a:p>
        </p:txBody>
      </p:sp>
      <p:pic>
        <p:nvPicPr>
          <p:cNvPr id="5135" name="Picture 15"/>
          <p:cNvPicPr>
            <a:picLocks noChangeAspect="1" noChangeArrowheads="1"/>
          </p:cNvPicPr>
          <p:nvPr/>
        </p:nvPicPr>
        <p:blipFill>
          <a:blip r:embed="rId2" cstate="print"/>
          <a:srcRect/>
          <a:stretch>
            <a:fillRect/>
          </a:stretch>
        </p:blipFill>
        <p:spPr bwMode="auto">
          <a:xfrm>
            <a:off x="3716338" y="0"/>
            <a:ext cx="5427662" cy="6597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3"/>
          <p:cNvSpPr txBox="1">
            <a:spLocks noChangeArrowheads="1"/>
          </p:cNvSpPr>
          <p:nvPr/>
        </p:nvSpPr>
        <p:spPr bwMode="auto">
          <a:xfrm>
            <a:off x="250825" y="1196975"/>
            <a:ext cx="3025775" cy="822325"/>
          </a:xfrm>
          <a:prstGeom prst="rect">
            <a:avLst/>
          </a:prstGeom>
          <a:noFill/>
          <a:ln w="9525">
            <a:noFill/>
            <a:miter lim="800000"/>
            <a:headEnd/>
            <a:tailEnd/>
          </a:ln>
        </p:spPr>
        <p:txBody>
          <a:bodyPr>
            <a:spAutoFit/>
          </a:bodyPr>
          <a:lstStyle/>
          <a:p>
            <a:pPr algn="ctr" fontAlgn="base">
              <a:spcBef>
                <a:spcPct val="50000"/>
              </a:spcBef>
              <a:spcAft>
                <a:spcPct val="0"/>
              </a:spcAft>
            </a:pPr>
            <a:r>
              <a:rPr lang="it-IT" altLang="en-US" sz="2400" b="1">
                <a:solidFill>
                  <a:srgbClr val="002B5F"/>
                </a:solidFill>
                <a:latin typeface="Arial" charset="0"/>
                <a:ea typeface="ＭＳ Ｐゴシック"/>
                <a:cs typeface="ＭＳ Ｐゴシック"/>
              </a:rPr>
              <a:t>IADL di Lawton e Brody</a:t>
            </a:r>
          </a:p>
        </p:txBody>
      </p:sp>
      <p:sp>
        <p:nvSpPr>
          <p:cNvPr id="6155" name="Rectangle 2"/>
          <p:cNvSpPr>
            <a:spLocks noChangeArrowheads="1"/>
          </p:cNvSpPr>
          <p:nvPr/>
        </p:nvSpPr>
        <p:spPr bwMode="auto">
          <a:xfrm>
            <a:off x="82550" y="617538"/>
            <a:ext cx="3625850" cy="446087"/>
          </a:xfrm>
          <a:prstGeom prst="rect">
            <a:avLst/>
          </a:prstGeom>
          <a:noFill/>
          <a:ln w="9525">
            <a:noFill/>
            <a:miter lim="800000"/>
            <a:headEnd/>
            <a:tailEnd/>
          </a:ln>
        </p:spPr>
        <p:txBody>
          <a:bodyPr anchor="b"/>
          <a:lstStyle/>
          <a:p>
            <a:pPr algn="ctr" fontAlgn="base">
              <a:spcBef>
                <a:spcPct val="0"/>
              </a:spcBef>
              <a:spcAft>
                <a:spcPct val="0"/>
              </a:spcAft>
            </a:pPr>
            <a:r>
              <a:rPr lang="it-IT" altLang="en-US" sz="3000" b="1">
                <a:solidFill>
                  <a:srgbClr val="002B5F"/>
                </a:solidFill>
                <a:latin typeface="Arial" charset="0"/>
                <a:ea typeface="ＭＳ Ｐゴシック"/>
                <a:cs typeface="Arial" charset="0"/>
              </a:rPr>
              <a:t>Valutazione funzionale</a:t>
            </a:r>
          </a:p>
        </p:txBody>
      </p:sp>
      <p:sp>
        <p:nvSpPr>
          <p:cNvPr id="6156" name="Rectangle 15"/>
          <p:cNvSpPr>
            <a:spLocks noChangeArrowheads="1"/>
          </p:cNvSpPr>
          <p:nvPr/>
        </p:nvSpPr>
        <p:spPr bwMode="auto">
          <a:xfrm>
            <a:off x="0" y="2128838"/>
            <a:ext cx="3492500" cy="4438650"/>
          </a:xfrm>
          <a:prstGeom prst="rect">
            <a:avLst/>
          </a:prstGeom>
          <a:noFill/>
          <a:ln w="9525">
            <a:noFill/>
            <a:miter lim="800000"/>
            <a:headEnd/>
            <a:tailEnd/>
          </a:ln>
        </p:spPr>
        <p:txBody>
          <a:bodyPr>
            <a:spAutoFit/>
          </a:bodyPr>
          <a:lstStyle/>
          <a:p>
            <a:pPr lvl="1" fontAlgn="base">
              <a:lnSpc>
                <a:spcPct val="80000"/>
              </a:lnSpc>
              <a:spcBef>
                <a:spcPct val="0"/>
              </a:spcBef>
              <a:spcAft>
                <a:spcPct val="0"/>
              </a:spcAft>
            </a:pPr>
            <a:r>
              <a:rPr lang="it-IT" altLang="en-US" sz="2400" b="1">
                <a:solidFill>
                  <a:srgbClr val="000066"/>
                </a:solidFill>
                <a:latin typeface="Arial" charset="0"/>
                <a:ea typeface="ＭＳ Ｐゴシック"/>
                <a:cs typeface="ＭＳ Ｐゴシック"/>
              </a:rPr>
              <a:t>IADL</a:t>
            </a:r>
            <a:r>
              <a:rPr lang="it-IT" altLang="en-US" sz="2400">
                <a:solidFill>
                  <a:srgbClr val="000066"/>
                </a:solidFill>
                <a:latin typeface="Arial" charset="0"/>
                <a:ea typeface="ＭＳ Ｐゴシック"/>
                <a:cs typeface="ＭＳ Ｐゴシック"/>
              </a:rPr>
              <a:t>: ora richiede aiuto nella gestione domestica; presenta difficoltà nella organizzazione della spesa, nella gestione delle finanze (non è riuscita a ritirare i contanti in banca se non con l’aiuto del cassiere), ha dimenticato di assumere i farmaci.</a:t>
            </a:r>
          </a:p>
          <a:p>
            <a:pPr lvl="1" fontAlgn="base">
              <a:lnSpc>
                <a:spcPct val="80000"/>
              </a:lnSpc>
              <a:spcBef>
                <a:spcPct val="0"/>
              </a:spcBef>
              <a:spcAft>
                <a:spcPct val="0"/>
              </a:spcAft>
            </a:pPr>
            <a:endParaRPr lang="it-IT" altLang="en-US" sz="2100">
              <a:solidFill>
                <a:srgbClr val="000066"/>
              </a:solidFill>
              <a:latin typeface="Arial" charset="0"/>
              <a:ea typeface="ＭＳ Ｐゴシック"/>
              <a:cs typeface="Tahoma" pitchFamily="34" charset="0"/>
            </a:endParaRPr>
          </a:p>
        </p:txBody>
      </p:sp>
      <p:pic>
        <p:nvPicPr>
          <p:cNvPr id="6158" name="Picture 14"/>
          <p:cNvPicPr>
            <a:picLocks noChangeAspect="1" noChangeArrowheads="1"/>
          </p:cNvPicPr>
          <p:nvPr/>
        </p:nvPicPr>
        <p:blipFill>
          <a:blip r:embed="rId2" cstate="print"/>
          <a:srcRect/>
          <a:stretch>
            <a:fillRect/>
          </a:stretch>
        </p:blipFill>
        <p:spPr bwMode="auto">
          <a:xfrm>
            <a:off x="3521075" y="0"/>
            <a:ext cx="562292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idx="4294967295"/>
          </p:nvPr>
        </p:nvSpPr>
        <p:spPr>
          <a:xfrm>
            <a:off x="349250" y="260350"/>
            <a:ext cx="7772400" cy="446088"/>
          </a:xfrm>
        </p:spPr>
        <p:txBody>
          <a:bodyPr/>
          <a:lstStyle/>
          <a:p>
            <a:pPr eaLnBrk="1" hangingPunct="1"/>
            <a:r>
              <a:rPr lang="it-IT" altLang="en-US" sz="3000" smtClean="0">
                <a:cs typeface="Arial" charset="0"/>
              </a:rPr>
              <a:t>Valutazione neuropsicologica di base</a:t>
            </a:r>
          </a:p>
        </p:txBody>
      </p:sp>
      <p:sp>
        <p:nvSpPr>
          <p:cNvPr id="58370" name="Text Box 17"/>
          <p:cNvSpPr txBox="1">
            <a:spLocks noChangeArrowheads="1"/>
          </p:cNvSpPr>
          <p:nvPr/>
        </p:nvSpPr>
        <p:spPr bwMode="auto">
          <a:xfrm>
            <a:off x="374650" y="1560513"/>
            <a:ext cx="3095625" cy="274637"/>
          </a:xfrm>
          <a:prstGeom prst="rect">
            <a:avLst/>
          </a:prstGeom>
          <a:noFill/>
          <a:ln w="9525">
            <a:noFill/>
            <a:miter lim="800000"/>
            <a:headEnd/>
            <a:tailEnd/>
          </a:ln>
        </p:spPr>
        <p:txBody>
          <a:bodyPr>
            <a:spAutoFit/>
          </a:bodyPr>
          <a:lstStyle/>
          <a:p>
            <a:pPr fontAlgn="base">
              <a:spcBef>
                <a:spcPct val="75000"/>
              </a:spcBef>
              <a:spcAft>
                <a:spcPct val="0"/>
              </a:spcAft>
            </a:pPr>
            <a:r>
              <a:rPr lang="it-IT" altLang="en-US" sz="1200" b="1">
                <a:solidFill>
                  <a:prstClr val="white"/>
                </a:solidFill>
                <a:latin typeface="Arial" charset="0"/>
                <a:ea typeface="ＭＳ Ｐゴシック"/>
                <a:cs typeface="ＭＳ Ｐゴシック"/>
              </a:rPr>
              <a:t>Valutazione neuropsicologica di base</a:t>
            </a:r>
            <a:endParaRPr lang="it-IT" altLang="en-US" sz="1200">
              <a:solidFill>
                <a:prstClr val="black"/>
              </a:solidFill>
              <a:latin typeface="Arial" charset="0"/>
              <a:ea typeface="ＭＳ Ｐゴシック"/>
              <a:cs typeface="ＭＳ Ｐゴシック"/>
            </a:endParaRPr>
          </a:p>
        </p:txBody>
      </p:sp>
      <p:sp>
        <p:nvSpPr>
          <p:cNvPr id="58371" name="Rectangle 18"/>
          <p:cNvSpPr>
            <a:spLocks noChangeArrowheads="1"/>
          </p:cNvSpPr>
          <p:nvPr/>
        </p:nvSpPr>
        <p:spPr bwMode="auto">
          <a:xfrm>
            <a:off x="0" y="4953000"/>
            <a:ext cx="4302125" cy="1225550"/>
          </a:xfrm>
          <a:prstGeom prst="rect">
            <a:avLst/>
          </a:prstGeom>
          <a:noFill/>
          <a:ln w="9525">
            <a:noFill/>
            <a:miter lim="800000"/>
            <a:headEnd/>
            <a:tailEnd/>
          </a:ln>
        </p:spPr>
        <p:txBody>
          <a:bodyPr/>
          <a:lstStyle/>
          <a:p>
            <a:pPr marL="342900" indent="-342900" fontAlgn="base">
              <a:spcBef>
                <a:spcPct val="20000"/>
              </a:spcBef>
              <a:spcAft>
                <a:spcPct val="0"/>
              </a:spcAft>
            </a:pPr>
            <a:r>
              <a:rPr lang="it-IT" altLang="en-US" sz="1500">
                <a:solidFill>
                  <a:srgbClr val="000066"/>
                </a:solidFill>
                <a:latin typeface="Arial" charset="0"/>
                <a:ea typeface="ＭＳ Ｐゴシック"/>
                <a:cs typeface="ＭＳ Ｐゴシック"/>
              </a:rPr>
              <a:t>Disorientamento TS, lieve deficit sia della MBT che MLT episodica, evidente deficit di astrazione, attenzione, nella norma il linguaggio, non aprassia costruttiva né ideomotoria. </a:t>
            </a:r>
            <a:r>
              <a:rPr lang="it-IT" altLang="en-US" sz="1500" i="1">
                <a:solidFill>
                  <a:srgbClr val="000066"/>
                </a:solidFill>
                <a:latin typeface="Arial" charset="0"/>
                <a:ea typeface="ＭＳ Ｐゴシック"/>
                <a:cs typeface="ＭＳ Ｐゴシック"/>
              </a:rPr>
              <a:t>MMSE</a:t>
            </a:r>
            <a:r>
              <a:rPr lang="it-IT" altLang="en-US" sz="1500">
                <a:solidFill>
                  <a:srgbClr val="000066"/>
                </a:solidFill>
                <a:latin typeface="Arial" charset="0"/>
                <a:ea typeface="ＭＳ Ｐゴシック"/>
                <a:cs typeface="ＭＳ Ｐゴシック"/>
              </a:rPr>
              <a:t>: 20/30 (21 corretto). </a:t>
            </a:r>
          </a:p>
        </p:txBody>
      </p:sp>
      <p:pic>
        <p:nvPicPr>
          <p:cNvPr id="58372" name="Picture 19" descr="frase mmse"/>
          <p:cNvPicPr>
            <a:picLocks noChangeAspect="1" noChangeArrowheads="1"/>
          </p:cNvPicPr>
          <p:nvPr/>
        </p:nvPicPr>
        <p:blipFill>
          <a:blip r:embed="rId2" cstate="print"/>
          <a:srcRect/>
          <a:stretch>
            <a:fillRect/>
          </a:stretch>
        </p:blipFill>
        <p:spPr bwMode="auto">
          <a:xfrm>
            <a:off x="1058863" y="1268413"/>
            <a:ext cx="2073275" cy="2967037"/>
          </a:xfrm>
          <a:prstGeom prst="rect">
            <a:avLst/>
          </a:prstGeom>
          <a:noFill/>
          <a:ln w="9525">
            <a:noFill/>
            <a:miter lim="800000"/>
            <a:headEnd/>
            <a:tailEnd/>
          </a:ln>
        </p:spPr>
      </p:pic>
      <p:pic>
        <p:nvPicPr>
          <p:cNvPr id="58373" name="Picture 20" descr="mmse"/>
          <p:cNvPicPr>
            <a:picLocks noChangeAspect="1" noChangeArrowheads="1"/>
          </p:cNvPicPr>
          <p:nvPr/>
        </p:nvPicPr>
        <p:blipFill>
          <a:blip r:embed="rId3" cstate="print"/>
          <a:srcRect/>
          <a:stretch>
            <a:fillRect/>
          </a:stretch>
        </p:blipFill>
        <p:spPr bwMode="auto">
          <a:xfrm>
            <a:off x="4235450" y="1292225"/>
            <a:ext cx="4908550" cy="5116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a:xfrm>
            <a:off x="328613" y="319088"/>
            <a:ext cx="7772400" cy="446087"/>
          </a:xfrm>
        </p:spPr>
        <p:txBody>
          <a:bodyPr/>
          <a:lstStyle/>
          <a:p>
            <a:pPr eaLnBrk="1" hangingPunct="1"/>
            <a:r>
              <a:rPr lang="it-IT" altLang="en-US" sz="3000" smtClean="0">
                <a:cs typeface="Arial" charset="0"/>
              </a:rPr>
              <a:t>Valutazione neuropsicologica di base</a:t>
            </a:r>
          </a:p>
        </p:txBody>
      </p:sp>
      <p:sp>
        <p:nvSpPr>
          <p:cNvPr id="59394" name="Rectangle 10"/>
          <p:cNvSpPr>
            <a:spLocks noChangeArrowheads="1"/>
          </p:cNvSpPr>
          <p:nvPr/>
        </p:nvSpPr>
        <p:spPr bwMode="auto">
          <a:xfrm>
            <a:off x="0" y="2189163"/>
            <a:ext cx="4448175" cy="3948112"/>
          </a:xfrm>
          <a:prstGeom prst="rect">
            <a:avLst/>
          </a:prstGeom>
          <a:noFill/>
          <a:ln w="9525">
            <a:noFill/>
            <a:miter lim="800000"/>
            <a:headEnd/>
            <a:tailEnd/>
          </a:ln>
        </p:spPr>
        <p:txBody>
          <a:bodyPr/>
          <a:lstStyle/>
          <a:p>
            <a:pPr marL="342900" indent="-342900" fontAlgn="base">
              <a:spcBef>
                <a:spcPct val="20000"/>
              </a:spcBef>
              <a:spcAft>
                <a:spcPct val="0"/>
              </a:spcAft>
            </a:pPr>
            <a:r>
              <a:rPr lang="it-IT" altLang="en-US" sz="2500">
                <a:solidFill>
                  <a:srgbClr val="000066"/>
                </a:solidFill>
                <a:latin typeface="Arial" charset="0"/>
                <a:ea typeface="ＭＳ Ｐゴシック"/>
                <a:cs typeface="ＭＳ Ｐゴシック"/>
              </a:rPr>
              <a:t>Vi è una evidente distorsione della sequenza dei numeri che appaiono stipati in un solo quadrante; alcuni numeri sono omessi; le lancette sono posizionate in maniera corretta.</a:t>
            </a:r>
          </a:p>
          <a:p>
            <a:pPr marL="342900" indent="-342900" fontAlgn="base">
              <a:spcBef>
                <a:spcPct val="20000"/>
              </a:spcBef>
              <a:spcAft>
                <a:spcPct val="0"/>
              </a:spcAft>
            </a:pPr>
            <a:r>
              <a:rPr lang="it-IT" altLang="en-US" sz="2500">
                <a:solidFill>
                  <a:srgbClr val="000066"/>
                </a:solidFill>
                <a:latin typeface="Arial" charset="0"/>
                <a:ea typeface="ＭＳ Ｐゴシック"/>
                <a:cs typeface="ＭＳ Ｐゴシック"/>
              </a:rPr>
              <a:t>(punteggio: 4/10; patologico sec Sunderland)</a:t>
            </a:r>
          </a:p>
        </p:txBody>
      </p:sp>
      <p:pic>
        <p:nvPicPr>
          <p:cNvPr id="59395" name="Picture 13" descr="orologio"/>
          <p:cNvPicPr>
            <a:picLocks noChangeAspect="1" noChangeArrowheads="1"/>
          </p:cNvPicPr>
          <p:nvPr/>
        </p:nvPicPr>
        <p:blipFill>
          <a:blip r:embed="rId2" cstate="print"/>
          <a:srcRect/>
          <a:stretch>
            <a:fillRect/>
          </a:stretch>
        </p:blipFill>
        <p:spPr bwMode="auto">
          <a:xfrm>
            <a:off x="4816475" y="1981200"/>
            <a:ext cx="4037013" cy="380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a:xfrm>
            <a:off x="263525" y="260350"/>
            <a:ext cx="7772400" cy="446088"/>
          </a:xfrm>
        </p:spPr>
        <p:txBody>
          <a:bodyPr/>
          <a:lstStyle/>
          <a:p>
            <a:pPr eaLnBrk="1" hangingPunct="1"/>
            <a:r>
              <a:rPr lang="it-IT" altLang="en-US" sz="3000" smtClean="0">
                <a:cs typeface="Arial" charset="0"/>
              </a:rPr>
              <a:t>Valutazione sintomi psichici e comportamentali</a:t>
            </a:r>
          </a:p>
        </p:txBody>
      </p:sp>
      <p:pic>
        <p:nvPicPr>
          <p:cNvPr id="60418" name="Picture 6"/>
          <p:cNvPicPr>
            <a:picLocks noChangeAspect="1" noChangeArrowheads="1"/>
          </p:cNvPicPr>
          <p:nvPr/>
        </p:nvPicPr>
        <p:blipFill>
          <a:blip r:embed="rId2" cstate="print"/>
          <a:srcRect/>
          <a:stretch>
            <a:fillRect/>
          </a:stretch>
        </p:blipFill>
        <p:spPr bwMode="auto">
          <a:xfrm>
            <a:off x="581025" y="5580063"/>
            <a:ext cx="5543550" cy="992187"/>
          </a:xfrm>
          <a:prstGeom prst="rect">
            <a:avLst/>
          </a:prstGeom>
          <a:noFill/>
          <a:ln w="9525">
            <a:noFill/>
            <a:miter lim="800000"/>
            <a:headEnd/>
            <a:tailEnd/>
          </a:ln>
        </p:spPr>
      </p:pic>
      <p:pic>
        <p:nvPicPr>
          <p:cNvPr id="60419" name="Picture 8"/>
          <p:cNvPicPr>
            <a:picLocks noChangeAspect="1" noChangeArrowheads="1"/>
          </p:cNvPicPr>
          <p:nvPr/>
        </p:nvPicPr>
        <p:blipFill>
          <a:blip r:embed="rId3" cstate="print"/>
          <a:srcRect/>
          <a:stretch>
            <a:fillRect/>
          </a:stretch>
        </p:blipFill>
        <p:spPr bwMode="auto">
          <a:xfrm>
            <a:off x="5441950" y="6135688"/>
            <a:ext cx="5832475" cy="392112"/>
          </a:xfrm>
          <a:prstGeom prst="rect">
            <a:avLst/>
          </a:prstGeom>
          <a:noFill/>
          <a:ln w="9525">
            <a:noFill/>
            <a:miter lim="800000"/>
            <a:headEnd/>
            <a:tailEnd/>
          </a:ln>
        </p:spPr>
      </p:pic>
      <p:pic>
        <p:nvPicPr>
          <p:cNvPr id="60420" name="Picture 4"/>
          <p:cNvPicPr>
            <a:picLocks noChangeAspect="1" noChangeArrowheads="1"/>
          </p:cNvPicPr>
          <p:nvPr/>
        </p:nvPicPr>
        <p:blipFill>
          <a:blip r:embed="rId4" cstate="print"/>
          <a:srcRect/>
          <a:stretch>
            <a:fillRect/>
          </a:stretch>
        </p:blipFill>
        <p:spPr bwMode="auto">
          <a:xfrm>
            <a:off x="107950" y="1236663"/>
            <a:ext cx="8755063" cy="413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it-IT" altLang="en-US" smtClean="0"/>
              <a:t>Valutazione neuropsicologica</a:t>
            </a:r>
          </a:p>
        </p:txBody>
      </p:sp>
      <p:sp>
        <p:nvSpPr>
          <p:cNvPr id="61442" name="Rectangle 3"/>
          <p:cNvSpPr>
            <a:spLocks noGrp="1" noChangeArrowheads="1"/>
          </p:cNvSpPr>
          <p:nvPr>
            <p:ph type="body" idx="1"/>
          </p:nvPr>
        </p:nvSpPr>
        <p:spPr/>
        <p:txBody>
          <a:bodyPr/>
          <a:lstStyle/>
          <a:p>
            <a:pPr>
              <a:lnSpc>
                <a:spcPct val="80000"/>
              </a:lnSpc>
            </a:pPr>
            <a:r>
              <a:rPr lang="it-IT" altLang="en-US" sz="1500" smtClean="0"/>
              <a:t>Somministrazione dei test:</a:t>
            </a:r>
          </a:p>
          <a:p>
            <a:pPr>
              <a:lnSpc>
                <a:spcPct val="80000"/>
              </a:lnSpc>
            </a:pPr>
            <a:r>
              <a:rPr lang="it-IT" altLang="en-US" sz="1500" smtClean="0"/>
              <a:t>-	</a:t>
            </a:r>
            <a:r>
              <a:rPr lang="it-IT" altLang="en-US" sz="1500" smtClean="0">
                <a:solidFill>
                  <a:srgbClr val="FF0000"/>
                </a:solidFill>
              </a:rPr>
              <a:t>fluenza verbale per lettera</a:t>
            </a:r>
            <a:r>
              <a:rPr lang="it-IT" altLang="en-US" sz="1500" smtClean="0"/>
              <a:t>: FPL= 9, z=-1.8, deficitario, si osserva marcata tendenza della paziente a distrarsi e a perdere conseguentemente le istruzioni del compito;</a:t>
            </a:r>
          </a:p>
          <a:p>
            <a:pPr>
              <a:lnSpc>
                <a:spcPct val="80000"/>
              </a:lnSpc>
            </a:pPr>
            <a:r>
              <a:rPr lang="it-IT" altLang="en-US" sz="1500" smtClean="0"/>
              <a:t>-	</a:t>
            </a:r>
            <a:r>
              <a:rPr lang="it-IT" altLang="en-US" sz="1500" smtClean="0">
                <a:solidFill>
                  <a:srgbClr val="FF0000"/>
                </a:solidFill>
              </a:rPr>
              <a:t>fluenza verbale per categoria semantica</a:t>
            </a:r>
            <a:r>
              <a:rPr lang="it-IT" altLang="en-US" sz="1500" smtClean="0"/>
              <a:t>: FPC= 2, z=-3.7, gravemente deficitario, la paziente fatica a comprendere il compito richiesto;</a:t>
            </a:r>
          </a:p>
          <a:p>
            <a:pPr>
              <a:lnSpc>
                <a:spcPct val="80000"/>
              </a:lnSpc>
            </a:pPr>
            <a:r>
              <a:rPr lang="it-IT" altLang="en-US" sz="1500" smtClean="0"/>
              <a:t>-	</a:t>
            </a:r>
            <a:r>
              <a:rPr lang="it-IT" altLang="en-US" sz="1500" smtClean="0">
                <a:solidFill>
                  <a:srgbClr val="FF0000"/>
                </a:solidFill>
              </a:rPr>
              <a:t>denominazione su presentazione visiva di stimoli</a:t>
            </a:r>
            <a:r>
              <a:rPr lang="it-IT" altLang="en-US" sz="1500" smtClean="0"/>
              <a:t>: Boston Naming Test=10/30, deficitario, sono presenti numerose circonlocuzioni e risposte “non so”;</a:t>
            </a:r>
          </a:p>
          <a:p>
            <a:pPr>
              <a:lnSpc>
                <a:spcPct val="80000"/>
              </a:lnSpc>
            </a:pPr>
            <a:r>
              <a:rPr lang="it-IT" altLang="en-US" sz="1500" smtClean="0"/>
              <a:t>-	</a:t>
            </a:r>
            <a:r>
              <a:rPr lang="it-IT" altLang="en-US" sz="1500" smtClean="0">
                <a:solidFill>
                  <a:srgbClr val="FF0000"/>
                </a:solidFill>
              </a:rPr>
              <a:t>memoria a breve termine</a:t>
            </a:r>
            <a:r>
              <a:rPr lang="it-IT" altLang="en-US" sz="1500" smtClean="0"/>
              <a:t>: span numerico in avanti=3, p.e.=1, ai limiti della norma; </a:t>
            </a:r>
          </a:p>
          <a:p>
            <a:pPr>
              <a:lnSpc>
                <a:spcPct val="80000"/>
              </a:lnSpc>
            </a:pPr>
            <a:r>
              <a:rPr lang="it-IT" altLang="en-US" sz="1500" smtClean="0"/>
              <a:t>-	</a:t>
            </a:r>
            <a:r>
              <a:rPr lang="it-IT" altLang="en-US" sz="1500" smtClean="0">
                <a:solidFill>
                  <a:srgbClr val="FF0000"/>
                </a:solidFill>
              </a:rPr>
              <a:t>memoria di lavoro</a:t>
            </a:r>
            <a:r>
              <a:rPr lang="it-IT" altLang="en-US" sz="1500" smtClean="0"/>
              <a:t>: span numerico all'indietro=2, deficitario;</a:t>
            </a:r>
          </a:p>
          <a:p>
            <a:pPr>
              <a:lnSpc>
                <a:spcPct val="80000"/>
              </a:lnSpc>
            </a:pPr>
            <a:r>
              <a:rPr lang="it-IT" altLang="en-US" sz="1500" smtClean="0"/>
              <a:t>-	</a:t>
            </a:r>
            <a:r>
              <a:rPr lang="it-IT" altLang="en-US" sz="1500" smtClean="0">
                <a:solidFill>
                  <a:srgbClr val="FF0000"/>
                </a:solidFill>
              </a:rPr>
              <a:t>attenzione selettiva</a:t>
            </a:r>
            <a:r>
              <a:rPr lang="it-IT" altLang="en-US" sz="1500" smtClean="0"/>
              <a:t>: Matrici Attentive= 19/60, p.e.=0, deficitario, si osserva rallentamento psicomotorio nella strategia di ricerca visiva dello stimolo, in particolare quando il compito richiede la ricerca contemporanea di più stimoli target;</a:t>
            </a:r>
          </a:p>
          <a:p>
            <a:pPr>
              <a:lnSpc>
                <a:spcPct val="80000"/>
              </a:lnSpc>
            </a:pPr>
            <a:r>
              <a:rPr lang="it-IT" altLang="en-US" sz="1500" smtClean="0"/>
              <a:t>-	</a:t>
            </a:r>
            <a:r>
              <a:rPr lang="it-IT" altLang="en-US" sz="1500" smtClean="0">
                <a:solidFill>
                  <a:srgbClr val="FF0000"/>
                </a:solidFill>
              </a:rPr>
              <a:t>memoria episodica</a:t>
            </a:r>
            <a:r>
              <a:rPr lang="it-IT" altLang="en-US" sz="1500" smtClean="0"/>
              <a:t>: Breve racconto=2, p.e.=0, gravemente deficitario;</a:t>
            </a:r>
          </a:p>
          <a:p>
            <a:pPr>
              <a:lnSpc>
                <a:spcPct val="80000"/>
              </a:lnSpc>
            </a:pPr>
            <a:r>
              <a:rPr lang="it-IT" altLang="en-US" sz="1500" smtClean="0"/>
              <a:t>-	</a:t>
            </a:r>
            <a:r>
              <a:rPr lang="it-IT" altLang="en-US" sz="1500" smtClean="0">
                <a:solidFill>
                  <a:srgbClr val="FF0000"/>
                </a:solidFill>
              </a:rPr>
              <a:t>attenzione divisa e funzioni esecutive</a:t>
            </a:r>
            <a:r>
              <a:rPr lang="it-IT" altLang="en-US" sz="1500" smtClean="0"/>
              <a:t>: Trail Making Test A= errato, la paziente persevera sul compito precedente (matrici attentive) e non comprende il compito richiesto, nonostante l’esaminatore ripeta più volte le istruzioni.</a:t>
            </a:r>
          </a:p>
          <a:p>
            <a:pPr>
              <a:lnSpc>
                <a:spcPct val="80000"/>
              </a:lnSpc>
            </a:pPr>
            <a:endParaRPr lang="it-IT" altLang="en-US" sz="1500" smtClean="0"/>
          </a:p>
          <a:p>
            <a:pPr>
              <a:lnSpc>
                <a:spcPct val="80000"/>
              </a:lnSpc>
            </a:pPr>
            <a:r>
              <a:rPr lang="it-IT" altLang="en-US" sz="1700" b="1" smtClean="0"/>
              <a:t>La valutazione neuropsicologica rileva un quadro cognitivo globalmente compromesso, evidenziando un decadimento cognitivo di grado lieve-moderato, caratterizzato da: deficit della memoria episodica e della memoria di lavoro, deficit dell’attenzione, di produzione verbale sia su stimolo semantico che fonemico. </a:t>
            </a:r>
            <a:r>
              <a:rPr lang="it-IT" altLang="en-US" sz="1500" smtClean="0"/>
              <a:t>                                                                               </a:t>
            </a:r>
          </a:p>
          <a:p>
            <a:pPr>
              <a:lnSpc>
                <a:spcPct val="80000"/>
              </a:lnSpc>
            </a:pPr>
            <a:endParaRPr lang="it-IT" altLang="en-US" sz="1500"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noGrp="1" noChangeArrowheads="1"/>
          </p:cNvSpPr>
          <p:nvPr>
            <p:ph type="title"/>
          </p:nvPr>
        </p:nvSpPr>
        <p:spPr/>
        <p:txBody>
          <a:bodyPr/>
          <a:lstStyle/>
          <a:p>
            <a:r>
              <a:rPr lang="it-IT" altLang="en-US" smtClean="0"/>
              <a:t>MRI</a:t>
            </a:r>
          </a:p>
        </p:txBody>
      </p:sp>
      <p:sp>
        <p:nvSpPr>
          <p:cNvPr id="62466" name="Text Box 7"/>
          <p:cNvSpPr txBox="1">
            <a:spLocks noChangeArrowheads="1"/>
          </p:cNvSpPr>
          <p:nvPr/>
        </p:nvSpPr>
        <p:spPr bwMode="auto">
          <a:xfrm>
            <a:off x="431800" y="5886450"/>
            <a:ext cx="8189913" cy="581025"/>
          </a:xfrm>
          <a:prstGeom prst="rect">
            <a:avLst/>
          </a:prstGeom>
          <a:noFill/>
          <a:ln w="9525">
            <a:noFill/>
            <a:miter lim="800000"/>
            <a:headEnd/>
            <a:tailEnd/>
          </a:ln>
        </p:spPr>
        <p:txBody>
          <a:bodyPr>
            <a:spAutoFit/>
          </a:bodyPr>
          <a:lstStyle/>
          <a:p>
            <a:pPr algn="ctr" fontAlgn="base">
              <a:spcBef>
                <a:spcPct val="0"/>
              </a:spcBef>
              <a:spcAft>
                <a:spcPct val="0"/>
              </a:spcAft>
            </a:pPr>
            <a:r>
              <a:rPr lang="it-IT" altLang="en-US" sz="1600">
                <a:solidFill>
                  <a:prstClr val="black"/>
                </a:solidFill>
                <a:latin typeface="Arial" charset="0"/>
                <a:ea typeface="ＭＳ Ｐゴシック"/>
                <a:cs typeface="ＭＳ Ｐゴシック"/>
              </a:rPr>
              <a:t>Atrofia corticale più evidente in sede temporo-parietale. </a:t>
            </a:r>
          </a:p>
          <a:p>
            <a:pPr algn="ctr" fontAlgn="base">
              <a:spcBef>
                <a:spcPct val="0"/>
              </a:spcBef>
              <a:spcAft>
                <a:spcPct val="0"/>
              </a:spcAft>
            </a:pPr>
            <a:r>
              <a:rPr lang="it-IT" altLang="en-US" sz="1600">
                <a:solidFill>
                  <a:prstClr val="black"/>
                </a:solidFill>
                <a:latin typeface="Arial" charset="0"/>
                <a:ea typeface="ＭＳ Ｐゴシック"/>
                <a:cs typeface="ＭＳ Ｐゴシック"/>
              </a:rPr>
              <a:t>Atrofia ippocampale (grado 2/3 scala di Scheltens)</a:t>
            </a:r>
          </a:p>
        </p:txBody>
      </p:sp>
      <p:pic>
        <p:nvPicPr>
          <p:cNvPr id="62467" name="Picture 10"/>
          <p:cNvPicPr>
            <a:picLocks noChangeAspect="1" noChangeArrowheads="1"/>
          </p:cNvPicPr>
          <p:nvPr/>
        </p:nvPicPr>
        <p:blipFill>
          <a:blip r:embed="rId2" cstate="print"/>
          <a:srcRect/>
          <a:stretch>
            <a:fillRect/>
          </a:stretch>
        </p:blipFill>
        <p:spPr bwMode="auto">
          <a:xfrm>
            <a:off x="257175" y="1319213"/>
            <a:ext cx="8629650" cy="429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olo 1"/>
          <p:cNvSpPr>
            <a:spLocks noGrp="1"/>
          </p:cNvSpPr>
          <p:nvPr>
            <p:ph type="title"/>
          </p:nvPr>
        </p:nvSpPr>
        <p:spPr/>
        <p:txBody>
          <a:bodyPr/>
          <a:lstStyle/>
          <a:p>
            <a:r>
              <a:rPr lang="it-IT" i="1" smtClean="0">
                <a:solidFill>
                  <a:srgbClr val="FF0000"/>
                </a:solidFill>
              </a:rPr>
              <a:t>Sig.a Giovanna</a:t>
            </a:r>
            <a:endParaRPr lang="en-US" i="1" smtClean="0">
              <a:solidFill>
                <a:srgbClr val="FF0000"/>
              </a:solidFill>
            </a:endParaRPr>
          </a:p>
        </p:txBody>
      </p:sp>
      <p:sp>
        <p:nvSpPr>
          <p:cNvPr id="63490" name="Segnaposto contenuto 2"/>
          <p:cNvSpPr>
            <a:spLocks noGrp="1"/>
          </p:cNvSpPr>
          <p:nvPr>
            <p:ph idx="1"/>
          </p:nvPr>
        </p:nvSpPr>
        <p:spPr/>
        <p:txBody>
          <a:bodyPr/>
          <a:lstStyle/>
          <a:p>
            <a:r>
              <a:rPr lang="it-IT" smtClean="0"/>
              <a:t>Deficit cognitivo (memoria, attenzione, produzione verbale) lieve moderato con iniziale impatto nelle attività strumentali, complicato da disturbi comportamentali lievi (apatia) in un quadro di atrofia cerebrale temporo-parietale.</a:t>
            </a:r>
          </a:p>
          <a:p>
            <a:r>
              <a:rPr lang="it-IT" smtClean="0"/>
              <a:t>Diagnosi: MALATTIA DI ALZHEIMER PROBABILE, DI GRADO LIEVE (CDR 1)</a:t>
            </a:r>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io-Diapo-Orri">
  <a:themeElements>
    <a:clrScheme name="">
      <a:dk1>
        <a:srgbClr val="FFFFFF"/>
      </a:dk1>
      <a:lt1>
        <a:srgbClr val="F8F8F8"/>
      </a:lt1>
      <a:dk2>
        <a:srgbClr val="003399"/>
      </a:dk2>
      <a:lt2>
        <a:srgbClr val="FFFF00"/>
      </a:lt2>
      <a:accent1>
        <a:srgbClr val="FFFFFF"/>
      </a:accent1>
      <a:accent2>
        <a:srgbClr val="3333CC"/>
      </a:accent2>
      <a:accent3>
        <a:srgbClr val="AAADCA"/>
      </a:accent3>
      <a:accent4>
        <a:srgbClr val="D4D4D4"/>
      </a:accent4>
      <a:accent5>
        <a:srgbClr val="FFFFFF"/>
      </a:accent5>
      <a:accent6>
        <a:srgbClr val="2D2DB9"/>
      </a:accent6>
      <a:hlink>
        <a:srgbClr val="CCCCFF"/>
      </a:hlink>
      <a:folHlink>
        <a:srgbClr val="B2B2B2"/>
      </a:folHlink>
    </a:clrScheme>
    <a:fontScheme name="Angio-Diapo-Orri">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Angio-Diapo-Orr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gio-Diapo-Orr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gio-Diapo-Orr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gio-Diapo-Orr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gio-Diapo-Orr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gio-Diapo-Orr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gio-Diapo-Orr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i Office">
  <a:themeElements>
    <a:clrScheme name="">
      <a:dk1>
        <a:srgbClr val="CC3300"/>
      </a:dk1>
      <a:lt1>
        <a:srgbClr val="FFFFFF"/>
      </a:lt1>
      <a:dk2>
        <a:srgbClr val="000066"/>
      </a:dk2>
      <a:lt2>
        <a:srgbClr val="FFCC00"/>
      </a:lt2>
      <a:accent1>
        <a:srgbClr val="FF3300"/>
      </a:accent1>
      <a:accent2>
        <a:srgbClr val="3333CC"/>
      </a:accent2>
      <a:accent3>
        <a:srgbClr val="AAAAB8"/>
      </a:accent3>
      <a:accent4>
        <a:srgbClr val="DADADA"/>
      </a:accent4>
      <a:accent5>
        <a:srgbClr val="FFADAA"/>
      </a:accent5>
      <a:accent6>
        <a:srgbClr val="2D2DB9"/>
      </a:accent6>
      <a:hlink>
        <a:srgbClr val="CCCCFF"/>
      </a:hlink>
      <a:folHlink>
        <a:srgbClr val="B2B2B2"/>
      </a:folHlink>
    </a:clrScheme>
    <a:fontScheme name="Tema di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2046</TotalTime>
  <Words>9182</Words>
  <Application>Microsoft Office PowerPoint</Application>
  <PresentationFormat>Presentazione su schermo (4:3)</PresentationFormat>
  <Paragraphs>1802</Paragraphs>
  <Slides>197</Slides>
  <Notes>11</Notes>
  <HiddenSlides>1</HiddenSlides>
  <MMClips>0</MMClips>
  <ScaleCrop>false</ScaleCrop>
  <HeadingPairs>
    <vt:vector size="6" baseType="variant">
      <vt:variant>
        <vt:lpstr>Tema</vt:lpstr>
      </vt:variant>
      <vt:variant>
        <vt:i4>9</vt:i4>
      </vt:variant>
      <vt:variant>
        <vt:lpstr>Server OLE incorporati</vt:lpstr>
      </vt:variant>
      <vt:variant>
        <vt:i4>2</vt:i4>
      </vt:variant>
      <vt:variant>
        <vt:lpstr>Titoli diapositive</vt:lpstr>
      </vt:variant>
      <vt:variant>
        <vt:i4>197</vt:i4>
      </vt:variant>
    </vt:vector>
  </HeadingPairs>
  <TitlesOfParts>
    <vt:vector size="208" baseType="lpstr">
      <vt:lpstr>Tema di Office</vt:lpstr>
      <vt:lpstr>Angio-Diapo-Orri</vt:lpstr>
      <vt:lpstr>1_Tema di Office</vt:lpstr>
      <vt:lpstr>3_Tema di Office</vt:lpstr>
      <vt:lpstr>2_Tema di Office</vt:lpstr>
      <vt:lpstr>4_Tema di Office</vt:lpstr>
      <vt:lpstr>5_Tema di Office</vt:lpstr>
      <vt:lpstr>6_Tema di Office</vt:lpstr>
      <vt:lpstr>1_Struttura predefinita</vt:lpstr>
      <vt:lpstr>Grafico</vt:lpstr>
      <vt:lpstr>Documento</vt:lpstr>
      <vt:lpstr>Presentazione standard di PowerPoint</vt:lpstr>
      <vt:lpstr>PRESENTAZIONE DEL CASO CLINICO</vt:lpstr>
      <vt:lpstr>GIOVANNA 79 aa</vt:lpstr>
      <vt:lpstr>GIOVANNA 79 aa</vt:lpstr>
      <vt:lpstr>Soggettività </vt:lpstr>
      <vt:lpstr>Oggettività </vt:lpstr>
      <vt:lpstr>GIOVANNA 79 aa</vt:lpstr>
      <vt:lpstr>K 3.8 mEq/L  Cl 108 mEq/L  Mg 1.45 mEq/L Creatinina 1,2 mg/dl ClCr 45 AST 28 U/L ALT 18 U/L GGT 46 U/L Col Tot 168 mg/dl Col HDL 50 mg/dl TG 75 mg/dl  Col LDL* 103 mg/dl  Glicemia 98 g/dL </vt:lpstr>
      <vt:lpstr>Presentazione standard di PowerPoint</vt:lpstr>
      <vt:lpstr>Presentazione standard di PowerPoint</vt:lpstr>
      <vt:lpstr>Presentazione standard di PowerPoint</vt:lpstr>
      <vt:lpstr>FOLLOW-UP </vt:lpstr>
      <vt:lpstr>Presentazione standard di PowerPoint</vt:lpstr>
      <vt:lpstr>Presentazione standard di PowerPoint</vt:lpstr>
      <vt:lpstr>SIETE D’ACCORDO CON IL PIANO DIAGNOSTICO-TERAPEUTICO ATTIVO SULLA PAZIENTE ?</vt:lpstr>
      <vt:lpstr>Presentazione standard di PowerPoint</vt:lpstr>
      <vt:lpstr>Fratture vertebrali nell’osteoporosi: significato clinico ed approccio terapeutico</vt:lpstr>
      <vt:lpstr>Caso clinico/1 Elementi clinico-anamnestici rilevanti</vt:lpstr>
      <vt:lpstr>Caso clinico/2 Quesiti</vt:lpstr>
      <vt:lpstr>Fratture vertebrali/1 Aspetti epidemiologici/1</vt:lpstr>
      <vt:lpstr>Presentazione standard di PowerPoint</vt:lpstr>
      <vt:lpstr>Fratture vertebrali/3 Aspetti eziopatogenetici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SIETE D’ACCORDO CON IL PIANO TERAPEUTICO: bifosfonato per os + natemille?</vt:lpstr>
      <vt:lpstr>In caso di intolleranza al bifosfonato per os, siete d’accordo con la scelta del denosumab?</vt:lpstr>
      <vt:lpstr>Siete d’accordo con il follow up suggerito?</vt:lpstr>
      <vt:lpstr>Presentazione standard di PowerPoint</vt:lpstr>
      <vt:lpstr>DIFFUSIONE DELLA  TAO</vt:lpstr>
      <vt:lpstr>PRINCIPALI INDICAZIONI E INTERVALLI TERAPEUTICI</vt:lpstr>
      <vt:lpstr>  Test di Laboratorio e DOA</vt:lpstr>
      <vt:lpstr>Presentazione standard di PowerPoint</vt:lpstr>
      <vt:lpstr>La signora Giovanna è attendibile assume il farmaco in modo corretto?</vt:lpstr>
      <vt:lpstr>Presentazione standard di PowerPoint</vt:lpstr>
      <vt:lpstr>Conclusioni riguardanti la signora Giovanna</vt:lpstr>
      <vt:lpstr>Presentazione standard di PowerPoint</vt:lpstr>
      <vt:lpstr>Controindicazione  assolute</vt:lpstr>
      <vt:lpstr>Presentazione standard di PowerPoint</vt:lpstr>
      <vt:lpstr>Presentazione standard di PowerPoint</vt:lpstr>
      <vt:lpstr>Studio  RELY  stroke o embolia sistemoca</vt:lpstr>
      <vt:lpstr>Studi: conclusioni</vt:lpstr>
      <vt:lpstr>Nuovi antocoagulanti limiti</vt:lpstr>
      <vt:lpstr>glicoproteina P </vt:lpstr>
      <vt:lpstr>Inibitori glicoproteina P</vt:lpstr>
      <vt:lpstr>Induttori di glocoproteina P</vt:lpstr>
      <vt:lpstr>Nuovi antocoagulanti limiti</vt:lpstr>
      <vt:lpstr>Thromb Haem 106.5 2011 Consensus Document FCSA</vt:lpstr>
      <vt:lpstr>Thromb Haem 106.5 2011 Consensus Document FCSA</vt:lpstr>
      <vt:lpstr>Thromb Haem 106.5 2011 Consensus Document FCSA</vt:lpstr>
      <vt:lpstr>Vantaggi dei DOA</vt:lpstr>
      <vt:lpstr>Test di Laboratorio durante assunzione DOAC</vt:lpstr>
      <vt:lpstr>Interferenza dei DOA con i test della coagulazione più frequentemente utilizzati</vt:lpstr>
      <vt:lpstr>“Educazione del paziente anticoagulato”</vt:lpstr>
      <vt:lpstr>Giovanna: decidere con paziente e parenti</vt:lpstr>
      <vt:lpstr>Se avessimo la garanzia di una corretta somministrazione del farmaco, sareste d’accordo con il mantenimento della TAO?</vt:lpstr>
      <vt:lpstr>In caso di instabilità dell’INR, sareste orientati a sostituire il Warfarin con il NOAC?</vt:lpstr>
      <vt:lpstr>Presentazione standard di PowerPoint</vt:lpstr>
      <vt:lpstr>Declino cognitivo/demenza </vt:lpstr>
      <vt:lpstr>Sig.a Giovanna</vt:lpstr>
      <vt:lpstr>Cause di alterazioni cognitive nell’anziano</vt:lpstr>
      <vt:lpstr>Presentazione standard di PowerPoint</vt:lpstr>
      <vt:lpstr>Numero “atteso” di soggetti con demenza in un setting di medicina di base territoriale </vt:lpstr>
      <vt:lpstr>Elementi clinici BASILARI per l’orientamento diagnostico CLINICO del deficit cognitivo dell’anziano</vt:lpstr>
      <vt:lpstr>Sig.a Giovanna</vt:lpstr>
      <vt:lpstr>Presentazione standard di PowerPoint</vt:lpstr>
      <vt:lpstr>Presentazione standard di PowerPoint</vt:lpstr>
      <vt:lpstr>Presentazione standard di PowerPoint</vt:lpstr>
      <vt:lpstr>Presentazione standard di PowerPoint</vt:lpstr>
      <vt:lpstr>Presentazione standard di PowerPoint</vt:lpstr>
      <vt:lpstr>Le demenze</vt:lpstr>
      <vt:lpstr>Le demenze: l’evoluzione clinica e i bisogni</vt:lpstr>
      <vt:lpstr>Presentazione standard di PowerPoint</vt:lpstr>
      <vt:lpstr>Presentazione standard di PowerPoint</vt:lpstr>
      <vt:lpstr>Sig.a Giovanna</vt:lpstr>
      <vt:lpstr>Sig.a Giovanna</vt:lpstr>
      <vt:lpstr>Anamnesi remota</vt:lpstr>
      <vt:lpstr>Anamnesi prossima</vt:lpstr>
      <vt:lpstr>Presentazione standard di PowerPoint</vt:lpstr>
      <vt:lpstr>Presentazione standard di PowerPoint</vt:lpstr>
      <vt:lpstr>Presentazione standard di PowerPoint</vt:lpstr>
      <vt:lpstr>Valutazione neuropsicologica di base</vt:lpstr>
      <vt:lpstr>Valutazione neuropsicologica di base</vt:lpstr>
      <vt:lpstr>Valutazione sintomi psichici e comportamentali</vt:lpstr>
      <vt:lpstr>Valutazione neuropsicologica</vt:lpstr>
      <vt:lpstr>MRI</vt:lpstr>
      <vt:lpstr>Sig.a Giovanna</vt:lpstr>
      <vt:lpstr>Presentazione standard di PowerPoint</vt:lpstr>
      <vt:lpstr>Presentazione standard di PowerPoint</vt:lpstr>
      <vt:lpstr>Dopo la diagnosi….</vt:lpstr>
      <vt:lpstr>Il trattamento farmacologico dell’AD: le raccomandazioni delle società scientifiche</vt:lpstr>
      <vt:lpstr>Presentazione standard di PowerPoint</vt:lpstr>
      <vt:lpstr>Percentuale di responder al trattamento con AChEI: risultati di una indagine con il metodo Delphi</vt:lpstr>
      <vt:lpstr>Tollerabilità inibitori colinesterasi</vt:lpstr>
      <vt:lpstr>Sig.a Giovanna</vt:lpstr>
      <vt:lpstr>Siete d’accordo con una scelta terapeutica di tipo farmacologico per il decadimento cognitivo?</vt:lpstr>
      <vt:lpstr>Siete d’accordo con la scelta del cerotto di Rivastigmina?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Siete d’accordo con la terapia proposta?</vt:lpstr>
      <vt:lpstr>Avreste richiesto qualche test allergologico?</vt:lpstr>
      <vt:lpstr>Inquadramento clinico generale della Sig.ra Giovanna sulla scorta delle ultime indicazioni degli specialisti.</vt:lpstr>
      <vt:lpstr>GIOVANNA 79 aa</vt:lpstr>
      <vt:lpstr>FOLLOW-UP </vt:lpstr>
      <vt:lpstr>Quale modello di intervento? </vt:lpstr>
      <vt:lpstr>PIANO DI CURA</vt:lpstr>
      <vt:lpstr>PIANO DI CURA</vt:lpstr>
      <vt:lpstr>PIANO DI CURA</vt:lpstr>
      <vt:lpstr>PIANO DI CURA</vt:lpstr>
      <vt:lpstr>PIANO DI CURA</vt:lpstr>
      <vt:lpstr>PIANO DI CURA</vt:lpstr>
      <vt:lpstr>PIANO DI CURA</vt:lpstr>
      <vt:lpstr>Presentazione standard di PowerPoint</vt:lpstr>
      <vt:lpstr>COME POSSO FORMULARE UN APPROPRIATO PIANO DI CURA CHE CONCILI LE DIVERSE VALUTAZIONI DI PRIORITA’ ? </vt:lpstr>
      <vt:lpstr>la valutazione della paziente dal punto di vista funzionale con l’utilizzo di strumenti di valutazione</vt:lpstr>
      <vt:lpstr>Presentazione standard di PowerPoint</vt:lpstr>
      <vt:lpstr>(Katz TF. A.D.L. Activities of Daily Living. JAMA 1963;185:914)</vt:lpstr>
      <vt:lpstr>Giovanna 79 aa</vt:lpstr>
      <vt:lpstr>Presentazione standard di PowerPoint</vt:lpstr>
      <vt:lpstr>Presentazione standard di PowerPoint</vt:lpstr>
      <vt:lpstr>Giovanna 79 aa</vt:lpstr>
      <vt:lpstr>Presentazione standard di PowerPoint</vt:lpstr>
      <vt:lpstr>Giovanna 79 aa</vt:lpstr>
      <vt:lpstr>Presentazione standard di PowerPoint</vt:lpstr>
      <vt:lpstr>Obiettivi</vt:lpstr>
      <vt:lpstr>Sostegno al cargiver</vt:lpstr>
      <vt:lpstr>Sicurezza</vt:lpstr>
      <vt:lpstr>Collocazione nella  rete dei servizi</vt:lpstr>
      <vt:lpstr>Casa famiglia</vt:lpstr>
      <vt:lpstr>Casa famiglia</vt:lpstr>
      <vt:lpstr>Presentazione standard di PowerPoint</vt:lpstr>
      <vt:lpstr>Presentazione standard di PowerPoint</vt:lpstr>
      <vt:lpstr>Collocazione nella  rete dei servizi</vt:lpstr>
      <vt:lpstr>Problemi aperti</vt:lpstr>
      <vt:lpstr>analisi terapie prescritte in termini si sostenibilità, rischio ADR, interferenze, monitoraggio della continuità terapeutica. </vt:lpstr>
      <vt:lpstr>Presentazione standard di PowerPoint</vt:lpstr>
      <vt:lpstr>Considera il principale problema del paziente</vt:lpstr>
      <vt:lpstr>Presentazione standard di PowerPoint</vt:lpstr>
      <vt:lpstr>Fai una revisione completa del piano di cure oppure un focus su specifici aspetti della cura</vt:lpstr>
      <vt:lpstr>Fai una revisione completa del piano di cure oppure un focus su specifici aspetti della cura</vt:lpstr>
      <vt:lpstr>Fai una revisione completa del piano di cure oppure un focus su specifici aspetti della cura</vt:lpstr>
      <vt:lpstr>Fai una revisione completa del piano di cure oppure un focus su specifici aspetti della cura</vt:lpstr>
      <vt:lpstr>Qual è l’attuale condizione medica e quali i relativi interventi? Vi è aderenza / buona tollerabilità per il piano di trattamento?</vt:lpstr>
      <vt:lpstr>Follow up visite (finché le condizioni della paziente lo consentono)</vt:lpstr>
      <vt:lpstr>Follow up visite (finché le condizioni della paziente lo consentono)</vt:lpstr>
      <vt:lpstr>Follow up esami strumentali</vt:lpstr>
      <vt:lpstr>Follow up esami emato-chimici</vt:lpstr>
      <vt:lpstr>Presentazione standard di PowerPoint</vt:lpstr>
      <vt:lpstr>GIOVANNA 79 aa</vt:lpstr>
      <vt:lpstr>La metodologia clinica nella governance della comorbidità </vt:lpstr>
      <vt:lpstr>I termini del problema</vt:lpstr>
      <vt:lpstr>Presentazione standard di PowerPoint</vt:lpstr>
      <vt:lpstr>Predittori di fragilità</vt:lpstr>
      <vt:lpstr>Comorbidità vs Multimorbidità</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lorenzo zanini</dc:creator>
  <cp:lastModifiedBy>Conferenze</cp:lastModifiedBy>
  <cp:revision>220</cp:revision>
  <dcterms:created xsi:type="dcterms:W3CDTF">2014-01-13T19:17:57Z</dcterms:created>
  <dcterms:modified xsi:type="dcterms:W3CDTF">2014-03-13T22:30:30Z</dcterms:modified>
</cp:coreProperties>
</file>