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25"/>
  </p:notesMasterIdLst>
  <p:sldIdLst>
    <p:sldId id="256" r:id="rId4"/>
    <p:sldId id="257" r:id="rId5"/>
    <p:sldId id="268" r:id="rId6"/>
    <p:sldId id="269" r:id="rId7"/>
    <p:sldId id="272" r:id="rId8"/>
    <p:sldId id="283" r:id="rId9"/>
    <p:sldId id="285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4" r:id="rId20"/>
    <p:sldId id="286" r:id="rId21"/>
    <p:sldId id="270" r:id="rId22"/>
    <p:sldId id="271" r:id="rId23"/>
    <p:sldId id="282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2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4"/>
    <p:restoredTop sz="94667"/>
  </p:normalViewPr>
  <p:slideViewPr>
    <p:cSldViewPr snapToGrid="0" snapToObjects="1">
      <p:cViewPr varScale="1">
        <p:scale>
          <a:sx n="117" d="100"/>
          <a:sy n="117" d="100"/>
        </p:scale>
        <p:origin x="-17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E9844-9D22-4492-8C9D-1205274F9C7C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2D019-28C2-4FB6-8251-07B0BB3DFB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085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8350"/>
            <a:ext cx="51149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38" tIns="49520" rIns="99038" bIns="495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it-IT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8" tIns="49520" rIns="99038" bIns="49520" anchor="b"/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EB427B4-84A5-4CF7-8922-088601C0A397}" type="slidenum">
              <a:rPr lang="en-GB" altLang="it-IT" sz="13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21</a:t>
            </a:fld>
            <a:endParaRPr lang="en-GB" altLang="it-IT" sz="13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049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087217" y="603403"/>
            <a:ext cx="6858000" cy="1391622"/>
          </a:xfrm>
        </p:spPr>
        <p:txBody>
          <a:bodyPr anchor="b"/>
          <a:lstStyle>
            <a:lvl1pPr algn="ctr">
              <a:defRPr sz="4500" b="0">
                <a:solidFill>
                  <a:srgbClr val="952726"/>
                </a:solidFill>
                <a:latin typeface="Klampenborg 2010" charset="0"/>
                <a:ea typeface="Klampenborg 2010" charset="0"/>
                <a:cs typeface="Klampenborg 2010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87217" y="2234758"/>
            <a:ext cx="6858000" cy="788313"/>
          </a:xfrm>
        </p:spPr>
        <p:txBody>
          <a:bodyPr/>
          <a:lstStyle>
            <a:lvl1pPr marL="0" indent="0" algn="ctr">
              <a:buNone/>
              <a:defRPr sz="1800" b="0">
                <a:latin typeface="Klampenborg 2010" charset="0"/>
                <a:ea typeface="Klampenborg 2010" charset="0"/>
                <a:cs typeface="Klampenborg 2010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2628915"/>
            <a:ext cx="9144000" cy="4237036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594" y="3896695"/>
            <a:ext cx="2775005" cy="3926982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9939" y="-399409"/>
            <a:ext cx="3422480" cy="342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0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930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077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B0C6DC4-3D60-498A-8174-870934390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285EDE12-A3B5-45E0-AD66-A98513F650C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AAB406FD-4F7C-4A8F-BA54-94DC811C4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39B234C8-AFD3-4492-A61D-851FEDFCF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299187D3-3015-4006-B45C-4BF6385C5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7EDE47DC-545E-4B2C-9E50-E2FE247D0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8924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C7E1D-24F7-4290-887E-7D576BA0FD1E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26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0C96-367F-4B52-8CB8-1628A3429908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513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410F0-9EEE-4E96-9CB5-310C52EA8DF7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65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E04D8-A75B-4452-8795-C10EDFFECDCF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084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77FE-4A17-4F69-9973-71A41FAE9862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62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A84AB-CF98-4BF0-867F-504370D0F920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58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291D-6A52-4FBE-B9C0-869B823DCA97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78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3"/>
            <a:ext cx="7227239" cy="1325563"/>
          </a:xfrm>
        </p:spPr>
        <p:txBody>
          <a:bodyPr/>
          <a:lstStyle>
            <a:lvl1pPr>
              <a:defRPr>
                <a:solidFill>
                  <a:srgbClr val="952726"/>
                </a:solidFill>
                <a:latin typeface="Klampenborg 2010" charset="0"/>
                <a:ea typeface="Klampenborg 2010" charset="0"/>
                <a:cs typeface="Klampenborg 2010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Helvetica Neue Light" charset="0"/>
                <a:ea typeface="Helvetica Neue Light" charset="0"/>
                <a:cs typeface="Helvetica Neue Light" charset="0"/>
              </a:defRPr>
            </a:lvl1pPr>
            <a:lvl2pPr>
              <a:defRPr b="0" i="0">
                <a:latin typeface="Helvetica Neue Medium" charset="0"/>
                <a:ea typeface="Helvetica Neue Medium" charset="0"/>
                <a:cs typeface="Helvetica Neue Medium" charset="0"/>
              </a:defRPr>
            </a:lvl2pPr>
            <a:lvl3pPr>
              <a:defRPr b="0" i="0">
                <a:latin typeface="Helvetica Neue" charset="0"/>
                <a:ea typeface="Helvetica Neue" charset="0"/>
                <a:cs typeface="Helvetica Neue" charset="0"/>
              </a:defRPr>
            </a:lvl3pPr>
            <a:lvl4pPr>
              <a:defRPr b="0" i="1">
                <a:latin typeface="Helvetica Neue" charset="0"/>
                <a:ea typeface="Helvetica Neue" charset="0"/>
                <a:cs typeface="Helvetica Neue" charset="0"/>
              </a:defRPr>
            </a:lvl4pPr>
            <a:lvl5pPr>
              <a:defRPr b="0" i="1">
                <a:latin typeface="Helvetica Neue Light" charset="0"/>
                <a:ea typeface="Helvetica Neue Light" charset="0"/>
                <a:cs typeface="Helvetica Neue Light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228725" y="6356351"/>
            <a:ext cx="5486400" cy="365125"/>
          </a:xfrm>
        </p:spPr>
        <p:txBody>
          <a:bodyPr/>
          <a:lstStyle>
            <a:lvl1pPr>
              <a:defRPr spc="300">
                <a:latin typeface="Klampenborg 2010" charset="0"/>
                <a:ea typeface="Klampenborg 2010" charset="0"/>
                <a:cs typeface="Klampenborg 2010" charset="0"/>
              </a:defRPr>
            </a:lvl1pPr>
          </a:lstStyle>
          <a:p>
            <a:r>
              <a:rPr lang="it-IT" dirty="0"/>
              <a:t>ISTITUTO CLINICO SANT’ANNA - Gruppo ospedaliero San Donato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8377" y="-450049"/>
            <a:ext cx="2275674" cy="2275674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834" y="5292863"/>
            <a:ext cx="1604166" cy="227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0251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57912-DFF2-49E5-ACFF-E5A40D788F88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33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F2D4-5808-4B09-AA36-B9CE97556312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0795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C6F0E-1795-428A-A4FC-6F38CFA2E324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7655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2B18E-AC8D-4A7A-BA43-A5CB64C5E4A9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1613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C7E1D-24F7-4290-887E-7D576BA0FD1E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897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0C96-367F-4B52-8CB8-1628A3429908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143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410F0-9EEE-4E96-9CB5-310C52EA8DF7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4118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E04D8-A75B-4452-8795-C10EDFFECDCF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1469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77FE-4A17-4F69-9973-71A41FAE9862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0541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A84AB-CF98-4BF0-867F-504370D0F920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2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1913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291D-6A52-4FBE-B9C0-869B823DCA97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5933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57912-DFF2-49E5-ACFF-E5A40D788F88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7785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F2D4-5808-4B09-AA36-B9CE97556312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0135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C6F0E-1795-428A-A4FC-6F38CFA2E324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958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2B18E-AC8D-4A7A-BA43-A5CB64C5E4A9}" type="slidenum">
              <a:rPr lang="it-IT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64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97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588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42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147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895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351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95C92-BBD6-6D40-B9B4-4750C8C455CD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81093-94A3-DD4A-AB18-6B9603F06A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9808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673660-FE12-416D-8A54-16B04659443C}" type="slidenum">
              <a:rPr lang="it-IT" alt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13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673660-FE12-416D-8A54-16B04659443C}" type="slidenum">
              <a:rPr lang="it-IT" alt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81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9.gif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9.gi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521593" y="4443211"/>
            <a:ext cx="456556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Dott. Alberto Saporetti</a:t>
            </a:r>
          </a:p>
          <a:p>
            <a:endParaRPr lang="it-IT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Responsabile U.O. Cardiologia – Emodinamica</a:t>
            </a:r>
          </a:p>
          <a:p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Istituto Clinico S. Anna</a:t>
            </a:r>
          </a:p>
          <a:p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Brescia</a:t>
            </a:r>
          </a:p>
          <a:p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Dicembre 2017</a:t>
            </a:r>
          </a:p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497399AC-9DA9-44A1-9ECB-73EC9B12F725}"/>
              </a:ext>
            </a:extLst>
          </p:cNvPr>
          <p:cNvSpPr txBox="1"/>
          <p:nvPr/>
        </p:nvSpPr>
        <p:spPr>
          <a:xfrm>
            <a:off x="2994339" y="2363583"/>
            <a:ext cx="6297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952726"/>
                </a:solidFill>
              </a:rPr>
              <a:t>La terapia anticoagulante nella fibrillazione atriale: il caso del paziente fragile</a:t>
            </a:r>
            <a:endParaRPr lang="it-IT" sz="2400" dirty="0">
              <a:solidFill>
                <a:srgbClr val="952726"/>
              </a:solidFill>
            </a:endParaRPr>
          </a:p>
        </p:txBody>
      </p:sp>
      <p:pic>
        <p:nvPicPr>
          <p:cNvPr id="1026" name="Picture 2" descr="Risultati immagini per ordine dei medici di bresc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793" y="589041"/>
            <a:ext cx="2857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0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50630" y="1943225"/>
            <a:ext cx="8493370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altLang="it-IT" dirty="0"/>
              <a:t>A causa del peggioramento della funzione renale (VFG &lt; 30 ml/</a:t>
            </a:r>
            <a:r>
              <a:rPr lang="it-IT" altLang="it-IT" dirty="0" err="1"/>
              <a:t>min</a:t>
            </a:r>
            <a:r>
              <a:rPr lang="it-IT" altLang="it-IT" dirty="0"/>
              <a:t>), verosimilmente secondario alla disidratazione, è stato sospeso il trattamento con </a:t>
            </a:r>
            <a:r>
              <a:rPr lang="it-IT" altLang="it-IT" b="1" dirty="0" err="1"/>
              <a:t>Dabigatran</a:t>
            </a:r>
            <a:r>
              <a:rPr lang="it-IT" altLang="it-IT" dirty="0"/>
              <a:t> (</a:t>
            </a:r>
            <a:r>
              <a:rPr lang="it-IT" altLang="it-IT" i="1" dirty="0"/>
              <a:t>controindicato per VFG &lt; 30 ml/</a:t>
            </a:r>
            <a:r>
              <a:rPr lang="it-IT" altLang="it-IT" i="1" dirty="0" err="1"/>
              <a:t>min</a:t>
            </a:r>
            <a:r>
              <a:rPr lang="it-IT" altLang="it-IT" dirty="0"/>
              <a:t>). 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Per la persistenza di elevato rischio tromboembolico, è stato iniziato trattamento con </a:t>
            </a:r>
            <a:r>
              <a:rPr lang="it-IT" altLang="it-IT" b="1" dirty="0" err="1"/>
              <a:t>Enoxaparina</a:t>
            </a:r>
            <a:r>
              <a:rPr lang="it-IT" altLang="it-IT" dirty="0"/>
              <a:t> 4000ui </a:t>
            </a:r>
            <a:r>
              <a:rPr lang="it-IT" altLang="it-IT" dirty="0" err="1"/>
              <a:t>bid</a:t>
            </a:r>
            <a:r>
              <a:rPr lang="it-IT" altLang="it-IT" dirty="0"/>
              <a:t>  </a:t>
            </a:r>
          </a:p>
          <a:p>
            <a:pPr>
              <a:spcBef>
                <a:spcPts val="600"/>
              </a:spcBef>
            </a:pPr>
            <a:endParaRPr lang="it-IT" altLang="it-IT" dirty="0"/>
          </a:p>
          <a:p>
            <a:pPr>
              <a:spcBef>
                <a:spcPts val="600"/>
              </a:spcBef>
            </a:pPr>
            <a:r>
              <a:rPr lang="it-IT" altLang="it-IT" dirty="0"/>
              <a:t>Nel sospetto di insufficienza renale </a:t>
            </a:r>
            <a:r>
              <a:rPr lang="it-IT" altLang="it-IT" dirty="0" err="1"/>
              <a:t>pre</a:t>
            </a:r>
            <a:r>
              <a:rPr lang="it-IT" altLang="it-IT" dirty="0"/>
              <a:t>-renale (disidratazione), eseguita infusione di soluzione fisiologica, efficace per progressivo miglioramento della funzionalità renale. 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La sintomatologia che aveva indotto il ricovero (vomito, diarrea) è del tutto regredita nei primi giorni di degenza.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Paziente ad elevato rischio di delirium; attivata assistenza notturna dei familiari; al bisogno </a:t>
            </a:r>
            <a:r>
              <a:rPr lang="it-IT" altLang="it-IT" dirty="0" err="1"/>
              <a:t>Aloperidolo</a:t>
            </a:r>
            <a:r>
              <a:rPr lang="it-IT" altLang="it-IT" dirty="0"/>
              <a:t> 1 mg per </a:t>
            </a:r>
            <a:r>
              <a:rPr lang="it-IT" altLang="it-IT" dirty="0" err="1"/>
              <a:t>os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703514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50630" y="1943225"/>
            <a:ext cx="84933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it-IT" altLang="it-IT" b="1" dirty="0">
                <a:ea typeface="Calibri" panose="020F0502020204030204" pitchFamily="34" charset="0"/>
                <a:cs typeface="Arial" panose="020B0604020202020204" pitchFamily="34" charset="0"/>
              </a:rPr>
              <a:t>Esami diagnostici eseguiti durante la degenza: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altLang="it-IT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it-IT" altLang="it-IT" u="sng" dirty="0" err="1">
                <a:ea typeface="Calibri" panose="020F0502020204030204" pitchFamily="34" charset="0"/>
                <a:cs typeface="Arial" panose="020B0604020202020204" pitchFamily="34" charset="0"/>
              </a:rPr>
              <a:t>Rx</a:t>
            </a:r>
            <a:r>
              <a:rPr lang="it-IT" altLang="it-IT" u="sng" dirty="0">
                <a:ea typeface="Calibri" panose="020F0502020204030204" pitchFamily="34" charset="0"/>
                <a:cs typeface="Arial" panose="020B0604020202020204" pitchFamily="34" charset="0"/>
              </a:rPr>
              <a:t> addome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: coprostasi colica. Non grossolani livelli </a:t>
            </a:r>
            <a:r>
              <a:rPr lang="it-IT" altLang="it-IT" dirty="0" err="1">
                <a:ea typeface="Calibri" panose="020F0502020204030204" pitchFamily="34" charset="0"/>
                <a:cs typeface="Arial" panose="020B0604020202020204" pitchFamily="34" charset="0"/>
              </a:rPr>
              <a:t>idroaerei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 né falde fluide di aria libera endoaddominale.</a:t>
            </a:r>
          </a:p>
          <a:p>
            <a:pPr>
              <a:spcBef>
                <a:spcPct val="0"/>
              </a:spcBef>
            </a:pPr>
            <a:endParaRPr lang="it-IT" altLang="it-IT" u="sng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it-IT" altLang="it-IT" u="sng" dirty="0" err="1">
                <a:ea typeface="Calibri" panose="020F0502020204030204" pitchFamily="34" charset="0"/>
                <a:cs typeface="Arial" panose="020B0604020202020204" pitchFamily="34" charset="0"/>
              </a:rPr>
              <a:t>Rx</a:t>
            </a:r>
            <a:r>
              <a:rPr lang="it-IT" altLang="it-IT" u="sng" dirty="0">
                <a:ea typeface="Calibri" panose="020F0502020204030204" pitchFamily="34" charset="0"/>
                <a:cs typeface="Arial" panose="020B0604020202020204" pitchFamily="34" charset="0"/>
              </a:rPr>
              <a:t> torace: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 assenza di alterazioni </a:t>
            </a:r>
            <a:r>
              <a:rPr lang="it-IT" altLang="it-IT" dirty="0" err="1">
                <a:ea typeface="Calibri" panose="020F0502020204030204" pitchFamily="34" charset="0"/>
                <a:cs typeface="Arial" panose="020B0604020202020204" pitchFamily="34" charset="0"/>
              </a:rPr>
              <a:t>pleuro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-parenchimali evolutive in atto. Nei limiti alti della norma il profilo cardio-mediastinico. Liberi i seni costo frenici. </a:t>
            </a:r>
            <a:r>
              <a:rPr lang="it-IT" altLang="it-IT" dirty="0" err="1">
                <a:ea typeface="Calibri" panose="020F0502020204030204" pitchFamily="34" charset="0"/>
                <a:cs typeface="Arial" panose="020B0604020202020204" pitchFamily="34" charset="0"/>
              </a:rPr>
              <a:t>Aortosclerosi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2905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04445" y="1846509"/>
            <a:ext cx="849337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it-IT" altLang="it-IT" b="1" dirty="0">
                <a:ea typeface="Calibri" panose="020F0502020204030204" pitchFamily="34" charset="0"/>
                <a:cs typeface="Arial" panose="020B0604020202020204" pitchFamily="34" charset="0"/>
              </a:rPr>
              <a:t>Esami diagnostici eseguiti durante la degenza: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altLang="it-IT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it-IT" altLang="it-IT" u="sng" dirty="0">
                <a:ea typeface="Calibri" panose="020F0502020204030204" pitchFamily="34" charset="0"/>
                <a:cs typeface="Arial" panose="020B0604020202020204" pitchFamily="34" charset="0"/>
              </a:rPr>
              <a:t>ECG: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 ritmo sinusale, </a:t>
            </a:r>
            <a:r>
              <a:rPr lang="it-IT" altLang="it-IT" dirty="0" err="1">
                <a:ea typeface="Calibri" panose="020F0502020204030204" pitchFamily="34" charset="0"/>
                <a:cs typeface="Arial" panose="020B0604020202020204" pitchFamily="34" charset="0"/>
              </a:rPr>
              <a:t>emiblocco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 anteriore sinistro</a:t>
            </a:r>
          </a:p>
          <a:p>
            <a:pPr>
              <a:spcBef>
                <a:spcPct val="0"/>
              </a:spcBef>
            </a:pPr>
            <a:endParaRPr lang="it-IT" altLang="it-IT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it-IT" altLang="it-IT" u="sng" dirty="0">
                <a:ea typeface="Calibri" panose="020F0502020204030204" pitchFamily="34" charset="0"/>
                <a:cs typeface="Arial" panose="020B0604020202020204" pitchFamily="34" charset="0"/>
              </a:rPr>
              <a:t>Ecocardiogramma: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 spessori parietali, dimensioni cavitarie e cinesi contrattile globale e segmentaria nei limiti della norma. Atrio sinistro 4,3 cm. Frazione di eiezione stimata 65%. Non </a:t>
            </a:r>
            <a:r>
              <a:rPr lang="it-IT" altLang="it-IT" dirty="0" err="1">
                <a:ea typeface="Calibri" panose="020F0502020204030204" pitchFamily="34" charset="0"/>
                <a:cs typeface="Arial" panose="020B0604020202020204" pitchFamily="34" charset="0"/>
              </a:rPr>
              <a:t>valvulopatie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 significative.</a:t>
            </a:r>
          </a:p>
          <a:p>
            <a:pPr>
              <a:spcBef>
                <a:spcPct val="0"/>
              </a:spcBef>
            </a:pPr>
            <a:endParaRPr lang="it-IT" altLang="it-IT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it-IT" altLang="it-IT" u="sng" dirty="0">
                <a:ea typeface="Calibri" panose="020F0502020204030204" pitchFamily="34" charset="0"/>
                <a:cs typeface="Arial" panose="020B0604020202020204" pitchFamily="34" charset="0"/>
              </a:rPr>
              <a:t>Ecografia addome superiore e inferiore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it-IT" altLang="it-IT" dirty="0" err="1">
                <a:ea typeface="Calibri" panose="020F0502020204030204" pitchFamily="34" charset="0"/>
                <a:cs typeface="Arial" panose="020B0604020202020204" pitchFamily="34" charset="0"/>
              </a:rPr>
              <a:t>Epatosteatomegalia</a:t>
            </a:r>
            <a:r>
              <a:rPr lang="it-IT" altLang="it-IT" dirty="0">
                <a:ea typeface="Calibri" panose="020F0502020204030204" pitchFamily="34" charset="0"/>
                <a:cs typeface="Arial" panose="020B0604020202020204" pitchFamily="34" charset="0"/>
              </a:rPr>
              <a:t> di grado moderato. Angioma di 12 mm a livello del V° segmento epatico. Esiti di colecistectomia. Non alterazioni a carico dei reni, pancreas e milza. Non falde fluide libere nel Douglas. Vescica non repleta, non valutabile. Aorta addominale di calibro regolare.</a:t>
            </a:r>
          </a:p>
        </p:txBody>
      </p:sp>
    </p:spTree>
    <p:extLst>
      <p:ext uri="{BB962C8B-B14F-4D97-AF65-F5344CB8AC3E}">
        <p14:creationId xmlns:p14="http://schemas.microsoft.com/office/powerpoint/2010/main" val="1061913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98938" y="1723416"/>
            <a:ext cx="566835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it-IT" altLang="it-IT" dirty="0"/>
              <a:t>Durante la degenza, in corso di trattamento con </a:t>
            </a:r>
            <a:r>
              <a:rPr lang="it-IT" altLang="it-IT" dirty="0" err="1"/>
              <a:t>Enoxaparina</a:t>
            </a:r>
            <a:r>
              <a:rPr lang="it-IT" altLang="it-IT" dirty="0"/>
              <a:t>, la paziente ha presentato </a:t>
            </a:r>
            <a:r>
              <a:rPr lang="it-IT" altLang="it-IT" u="sng" dirty="0" err="1"/>
              <a:t>rettorragia</a:t>
            </a:r>
            <a:r>
              <a:rPr lang="it-IT" altLang="it-IT" u="sng" dirty="0"/>
              <a:t> transitoria </a:t>
            </a:r>
            <a:r>
              <a:rPr lang="it-IT" altLang="it-IT" dirty="0"/>
              <a:t>e di </a:t>
            </a:r>
            <a:r>
              <a:rPr lang="it-IT" altLang="it-IT" u="sng" dirty="0"/>
              <a:t>entità lieve</a:t>
            </a:r>
            <a:r>
              <a:rPr lang="it-IT" altLang="it-IT" dirty="0"/>
              <a:t>. L’emocromo è rimasto stabile (</a:t>
            </a:r>
            <a:r>
              <a:rPr lang="it-IT" altLang="it-IT" dirty="0" err="1"/>
              <a:t>Hb</a:t>
            </a:r>
            <a:r>
              <a:rPr lang="it-IT" altLang="it-IT" dirty="0"/>
              <a:t>: 11.5 g/</a:t>
            </a:r>
            <a:r>
              <a:rPr lang="it-IT" altLang="it-IT" dirty="0" err="1"/>
              <a:t>dL</a:t>
            </a:r>
            <a:r>
              <a:rPr lang="it-IT" altLang="it-IT" dirty="0"/>
              <a:t>). Il prelievo dei campioni di sangue occulto feci è risultato positivo in 2 campioni su 3.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La </a:t>
            </a:r>
            <a:r>
              <a:rPr lang="it-IT" altLang="it-IT" u="sng" dirty="0"/>
              <a:t>colonscopia</a:t>
            </a:r>
            <a:r>
              <a:rPr lang="it-IT" altLang="it-IT" dirty="0"/>
              <a:t> non è risultata praticabile per intolleranza da parte della paziente e scarsa collaborazione alla preparazione.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Eseguita una </a:t>
            </a:r>
            <a:r>
              <a:rPr lang="it-IT" altLang="it-IT" u="sng" dirty="0" err="1"/>
              <a:t>retto-sigmoido-scopia</a:t>
            </a:r>
            <a:r>
              <a:rPr lang="it-IT" altLang="it-IT" dirty="0"/>
              <a:t> che ha mostrato emorroidi di I grado, ma non altre fonti evidenti di sanguinamento.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Parallelamente al miglioramento dello stato di idratazione, la funzione renale è migliorata, con aumento velocità di filtrazione glomerulare (</a:t>
            </a:r>
            <a:r>
              <a:rPr lang="it-IT" altLang="it-IT" dirty="0" err="1"/>
              <a:t>Cockroft-Gault</a:t>
            </a:r>
            <a:r>
              <a:rPr lang="it-IT" altLang="it-IT" dirty="0"/>
              <a:t>: 50 ml/min).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Breve episodio di delirium notturno ipercinetico, trattato efficacemente con </a:t>
            </a:r>
            <a:r>
              <a:rPr lang="it-IT" altLang="it-IT" dirty="0" err="1"/>
              <a:t>Aloperidolo</a:t>
            </a:r>
            <a:r>
              <a:rPr lang="it-IT" altLang="it-IT" dirty="0"/>
              <a:t> per </a:t>
            </a:r>
            <a:r>
              <a:rPr lang="it-IT" altLang="it-IT" dirty="0" err="1"/>
              <a:t>os</a:t>
            </a:r>
            <a:r>
              <a:rPr lang="it-IT" altLang="it-IT" dirty="0"/>
              <a:t> 1 mg</a:t>
            </a:r>
          </a:p>
        </p:txBody>
      </p:sp>
      <p:pic>
        <p:nvPicPr>
          <p:cNvPr id="33794" name="Picture 2" descr="Immagine correla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798" y="2066193"/>
            <a:ext cx="26479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089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98938" y="1512401"/>
            <a:ext cx="857250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altLang="it-IT" sz="2800" b="1" dirty="0"/>
              <a:t>Epicrisi</a:t>
            </a:r>
            <a:endParaRPr lang="it-IT" altLang="it-IT" sz="2800" dirty="0"/>
          </a:p>
          <a:p>
            <a:pPr>
              <a:spcBef>
                <a:spcPts val="1200"/>
              </a:spcBef>
            </a:pPr>
            <a:r>
              <a:rPr lang="it-IT" altLang="it-IT" dirty="0"/>
              <a:t>Paziente anziana, ipertesa, affetta da demenza di Alzheimer di grado lieve moderato con delirium incidente,  insufficienza renale di grado moderato. 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Paziente è ad alto rischio trombo embolico a causa dell’ipertensione arteriosa e dell’insufficienza renale. 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Nel complesso, il punteggio CHA</a:t>
            </a:r>
            <a:r>
              <a:rPr lang="it-IT" altLang="it-IT" baseline="-25000" dirty="0"/>
              <a:t>2</a:t>
            </a:r>
            <a:r>
              <a:rPr lang="it-IT" altLang="it-IT" dirty="0"/>
              <a:t>DS</a:t>
            </a:r>
            <a:r>
              <a:rPr lang="it-IT" altLang="it-IT" baseline="-25000" dirty="0"/>
              <a:t>2 </a:t>
            </a:r>
            <a:r>
              <a:rPr lang="it-IT" altLang="it-IT" dirty="0"/>
              <a:t>VASC della paziente è pari a 4 (ipertensione arteriosa 1 punto; età &gt;75 anni 2 punti; sesso femminile 1 punto).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Il punteggio HASBLED è pari a 2 (età &gt; 65 anni 1 punto; episodio di sanguinamento: 1 punto).</a:t>
            </a:r>
          </a:p>
          <a:p>
            <a:pPr>
              <a:spcBef>
                <a:spcPts val="600"/>
              </a:spcBef>
            </a:pPr>
            <a:endParaRPr lang="it-IT" altLang="it-IT" dirty="0"/>
          </a:p>
          <a:p>
            <a:pPr>
              <a:spcBef>
                <a:spcPts val="600"/>
              </a:spcBef>
            </a:pPr>
            <a:r>
              <a:rPr lang="it-IT" altLang="it-IT" b="1" u="sng" dirty="0">
                <a:solidFill>
                  <a:srgbClr val="952726"/>
                </a:solidFill>
              </a:rPr>
              <a:t>Si può stimare un rischio di trombo-embolia sistemica, in assenza di terapia antitrombotica, di circa il 4% per anno. Si tratta di valori piuttosto elevati anche tenendo conto delle condizioni cliniche complessive della paziente. </a:t>
            </a:r>
            <a:endParaRPr lang="it-IT" altLang="it-IT" sz="1400" b="1" u="sng" dirty="0">
              <a:solidFill>
                <a:srgbClr val="9527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76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98938" y="1512401"/>
            <a:ext cx="85725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it-IT" altLang="it-IT" sz="2800" b="1" dirty="0"/>
              <a:t>Decisione terapeutica</a:t>
            </a:r>
            <a:endParaRPr lang="it-IT" altLang="it-IT" sz="2800" dirty="0"/>
          </a:p>
          <a:p>
            <a:pPr>
              <a:spcBef>
                <a:spcPts val="1800"/>
              </a:spcBef>
            </a:pPr>
            <a:r>
              <a:rPr lang="it-IT" altLang="it-IT" dirty="0"/>
              <a:t>Fragilità della paziente legata all’età, all’insufficienza renale ed alla demenza senile. Tali fattori rendono difficoltoso il trattamento con </a:t>
            </a:r>
            <a:r>
              <a:rPr lang="it-IT" altLang="it-IT" dirty="0" err="1"/>
              <a:t>Warfarin</a:t>
            </a:r>
            <a:endParaRPr lang="it-IT" altLang="it-IT" dirty="0"/>
          </a:p>
          <a:p>
            <a:pPr>
              <a:spcBef>
                <a:spcPts val="600"/>
              </a:spcBef>
            </a:pPr>
            <a:r>
              <a:rPr lang="it-IT" altLang="it-IT" dirty="0"/>
              <a:t>Il trattamento con </a:t>
            </a:r>
            <a:r>
              <a:rPr lang="it-IT" altLang="it-IT" dirty="0" err="1"/>
              <a:t>Dabigatran</a:t>
            </a:r>
            <a:r>
              <a:rPr lang="it-IT" altLang="it-IT" dirty="0"/>
              <a:t> prima del ricovero per sindrome gastrointestinale era risultato ben tollerato. 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Il sanguinamento in corso di terapia con </a:t>
            </a:r>
            <a:r>
              <a:rPr lang="it-IT" altLang="it-IT" dirty="0" err="1"/>
              <a:t>Enoxaparina</a:t>
            </a:r>
            <a:r>
              <a:rPr lang="it-IT" altLang="it-IT" dirty="0"/>
              <a:t> è stato transitorio e di lieve entità. La retto-</a:t>
            </a:r>
            <a:r>
              <a:rPr lang="it-IT" altLang="it-IT" dirty="0" err="1"/>
              <a:t>sigmoidoscopia</a:t>
            </a:r>
            <a:r>
              <a:rPr lang="it-IT" altLang="it-IT" dirty="0"/>
              <a:t> non ha mostrato fonti importanti di sanguinamento. Resta il dubbio diagnostico relativo all’impossibilità di eseguire una colonscopia completa.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Il valore stabilizzato di VFG dopo risoluzione della sindrome gastroenterica non controindica la reintroduzione di </a:t>
            </a:r>
            <a:r>
              <a:rPr lang="it-IT" altLang="it-IT" dirty="0" err="1"/>
              <a:t>Dabigatran</a:t>
            </a:r>
            <a:r>
              <a:rPr lang="it-IT" altLang="it-IT" dirty="0"/>
              <a:t> (valore attuale 50 ml/</a:t>
            </a:r>
            <a:r>
              <a:rPr lang="it-IT" altLang="it-IT" dirty="0" err="1"/>
              <a:t>min</a:t>
            </a:r>
            <a:r>
              <a:rPr lang="it-IT" altLang="it-IT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54529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98938" y="1512401"/>
            <a:ext cx="8572500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altLang="it-IT" sz="2800" b="1" dirty="0"/>
              <a:t>Terapia alla dimissione </a:t>
            </a:r>
          </a:p>
          <a:p>
            <a:pPr algn="ctr">
              <a:spcBef>
                <a:spcPct val="0"/>
              </a:spcBef>
            </a:pPr>
            <a:endParaRPr lang="it-IT" altLang="it-IT" b="1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 err="1"/>
              <a:t>Nebivololo</a:t>
            </a:r>
            <a:r>
              <a:rPr lang="it-IT" altLang="it-IT" dirty="0"/>
              <a:t> 2,5 mg/die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 err="1"/>
              <a:t>Telmisartan</a:t>
            </a:r>
            <a:r>
              <a:rPr lang="it-IT" altLang="it-IT" dirty="0"/>
              <a:t> 40 mg/die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 err="1"/>
              <a:t>Idroclorotiazide</a:t>
            </a:r>
            <a:r>
              <a:rPr lang="it-IT" altLang="it-IT" dirty="0"/>
              <a:t> 25 mg/die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Amiodarone 200 mg: 1 </a:t>
            </a:r>
            <a:r>
              <a:rPr lang="it-IT" altLang="it-IT" dirty="0" err="1"/>
              <a:t>cpr</a:t>
            </a:r>
            <a:r>
              <a:rPr lang="it-IT" altLang="it-IT" dirty="0"/>
              <a:t>/die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 err="1"/>
              <a:t>Dabigatran</a:t>
            </a:r>
            <a:r>
              <a:rPr lang="it-IT" altLang="it-IT" dirty="0"/>
              <a:t> 110 mg due volte al giorno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 err="1"/>
              <a:t>Omeprazolo</a:t>
            </a:r>
            <a:r>
              <a:rPr lang="it-IT" altLang="it-IT" dirty="0"/>
              <a:t> 20 mg/</a:t>
            </a:r>
            <a:r>
              <a:rPr lang="it-IT" altLang="it-IT" dirty="0" err="1"/>
              <a:t>die</a:t>
            </a:r>
            <a:endParaRPr lang="it-IT" altLang="it-IT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 err="1"/>
              <a:t>Donepezil</a:t>
            </a:r>
            <a:r>
              <a:rPr lang="it-IT" altLang="it-IT" dirty="0"/>
              <a:t> 5 mg/</a:t>
            </a:r>
            <a:r>
              <a:rPr lang="it-IT" altLang="it-IT" dirty="0" err="1"/>
              <a:t>die</a:t>
            </a:r>
            <a:endParaRPr lang="it-IT" altLang="it-IT" dirty="0"/>
          </a:p>
          <a:p>
            <a:pPr>
              <a:spcBef>
                <a:spcPts val="600"/>
              </a:spcBef>
            </a:pPr>
            <a:endParaRPr lang="it-IT" altLang="it-IT" dirty="0"/>
          </a:p>
          <a:p>
            <a:pPr>
              <a:spcBef>
                <a:spcPts val="600"/>
              </a:spcBef>
            </a:pPr>
            <a:r>
              <a:rPr lang="it-IT" altLang="it-IT" u="sng" dirty="0"/>
              <a:t>Sono previsti controlli della </a:t>
            </a:r>
            <a:r>
              <a:rPr lang="it-IT" altLang="it-IT" u="sng" dirty="0" err="1"/>
              <a:t>cratininemia</a:t>
            </a:r>
            <a:r>
              <a:rPr lang="it-IT" altLang="it-IT" u="sng" dirty="0"/>
              <a:t> tra ogni 3-4 mesi (in assenza di destabilizzazione del quadro clinico)</a:t>
            </a:r>
          </a:p>
        </p:txBody>
      </p:sp>
    </p:spTree>
    <p:extLst>
      <p:ext uri="{BB962C8B-B14F-4D97-AF65-F5344CB8AC3E}">
        <p14:creationId xmlns:p14="http://schemas.microsoft.com/office/powerpoint/2010/main" val="4002846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52822" y="2982731"/>
            <a:ext cx="8493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altLang="it-IT" sz="3600" dirty="0"/>
              <a:t>DOMANDA: quanti di Voi avrebbero dimesso la paziente con ASA?</a:t>
            </a:r>
          </a:p>
        </p:txBody>
      </p:sp>
    </p:spTree>
    <p:extLst>
      <p:ext uri="{BB962C8B-B14F-4D97-AF65-F5344CB8AC3E}">
        <p14:creationId xmlns:p14="http://schemas.microsoft.com/office/powerpoint/2010/main" val="638430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B66BBE6-2621-4F39-9C7B-75A48D5AFB3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it-IT"/>
              <a:t>Quanti di Voi avrebbero dimesso la paziente con ASA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AC794B41-54BD-435D-AF03-A5EC1A750257}"/>
              </a:ext>
            </a:extLst>
          </p:cNvPr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628650" y="2927804"/>
            <a:ext cx="3867150" cy="2378982"/>
          </a:xfrm>
        </p:spPr>
        <p:txBody>
          <a:bodyPr wrap="square">
            <a:normAutofit/>
          </a:bodyPr>
          <a:lstStyle/>
          <a:p>
            <a:pPr marL="457200" indent="-457200">
              <a:buFont typeface="Arial"/>
              <a:buAutoNum type="arabicPeriod"/>
            </a:pPr>
            <a:r>
              <a:rPr lang="it-IT" dirty="0"/>
              <a:t>Si, avrei dimesso la paziente con prescrizione di ASA</a:t>
            </a:r>
          </a:p>
          <a:p>
            <a:pPr marL="457200" indent="-457200">
              <a:buFont typeface="Arial"/>
              <a:buAutoNum type="arabicPeriod"/>
            </a:pPr>
            <a:r>
              <a:rPr lang="it-IT" dirty="0"/>
              <a:t>No, non avrei dimesso la paziente con prescrizione di ASA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4D628108-0B2A-4C99-858B-41FBEB24854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BD9A2BED-AD88-4E36-9138-32C11F01C93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704070" y="5791200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78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5"/>
          <p:cNvSpPr>
            <a:spLocks noChangeAspect="1" noChangeArrowheads="1" noTextEdit="1"/>
          </p:cNvSpPr>
          <p:nvPr/>
        </p:nvSpPr>
        <p:spPr bwMode="auto">
          <a:xfrm>
            <a:off x="155575" y="147638"/>
            <a:ext cx="8831263" cy="656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822325" y="203200"/>
            <a:ext cx="1066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Condition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5156200" y="203200"/>
            <a:ext cx="698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Points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173" name="Rectangle 9"/>
          <p:cNvSpPr>
            <a:spLocks noChangeArrowheads="1"/>
          </p:cNvSpPr>
          <p:nvPr/>
        </p:nvSpPr>
        <p:spPr bwMode="auto">
          <a:xfrm>
            <a:off x="312738" y="596900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7174" name="Rectangle 10"/>
          <p:cNvSpPr>
            <a:spLocks noChangeArrowheads="1"/>
          </p:cNvSpPr>
          <p:nvPr/>
        </p:nvSpPr>
        <p:spPr bwMode="auto">
          <a:xfrm>
            <a:off x="822325" y="596900"/>
            <a:ext cx="1206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Congestive </a:t>
            </a:r>
          </a:p>
        </p:txBody>
      </p:sp>
      <p:sp>
        <p:nvSpPr>
          <p:cNvPr id="7175" name="Rectangle 11"/>
          <p:cNvSpPr>
            <a:spLocks noChangeArrowheads="1"/>
          </p:cNvSpPr>
          <p:nvPr/>
        </p:nvSpPr>
        <p:spPr bwMode="auto">
          <a:xfrm>
            <a:off x="2027238" y="596900"/>
            <a:ext cx="558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Heart</a:t>
            </a:r>
          </a:p>
        </p:txBody>
      </p:sp>
      <p:sp>
        <p:nvSpPr>
          <p:cNvPr id="7176" name="Rectangle 12"/>
          <p:cNvSpPr>
            <a:spLocks noChangeArrowheads="1"/>
          </p:cNvSpPr>
          <p:nvPr/>
        </p:nvSpPr>
        <p:spPr bwMode="auto">
          <a:xfrm>
            <a:off x="2651125" y="596900"/>
            <a:ext cx="698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Failure</a:t>
            </a:r>
          </a:p>
        </p:txBody>
      </p:sp>
      <p:sp>
        <p:nvSpPr>
          <p:cNvPr id="7177" name="Rectangle 13"/>
          <p:cNvSpPr>
            <a:spLocks noChangeArrowheads="1"/>
          </p:cNvSpPr>
          <p:nvPr/>
        </p:nvSpPr>
        <p:spPr bwMode="auto">
          <a:xfrm>
            <a:off x="3346450" y="596900"/>
            <a:ext cx="406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/LV </a:t>
            </a:r>
          </a:p>
        </p:txBody>
      </p:sp>
      <p:sp>
        <p:nvSpPr>
          <p:cNvPr id="7178" name="Rectangle 14"/>
          <p:cNvSpPr>
            <a:spLocks noChangeArrowheads="1"/>
          </p:cNvSpPr>
          <p:nvPr/>
        </p:nvSpPr>
        <p:spPr bwMode="auto">
          <a:xfrm>
            <a:off x="3754438" y="596900"/>
            <a:ext cx="1155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dysfunction</a:t>
            </a:r>
          </a:p>
        </p:txBody>
      </p:sp>
      <p:sp>
        <p:nvSpPr>
          <p:cNvPr id="7179" name="Rectangle 15"/>
          <p:cNvSpPr>
            <a:spLocks noChangeArrowheads="1"/>
          </p:cNvSpPr>
          <p:nvPr/>
        </p:nvSpPr>
        <p:spPr bwMode="auto">
          <a:xfrm>
            <a:off x="5156200" y="59690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180" name="Rectangle 16"/>
          <p:cNvSpPr>
            <a:spLocks noChangeArrowheads="1"/>
          </p:cNvSpPr>
          <p:nvPr/>
        </p:nvSpPr>
        <p:spPr bwMode="auto">
          <a:xfrm>
            <a:off x="312738" y="873125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7181" name="Rectangle 17"/>
          <p:cNvSpPr>
            <a:spLocks noChangeArrowheads="1"/>
          </p:cNvSpPr>
          <p:nvPr/>
        </p:nvSpPr>
        <p:spPr bwMode="auto">
          <a:xfrm>
            <a:off x="822325" y="873125"/>
            <a:ext cx="1752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Hypertension (or </a:t>
            </a:r>
          </a:p>
        </p:txBody>
      </p:sp>
      <p:sp>
        <p:nvSpPr>
          <p:cNvPr id="7182" name="Rectangle 18"/>
          <p:cNvSpPr>
            <a:spLocks noChangeArrowheads="1"/>
          </p:cNvSpPr>
          <p:nvPr/>
        </p:nvSpPr>
        <p:spPr bwMode="auto">
          <a:xfrm>
            <a:off x="2574925" y="873125"/>
            <a:ext cx="711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treated</a:t>
            </a:r>
          </a:p>
        </p:txBody>
      </p:sp>
      <p:sp>
        <p:nvSpPr>
          <p:cNvPr id="7183" name="Rectangle 19"/>
          <p:cNvSpPr>
            <a:spLocks noChangeArrowheads="1"/>
          </p:cNvSpPr>
          <p:nvPr/>
        </p:nvSpPr>
        <p:spPr bwMode="auto">
          <a:xfrm>
            <a:off x="3348038" y="873125"/>
            <a:ext cx="1308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hypertension</a:t>
            </a:r>
          </a:p>
        </p:txBody>
      </p:sp>
      <p:sp>
        <p:nvSpPr>
          <p:cNvPr id="7184" name="Rectangle 20"/>
          <p:cNvSpPr>
            <a:spLocks noChangeArrowheads="1"/>
          </p:cNvSpPr>
          <p:nvPr/>
        </p:nvSpPr>
        <p:spPr bwMode="auto">
          <a:xfrm>
            <a:off x="4654550" y="873125"/>
            <a:ext cx="76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7185" name="Rectangle 21"/>
          <p:cNvSpPr>
            <a:spLocks noChangeArrowheads="1"/>
          </p:cNvSpPr>
          <p:nvPr/>
        </p:nvSpPr>
        <p:spPr bwMode="auto">
          <a:xfrm>
            <a:off x="5156200" y="873125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186" name="Rectangle 22"/>
          <p:cNvSpPr>
            <a:spLocks noChangeArrowheads="1"/>
          </p:cNvSpPr>
          <p:nvPr/>
        </p:nvSpPr>
        <p:spPr bwMode="auto">
          <a:xfrm>
            <a:off x="312738" y="1146175"/>
            <a:ext cx="152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187" name="Rectangle 23"/>
          <p:cNvSpPr>
            <a:spLocks noChangeArrowheads="1"/>
          </p:cNvSpPr>
          <p:nvPr/>
        </p:nvSpPr>
        <p:spPr bwMode="auto">
          <a:xfrm>
            <a:off x="465138" y="1273175"/>
            <a:ext cx="841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b="1">
                <a:solidFill>
                  <a:srgbClr val="000000"/>
                </a:solidFill>
              </a:rPr>
              <a:t>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188" name="Rectangle 24"/>
          <p:cNvSpPr>
            <a:spLocks noChangeArrowheads="1"/>
          </p:cNvSpPr>
          <p:nvPr/>
        </p:nvSpPr>
        <p:spPr bwMode="auto">
          <a:xfrm>
            <a:off x="822325" y="1146175"/>
            <a:ext cx="406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Age</a:t>
            </a:r>
          </a:p>
        </p:txBody>
      </p:sp>
      <p:sp>
        <p:nvSpPr>
          <p:cNvPr id="7189" name="Rectangle 25"/>
          <p:cNvSpPr>
            <a:spLocks noChangeArrowheads="1"/>
          </p:cNvSpPr>
          <p:nvPr/>
        </p:nvSpPr>
        <p:spPr bwMode="auto">
          <a:xfrm>
            <a:off x="1290638" y="1146175"/>
            <a:ext cx="1254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  <a:cs typeface="Arial" panose="020B0604020202020204" pitchFamily="34" charset="0"/>
              </a:rPr>
              <a:t>≥</a:t>
            </a:r>
          </a:p>
        </p:txBody>
      </p:sp>
      <p:sp>
        <p:nvSpPr>
          <p:cNvPr id="7190" name="Rectangle 26"/>
          <p:cNvSpPr>
            <a:spLocks noChangeArrowheads="1"/>
          </p:cNvSpPr>
          <p:nvPr/>
        </p:nvSpPr>
        <p:spPr bwMode="auto">
          <a:xfrm>
            <a:off x="1479550" y="1146175"/>
            <a:ext cx="317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75 </a:t>
            </a:r>
          </a:p>
        </p:txBody>
      </p:sp>
      <p:sp>
        <p:nvSpPr>
          <p:cNvPr id="7191" name="Rectangle 27"/>
          <p:cNvSpPr>
            <a:spLocks noChangeArrowheads="1"/>
          </p:cNvSpPr>
          <p:nvPr/>
        </p:nvSpPr>
        <p:spPr bwMode="auto">
          <a:xfrm>
            <a:off x="1798638" y="1146175"/>
            <a:ext cx="558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years</a:t>
            </a:r>
          </a:p>
        </p:txBody>
      </p:sp>
      <p:sp>
        <p:nvSpPr>
          <p:cNvPr id="7192" name="Rectangle 28"/>
          <p:cNvSpPr>
            <a:spLocks noChangeArrowheads="1"/>
          </p:cNvSpPr>
          <p:nvPr/>
        </p:nvSpPr>
        <p:spPr bwMode="auto">
          <a:xfrm>
            <a:off x="5156200" y="1146175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193" name="Rectangle 29"/>
          <p:cNvSpPr>
            <a:spLocks noChangeArrowheads="1"/>
          </p:cNvSpPr>
          <p:nvPr/>
        </p:nvSpPr>
        <p:spPr bwMode="auto">
          <a:xfrm>
            <a:off x="312738" y="1420813"/>
            <a:ext cx="165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7194" name="Rectangle 30"/>
          <p:cNvSpPr>
            <a:spLocks noChangeArrowheads="1"/>
          </p:cNvSpPr>
          <p:nvPr/>
        </p:nvSpPr>
        <p:spPr bwMode="auto">
          <a:xfrm>
            <a:off x="822325" y="1420813"/>
            <a:ext cx="901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Diabetes</a:t>
            </a:r>
          </a:p>
        </p:txBody>
      </p:sp>
      <p:sp>
        <p:nvSpPr>
          <p:cNvPr id="7195" name="Rectangle 31"/>
          <p:cNvSpPr>
            <a:spLocks noChangeArrowheads="1"/>
          </p:cNvSpPr>
          <p:nvPr/>
        </p:nvSpPr>
        <p:spPr bwMode="auto">
          <a:xfrm>
            <a:off x="5156200" y="142081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196" name="Rectangle 32"/>
          <p:cNvSpPr>
            <a:spLocks noChangeArrowheads="1"/>
          </p:cNvSpPr>
          <p:nvPr/>
        </p:nvSpPr>
        <p:spPr bwMode="auto">
          <a:xfrm>
            <a:off x="312738" y="1695450"/>
            <a:ext cx="152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7197" name="Rectangle 33"/>
          <p:cNvSpPr>
            <a:spLocks noChangeArrowheads="1"/>
          </p:cNvSpPr>
          <p:nvPr/>
        </p:nvSpPr>
        <p:spPr bwMode="auto">
          <a:xfrm>
            <a:off x="465138" y="1820863"/>
            <a:ext cx="8413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b="1">
                <a:solidFill>
                  <a:srgbClr val="000000"/>
                </a:solidFill>
              </a:rPr>
              <a:t>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198" name="Rectangle 34"/>
          <p:cNvSpPr>
            <a:spLocks noChangeArrowheads="1"/>
          </p:cNvSpPr>
          <p:nvPr/>
        </p:nvSpPr>
        <p:spPr bwMode="auto">
          <a:xfrm>
            <a:off x="822325" y="1695450"/>
            <a:ext cx="482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Prior</a:t>
            </a:r>
          </a:p>
        </p:txBody>
      </p:sp>
      <p:sp>
        <p:nvSpPr>
          <p:cNvPr id="7199" name="Rectangle 35"/>
          <p:cNvSpPr>
            <a:spLocks noChangeArrowheads="1"/>
          </p:cNvSpPr>
          <p:nvPr/>
        </p:nvSpPr>
        <p:spPr bwMode="auto">
          <a:xfrm>
            <a:off x="1366838" y="1695450"/>
            <a:ext cx="622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stroke</a:t>
            </a:r>
          </a:p>
        </p:txBody>
      </p:sp>
      <p:sp>
        <p:nvSpPr>
          <p:cNvPr id="7200" name="Rectangle 36"/>
          <p:cNvSpPr>
            <a:spLocks noChangeArrowheads="1"/>
          </p:cNvSpPr>
          <p:nvPr/>
        </p:nvSpPr>
        <p:spPr bwMode="auto">
          <a:xfrm>
            <a:off x="2052638" y="1695450"/>
            <a:ext cx="622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or TIA</a:t>
            </a:r>
          </a:p>
        </p:txBody>
      </p:sp>
      <p:sp>
        <p:nvSpPr>
          <p:cNvPr id="7201" name="Rectangle 37"/>
          <p:cNvSpPr>
            <a:spLocks noChangeArrowheads="1"/>
          </p:cNvSpPr>
          <p:nvPr/>
        </p:nvSpPr>
        <p:spPr bwMode="auto">
          <a:xfrm>
            <a:off x="5156200" y="169545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202" name="Rectangle 38"/>
          <p:cNvSpPr>
            <a:spLocks noChangeArrowheads="1"/>
          </p:cNvSpPr>
          <p:nvPr/>
        </p:nvSpPr>
        <p:spPr bwMode="auto">
          <a:xfrm>
            <a:off x="312738" y="1970088"/>
            <a:ext cx="15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7203" name="Rectangle 39"/>
          <p:cNvSpPr>
            <a:spLocks noChangeArrowheads="1"/>
          </p:cNvSpPr>
          <p:nvPr/>
        </p:nvSpPr>
        <p:spPr bwMode="auto">
          <a:xfrm>
            <a:off x="822325" y="1970088"/>
            <a:ext cx="889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Vascular</a:t>
            </a:r>
          </a:p>
        </p:txBody>
      </p:sp>
      <p:sp>
        <p:nvSpPr>
          <p:cNvPr id="7204" name="Rectangle 40"/>
          <p:cNvSpPr>
            <a:spLocks noChangeArrowheads="1"/>
          </p:cNvSpPr>
          <p:nvPr/>
        </p:nvSpPr>
        <p:spPr bwMode="auto">
          <a:xfrm>
            <a:off x="1773238" y="1970088"/>
            <a:ext cx="965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Disease (</a:t>
            </a:r>
          </a:p>
        </p:txBody>
      </p:sp>
      <p:sp>
        <p:nvSpPr>
          <p:cNvPr id="7205" name="Rectangle 41"/>
          <p:cNvSpPr>
            <a:spLocks noChangeArrowheads="1"/>
          </p:cNvSpPr>
          <p:nvPr/>
        </p:nvSpPr>
        <p:spPr bwMode="auto">
          <a:xfrm>
            <a:off x="2738438" y="2014538"/>
            <a:ext cx="3746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Prior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06" name="Rectangle 42"/>
          <p:cNvSpPr>
            <a:spLocks noChangeArrowheads="1"/>
          </p:cNvSpPr>
          <p:nvPr/>
        </p:nvSpPr>
        <p:spPr bwMode="auto">
          <a:xfrm>
            <a:off x="3163888" y="2014538"/>
            <a:ext cx="1968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MI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07" name="Rectangle 43"/>
          <p:cNvSpPr>
            <a:spLocks noChangeArrowheads="1"/>
          </p:cNvSpPr>
          <p:nvPr/>
        </p:nvSpPr>
        <p:spPr bwMode="auto">
          <a:xfrm>
            <a:off x="3360738" y="2014538"/>
            <a:ext cx="5635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, PAD,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08" name="Rectangle 44"/>
          <p:cNvSpPr>
            <a:spLocks noChangeArrowheads="1"/>
          </p:cNvSpPr>
          <p:nvPr/>
        </p:nvSpPr>
        <p:spPr bwMode="auto">
          <a:xfrm>
            <a:off x="3924300" y="2014538"/>
            <a:ext cx="4333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aortic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09" name="Rectangle 45"/>
          <p:cNvSpPr>
            <a:spLocks noChangeArrowheads="1"/>
          </p:cNvSpPr>
          <p:nvPr/>
        </p:nvSpPr>
        <p:spPr bwMode="auto">
          <a:xfrm>
            <a:off x="4406900" y="2014538"/>
            <a:ext cx="5318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plaque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10" name="Rectangle 46"/>
          <p:cNvSpPr>
            <a:spLocks noChangeArrowheads="1"/>
          </p:cNvSpPr>
          <p:nvPr/>
        </p:nvSpPr>
        <p:spPr bwMode="auto">
          <a:xfrm>
            <a:off x="4938713" y="1970088"/>
            <a:ext cx="76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7211" name="Rectangle 47"/>
          <p:cNvSpPr>
            <a:spLocks noChangeArrowheads="1"/>
          </p:cNvSpPr>
          <p:nvPr/>
        </p:nvSpPr>
        <p:spPr bwMode="auto">
          <a:xfrm>
            <a:off x="5156200" y="197008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12" name="Rectangle 48"/>
          <p:cNvSpPr>
            <a:spLocks noChangeArrowheads="1"/>
          </p:cNvSpPr>
          <p:nvPr/>
        </p:nvSpPr>
        <p:spPr bwMode="auto">
          <a:xfrm>
            <a:off x="312738" y="2246313"/>
            <a:ext cx="15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213" name="Rectangle 49"/>
          <p:cNvSpPr>
            <a:spLocks noChangeArrowheads="1"/>
          </p:cNvSpPr>
          <p:nvPr/>
        </p:nvSpPr>
        <p:spPr bwMode="auto">
          <a:xfrm>
            <a:off x="822325" y="2246313"/>
            <a:ext cx="406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Age</a:t>
            </a:r>
          </a:p>
        </p:txBody>
      </p:sp>
      <p:sp>
        <p:nvSpPr>
          <p:cNvPr id="7214" name="Rectangle 50"/>
          <p:cNvSpPr>
            <a:spLocks noChangeArrowheads="1"/>
          </p:cNvSpPr>
          <p:nvPr/>
        </p:nvSpPr>
        <p:spPr bwMode="auto">
          <a:xfrm>
            <a:off x="1290638" y="2246313"/>
            <a:ext cx="25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65</a:t>
            </a:r>
          </a:p>
        </p:txBody>
      </p:sp>
      <p:sp>
        <p:nvSpPr>
          <p:cNvPr id="7215" name="Rectangle 51"/>
          <p:cNvSpPr>
            <a:spLocks noChangeArrowheads="1"/>
          </p:cNvSpPr>
          <p:nvPr/>
        </p:nvSpPr>
        <p:spPr bwMode="auto">
          <a:xfrm>
            <a:off x="1544638" y="2246313"/>
            <a:ext cx="76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-</a:t>
            </a:r>
          </a:p>
        </p:txBody>
      </p:sp>
      <p:sp>
        <p:nvSpPr>
          <p:cNvPr id="7216" name="Rectangle 52"/>
          <p:cNvSpPr>
            <a:spLocks noChangeArrowheads="1"/>
          </p:cNvSpPr>
          <p:nvPr/>
        </p:nvSpPr>
        <p:spPr bwMode="auto">
          <a:xfrm>
            <a:off x="1620838" y="2246313"/>
            <a:ext cx="25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74</a:t>
            </a:r>
          </a:p>
        </p:txBody>
      </p:sp>
      <p:sp>
        <p:nvSpPr>
          <p:cNvPr id="7217" name="Rectangle 53"/>
          <p:cNvSpPr>
            <a:spLocks noChangeArrowheads="1"/>
          </p:cNvSpPr>
          <p:nvPr/>
        </p:nvSpPr>
        <p:spPr bwMode="auto">
          <a:xfrm>
            <a:off x="5156200" y="224631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18" name="Rectangle 54"/>
          <p:cNvSpPr>
            <a:spLocks noChangeArrowheads="1"/>
          </p:cNvSpPr>
          <p:nvPr/>
        </p:nvSpPr>
        <p:spPr bwMode="auto">
          <a:xfrm>
            <a:off x="312738" y="2520950"/>
            <a:ext cx="266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Sc</a:t>
            </a:r>
          </a:p>
        </p:txBody>
      </p:sp>
      <p:sp>
        <p:nvSpPr>
          <p:cNvPr id="7219" name="Rectangle 55"/>
          <p:cNvSpPr>
            <a:spLocks noChangeArrowheads="1"/>
          </p:cNvSpPr>
          <p:nvPr/>
        </p:nvSpPr>
        <p:spPr bwMode="auto">
          <a:xfrm>
            <a:off x="822325" y="2520950"/>
            <a:ext cx="457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Sex </a:t>
            </a:r>
          </a:p>
        </p:txBody>
      </p:sp>
      <p:sp>
        <p:nvSpPr>
          <p:cNvPr id="7220" name="Rectangle 56"/>
          <p:cNvSpPr>
            <a:spLocks noChangeArrowheads="1"/>
          </p:cNvSpPr>
          <p:nvPr/>
        </p:nvSpPr>
        <p:spPr bwMode="auto">
          <a:xfrm>
            <a:off x="1277938" y="2520950"/>
            <a:ext cx="876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category</a:t>
            </a:r>
          </a:p>
        </p:txBody>
      </p:sp>
      <p:sp>
        <p:nvSpPr>
          <p:cNvPr id="7221" name="Rectangle 57"/>
          <p:cNvSpPr>
            <a:spLocks noChangeArrowheads="1"/>
          </p:cNvSpPr>
          <p:nvPr/>
        </p:nvSpPr>
        <p:spPr bwMode="auto">
          <a:xfrm>
            <a:off x="2217738" y="2520950"/>
            <a:ext cx="76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(</a:t>
            </a:r>
          </a:p>
        </p:txBody>
      </p:sp>
      <p:sp>
        <p:nvSpPr>
          <p:cNvPr id="7222" name="Rectangle 58"/>
          <p:cNvSpPr>
            <a:spLocks noChangeArrowheads="1"/>
          </p:cNvSpPr>
          <p:nvPr/>
        </p:nvSpPr>
        <p:spPr bwMode="auto">
          <a:xfrm>
            <a:off x="2293938" y="2520950"/>
            <a:ext cx="685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female</a:t>
            </a:r>
          </a:p>
        </p:txBody>
      </p:sp>
      <p:sp>
        <p:nvSpPr>
          <p:cNvPr id="7223" name="Rectangle 59"/>
          <p:cNvSpPr>
            <a:spLocks noChangeArrowheads="1"/>
          </p:cNvSpPr>
          <p:nvPr/>
        </p:nvSpPr>
        <p:spPr bwMode="auto">
          <a:xfrm>
            <a:off x="3041650" y="2520950"/>
            <a:ext cx="431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sex)</a:t>
            </a:r>
          </a:p>
        </p:txBody>
      </p:sp>
      <p:sp>
        <p:nvSpPr>
          <p:cNvPr id="7224" name="Rectangle 60"/>
          <p:cNvSpPr>
            <a:spLocks noChangeArrowheads="1"/>
          </p:cNvSpPr>
          <p:nvPr/>
        </p:nvSpPr>
        <p:spPr bwMode="auto">
          <a:xfrm>
            <a:off x="5156200" y="252095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grpSp>
        <p:nvGrpSpPr>
          <p:cNvPr id="7225" name="Group 140"/>
          <p:cNvGrpSpPr>
            <a:grpSpLocks/>
          </p:cNvGrpSpPr>
          <p:nvPr/>
        </p:nvGrpSpPr>
        <p:grpSpPr bwMode="auto">
          <a:xfrm>
            <a:off x="1641475" y="2959100"/>
            <a:ext cx="4792663" cy="3430588"/>
            <a:chOff x="1034" y="1864"/>
            <a:chExt cx="3019" cy="2161"/>
          </a:xfrm>
        </p:grpSpPr>
        <p:sp>
          <p:nvSpPr>
            <p:cNvPr id="7434" name="Freeform 61"/>
            <p:cNvSpPr>
              <a:spLocks/>
            </p:cNvSpPr>
            <p:nvPr/>
          </p:nvSpPr>
          <p:spPr bwMode="auto">
            <a:xfrm>
              <a:off x="1233" y="3721"/>
              <a:ext cx="2820" cy="28"/>
            </a:xfrm>
            <a:custGeom>
              <a:avLst/>
              <a:gdLst>
                <a:gd name="T0" fmla="*/ 0 w 2820"/>
                <a:gd name="T1" fmla="*/ 28 h 28"/>
                <a:gd name="T2" fmla="*/ 34 w 2820"/>
                <a:gd name="T3" fmla="*/ 0 h 28"/>
                <a:gd name="T4" fmla="*/ 2820 w 2820"/>
                <a:gd name="T5" fmla="*/ 0 h 28"/>
                <a:gd name="T6" fmla="*/ 2786 w 2820"/>
                <a:gd name="T7" fmla="*/ 28 h 28"/>
                <a:gd name="T8" fmla="*/ 0 w 2820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20" h="28">
                  <a:moveTo>
                    <a:pt x="0" y="28"/>
                  </a:moveTo>
                  <a:lnTo>
                    <a:pt x="34" y="0"/>
                  </a:lnTo>
                  <a:lnTo>
                    <a:pt x="2820" y="0"/>
                  </a:lnTo>
                  <a:lnTo>
                    <a:pt x="2786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35" name="Freeform 62"/>
            <p:cNvSpPr>
              <a:spLocks/>
            </p:cNvSpPr>
            <p:nvPr/>
          </p:nvSpPr>
          <p:spPr bwMode="auto">
            <a:xfrm>
              <a:off x="1233" y="1915"/>
              <a:ext cx="34" cy="1834"/>
            </a:xfrm>
            <a:custGeom>
              <a:avLst/>
              <a:gdLst>
                <a:gd name="T0" fmla="*/ 0 w 34"/>
                <a:gd name="T1" fmla="*/ 1834 h 1834"/>
                <a:gd name="T2" fmla="*/ 0 w 34"/>
                <a:gd name="T3" fmla="*/ 28 h 1834"/>
                <a:gd name="T4" fmla="*/ 34 w 34"/>
                <a:gd name="T5" fmla="*/ 0 h 1834"/>
                <a:gd name="T6" fmla="*/ 34 w 34"/>
                <a:gd name="T7" fmla="*/ 1806 h 1834"/>
                <a:gd name="T8" fmla="*/ 0 w 34"/>
                <a:gd name="T9" fmla="*/ 1834 h 18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1834">
                  <a:moveTo>
                    <a:pt x="0" y="1834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1806"/>
                  </a:lnTo>
                  <a:lnTo>
                    <a:pt x="0" y="1834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36" name="Rectangle 63"/>
            <p:cNvSpPr>
              <a:spLocks noChangeArrowheads="1"/>
            </p:cNvSpPr>
            <p:nvPr/>
          </p:nvSpPr>
          <p:spPr bwMode="auto">
            <a:xfrm>
              <a:off x="1267" y="1915"/>
              <a:ext cx="2786" cy="180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37" name="Freeform 64"/>
            <p:cNvSpPr>
              <a:spLocks/>
            </p:cNvSpPr>
            <p:nvPr/>
          </p:nvSpPr>
          <p:spPr bwMode="auto">
            <a:xfrm>
              <a:off x="1233" y="3721"/>
              <a:ext cx="2820" cy="28"/>
            </a:xfrm>
            <a:custGeom>
              <a:avLst/>
              <a:gdLst>
                <a:gd name="T0" fmla="*/ 0 w 498"/>
                <a:gd name="T1" fmla="*/ 154353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38" name="Freeform 65"/>
            <p:cNvSpPr>
              <a:spLocks/>
            </p:cNvSpPr>
            <p:nvPr/>
          </p:nvSpPr>
          <p:spPr bwMode="auto">
            <a:xfrm>
              <a:off x="1233" y="3494"/>
              <a:ext cx="2820" cy="29"/>
            </a:xfrm>
            <a:custGeom>
              <a:avLst/>
              <a:gdLst>
                <a:gd name="T0" fmla="*/ 0 w 498"/>
                <a:gd name="T1" fmla="*/ 190031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39" name="Freeform 66"/>
            <p:cNvSpPr>
              <a:spLocks/>
            </p:cNvSpPr>
            <p:nvPr/>
          </p:nvSpPr>
          <p:spPr bwMode="auto">
            <a:xfrm>
              <a:off x="1233" y="3268"/>
              <a:ext cx="2820" cy="28"/>
            </a:xfrm>
            <a:custGeom>
              <a:avLst/>
              <a:gdLst>
                <a:gd name="T0" fmla="*/ 0 w 498"/>
                <a:gd name="T1" fmla="*/ 154353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0" name="Freeform 67"/>
            <p:cNvSpPr>
              <a:spLocks/>
            </p:cNvSpPr>
            <p:nvPr/>
          </p:nvSpPr>
          <p:spPr bwMode="auto">
            <a:xfrm>
              <a:off x="1233" y="3047"/>
              <a:ext cx="2820" cy="23"/>
            </a:xfrm>
            <a:custGeom>
              <a:avLst/>
              <a:gdLst>
                <a:gd name="T0" fmla="*/ 0 w 498"/>
                <a:gd name="T1" fmla="*/ 144285 h 4"/>
                <a:gd name="T2" fmla="*/ 198453 w 498"/>
                <a:gd name="T3" fmla="*/ 0 h 4"/>
                <a:gd name="T4" fmla="*/ 16419422 w 498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4">
                  <a:moveTo>
                    <a:pt x="0" y="4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1" name="Freeform 68"/>
            <p:cNvSpPr>
              <a:spLocks/>
            </p:cNvSpPr>
            <p:nvPr/>
          </p:nvSpPr>
          <p:spPr bwMode="auto">
            <a:xfrm>
              <a:off x="1233" y="2821"/>
              <a:ext cx="2820" cy="22"/>
            </a:xfrm>
            <a:custGeom>
              <a:avLst/>
              <a:gdLst>
                <a:gd name="T0" fmla="*/ 0 w 498"/>
                <a:gd name="T1" fmla="*/ 110809 h 4"/>
                <a:gd name="T2" fmla="*/ 198453 w 498"/>
                <a:gd name="T3" fmla="*/ 0 h 4"/>
                <a:gd name="T4" fmla="*/ 16419422 w 498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4">
                  <a:moveTo>
                    <a:pt x="0" y="4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2" name="Freeform 69"/>
            <p:cNvSpPr>
              <a:spLocks/>
            </p:cNvSpPr>
            <p:nvPr/>
          </p:nvSpPr>
          <p:spPr bwMode="auto">
            <a:xfrm>
              <a:off x="1233" y="2594"/>
              <a:ext cx="2820" cy="23"/>
            </a:xfrm>
            <a:custGeom>
              <a:avLst/>
              <a:gdLst>
                <a:gd name="T0" fmla="*/ 0 w 498"/>
                <a:gd name="T1" fmla="*/ 144285 h 4"/>
                <a:gd name="T2" fmla="*/ 198453 w 498"/>
                <a:gd name="T3" fmla="*/ 0 h 4"/>
                <a:gd name="T4" fmla="*/ 16419422 w 498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4">
                  <a:moveTo>
                    <a:pt x="0" y="4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3" name="Freeform 70"/>
            <p:cNvSpPr>
              <a:spLocks/>
            </p:cNvSpPr>
            <p:nvPr/>
          </p:nvSpPr>
          <p:spPr bwMode="auto">
            <a:xfrm>
              <a:off x="1233" y="2368"/>
              <a:ext cx="2820" cy="28"/>
            </a:xfrm>
            <a:custGeom>
              <a:avLst/>
              <a:gdLst>
                <a:gd name="T0" fmla="*/ 0 w 498"/>
                <a:gd name="T1" fmla="*/ 154353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4" name="Freeform 71"/>
            <p:cNvSpPr>
              <a:spLocks/>
            </p:cNvSpPr>
            <p:nvPr/>
          </p:nvSpPr>
          <p:spPr bwMode="auto">
            <a:xfrm>
              <a:off x="1233" y="2141"/>
              <a:ext cx="2820" cy="29"/>
            </a:xfrm>
            <a:custGeom>
              <a:avLst/>
              <a:gdLst>
                <a:gd name="T0" fmla="*/ 0 w 498"/>
                <a:gd name="T1" fmla="*/ 190031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5" name="Freeform 72"/>
            <p:cNvSpPr>
              <a:spLocks/>
            </p:cNvSpPr>
            <p:nvPr/>
          </p:nvSpPr>
          <p:spPr bwMode="auto">
            <a:xfrm>
              <a:off x="1233" y="1915"/>
              <a:ext cx="2820" cy="28"/>
            </a:xfrm>
            <a:custGeom>
              <a:avLst/>
              <a:gdLst>
                <a:gd name="T0" fmla="*/ 0 w 498"/>
                <a:gd name="T1" fmla="*/ 154353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6" name="Freeform 73"/>
            <p:cNvSpPr>
              <a:spLocks/>
            </p:cNvSpPr>
            <p:nvPr/>
          </p:nvSpPr>
          <p:spPr bwMode="auto">
            <a:xfrm>
              <a:off x="1233" y="3721"/>
              <a:ext cx="2820" cy="28"/>
            </a:xfrm>
            <a:custGeom>
              <a:avLst/>
              <a:gdLst>
                <a:gd name="T0" fmla="*/ 2820 w 2820"/>
                <a:gd name="T1" fmla="*/ 0 h 28"/>
                <a:gd name="T2" fmla="*/ 2786 w 2820"/>
                <a:gd name="T3" fmla="*/ 28 h 28"/>
                <a:gd name="T4" fmla="*/ 0 w 2820"/>
                <a:gd name="T5" fmla="*/ 28 h 28"/>
                <a:gd name="T6" fmla="*/ 34 w 2820"/>
                <a:gd name="T7" fmla="*/ 0 h 28"/>
                <a:gd name="T8" fmla="*/ 2820 w 2820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20" h="28">
                  <a:moveTo>
                    <a:pt x="2820" y="0"/>
                  </a:moveTo>
                  <a:lnTo>
                    <a:pt x="2786" y="28"/>
                  </a:lnTo>
                  <a:lnTo>
                    <a:pt x="0" y="28"/>
                  </a:lnTo>
                  <a:lnTo>
                    <a:pt x="34" y="0"/>
                  </a:lnTo>
                  <a:lnTo>
                    <a:pt x="282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7" name="Freeform 74"/>
            <p:cNvSpPr>
              <a:spLocks/>
            </p:cNvSpPr>
            <p:nvPr/>
          </p:nvSpPr>
          <p:spPr bwMode="auto">
            <a:xfrm>
              <a:off x="1233" y="1915"/>
              <a:ext cx="34" cy="1834"/>
            </a:xfrm>
            <a:custGeom>
              <a:avLst/>
              <a:gdLst>
                <a:gd name="T0" fmla="*/ 0 w 34"/>
                <a:gd name="T1" fmla="*/ 1834 h 1834"/>
                <a:gd name="T2" fmla="*/ 0 w 34"/>
                <a:gd name="T3" fmla="*/ 28 h 1834"/>
                <a:gd name="T4" fmla="*/ 34 w 34"/>
                <a:gd name="T5" fmla="*/ 0 h 1834"/>
                <a:gd name="T6" fmla="*/ 34 w 34"/>
                <a:gd name="T7" fmla="*/ 1806 h 1834"/>
                <a:gd name="T8" fmla="*/ 0 w 34"/>
                <a:gd name="T9" fmla="*/ 1834 h 18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1834">
                  <a:moveTo>
                    <a:pt x="0" y="1834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1806"/>
                  </a:lnTo>
                  <a:lnTo>
                    <a:pt x="0" y="1834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48" name="Rectangle 75"/>
            <p:cNvSpPr>
              <a:spLocks noChangeArrowheads="1"/>
            </p:cNvSpPr>
            <p:nvPr/>
          </p:nvSpPr>
          <p:spPr bwMode="auto">
            <a:xfrm>
              <a:off x="1267" y="1915"/>
              <a:ext cx="2786" cy="180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49" name="Freeform 76"/>
            <p:cNvSpPr>
              <a:spLocks/>
            </p:cNvSpPr>
            <p:nvPr/>
          </p:nvSpPr>
          <p:spPr bwMode="auto">
            <a:xfrm>
              <a:off x="1284" y="3721"/>
              <a:ext cx="243" cy="28"/>
            </a:xfrm>
            <a:custGeom>
              <a:avLst/>
              <a:gdLst>
                <a:gd name="T0" fmla="*/ 209 w 243"/>
                <a:gd name="T1" fmla="*/ 28 h 28"/>
                <a:gd name="T2" fmla="*/ 243 w 243"/>
                <a:gd name="T3" fmla="*/ 0 h 28"/>
                <a:gd name="T4" fmla="*/ 39 w 243"/>
                <a:gd name="T5" fmla="*/ 0 h 28"/>
                <a:gd name="T6" fmla="*/ 0 w 243"/>
                <a:gd name="T7" fmla="*/ 28 h 28"/>
                <a:gd name="T8" fmla="*/ 209 w 243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3" h="28">
                  <a:moveTo>
                    <a:pt x="209" y="28"/>
                  </a:moveTo>
                  <a:lnTo>
                    <a:pt x="243" y="0"/>
                  </a:lnTo>
                  <a:lnTo>
                    <a:pt x="39" y="0"/>
                  </a:lnTo>
                  <a:lnTo>
                    <a:pt x="0" y="28"/>
                  </a:lnTo>
                  <a:lnTo>
                    <a:pt x="209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50" name="Freeform 77"/>
            <p:cNvSpPr>
              <a:spLocks/>
            </p:cNvSpPr>
            <p:nvPr/>
          </p:nvSpPr>
          <p:spPr bwMode="auto">
            <a:xfrm>
              <a:off x="1799" y="3642"/>
              <a:ext cx="40" cy="107"/>
            </a:xfrm>
            <a:custGeom>
              <a:avLst/>
              <a:gdLst>
                <a:gd name="T0" fmla="*/ 0 w 40"/>
                <a:gd name="T1" fmla="*/ 107 h 107"/>
                <a:gd name="T2" fmla="*/ 0 w 40"/>
                <a:gd name="T3" fmla="*/ 28 h 107"/>
                <a:gd name="T4" fmla="*/ 40 w 40"/>
                <a:gd name="T5" fmla="*/ 0 h 107"/>
                <a:gd name="T6" fmla="*/ 40 w 40"/>
                <a:gd name="T7" fmla="*/ 79 h 107"/>
                <a:gd name="T8" fmla="*/ 0 w 40"/>
                <a:gd name="T9" fmla="*/ 107 h 1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" h="107">
                  <a:moveTo>
                    <a:pt x="0" y="107"/>
                  </a:moveTo>
                  <a:lnTo>
                    <a:pt x="0" y="28"/>
                  </a:lnTo>
                  <a:lnTo>
                    <a:pt x="40" y="0"/>
                  </a:lnTo>
                  <a:lnTo>
                    <a:pt x="40" y="79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51" name="Rectangle 78"/>
            <p:cNvSpPr>
              <a:spLocks noChangeArrowheads="1"/>
            </p:cNvSpPr>
            <p:nvPr/>
          </p:nvSpPr>
          <p:spPr bwMode="auto">
            <a:xfrm>
              <a:off x="1595" y="3670"/>
              <a:ext cx="204" cy="79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52" name="Freeform 79"/>
            <p:cNvSpPr>
              <a:spLocks/>
            </p:cNvSpPr>
            <p:nvPr/>
          </p:nvSpPr>
          <p:spPr bwMode="auto">
            <a:xfrm>
              <a:off x="1595" y="3642"/>
              <a:ext cx="244" cy="28"/>
            </a:xfrm>
            <a:custGeom>
              <a:avLst/>
              <a:gdLst>
                <a:gd name="T0" fmla="*/ 204 w 244"/>
                <a:gd name="T1" fmla="*/ 28 h 28"/>
                <a:gd name="T2" fmla="*/ 244 w 244"/>
                <a:gd name="T3" fmla="*/ 0 h 28"/>
                <a:gd name="T4" fmla="*/ 34 w 244"/>
                <a:gd name="T5" fmla="*/ 0 h 28"/>
                <a:gd name="T6" fmla="*/ 0 w 244"/>
                <a:gd name="T7" fmla="*/ 28 h 28"/>
                <a:gd name="T8" fmla="*/ 204 w 244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4" h="28">
                  <a:moveTo>
                    <a:pt x="204" y="28"/>
                  </a:moveTo>
                  <a:lnTo>
                    <a:pt x="244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04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53" name="Freeform 80"/>
            <p:cNvSpPr>
              <a:spLocks/>
            </p:cNvSpPr>
            <p:nvPr/>
          </p:nvSpPr>
          <p:spPr bwMode="auto">
            <a:xfrm>
              <a:off x="2110" y="3506"/>
              <a:ext cx="34" cy="243"/>
            </a:xfrm>
            <a:custGeom>
              <a:avLst/>
              <a:gdLst>
                <a:gd name="T0" fmla="*/ 0 w 34"/>
                <a:gd name="T1" fmla="*/ 243 h 243"/>
                <a:gd name="T2" fmla="*/ 0 w 34"/>
                <a:gd name="T3" fmla="*/ 28 h 243"/>
                <a:gd name="T4" fmla="*/ 34 w 34"/>
                <a:gd name="T5" fmla="*/ 0 h 243"/>
                <a:gd name="T6" fmla="*/ 34 w 34"/>
                <a:gd name="T7" fmla="*/ 215 h 243"/>
                <a:gd name="T8" fmla="*/ 0 w 34"/>
                <a:gd name="T9" fmla="*/ 243 h 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243">
                  <a:moveTo>
                    <a:pt x="0" y="243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215"/>
                  </a:lnTo>
                  <a:lnTo>
                    <a:pt x="0" y="243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54" name="Rectangle 81"/>
            <p:cNvSpPr>
              <a:spLocks noChangeArrowheads="1"/>
            </p:cNvSpPr>
            <p:nvPr/>
          </p:nvSpPr>
          <p:spPr bwMode="auto">
            <a:xfrm>
              <a:off x="1907" y="3534"/>
              <a:ext cx="203" cy="215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55" name="Freeform 82"/>
            <p:cNvSpPr>
              <a:spLocks/>
            </p:cNvSpPr>
            <p:nvPr/>
          </p:nvSpPr>
          <p:spPr bwMode="auto">
            <a:xfrm>
              <a:off x="1907" y="3506"/>
              <a:ext cx="237" cy="28"/>
            </a:xfrm>
            <a:custGeom>
              <a:avLst/>
              <a:gdLst>
                <a:gd name="T0" fmla="*/ 203 w 237"/>
                <a:gd name="T1" fmla="*/ 28 h 28"/>
                <a:gd name="T2" fmla="*/ 237 w 237"/>
                <a:gd name="T3" fmla="*/ 0 h 28"/>
                <a:gd name="T4" fmla="*/ 34 w 237"/>
                <a:gd name="T5" fmla="*/ 0 h 28"/>
                <a:gd name="T6" fmla="*/ 0 w 237"/>
                <a:gd name="T7" fmla="*/ 28 h 28"/>
                <a:gd name="T8" fmla="*/ 203 w 237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" h="28">
                  <a:moveTo>
                    <a:pt x="203" y="28"/>
                  </a:moveTo>
                  <a:lnTo>
                    <a:pt x="237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03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56" name="Freeform 83"/>
            <p:cNvSpPr>
              <a:spLocks/>
            </p:cNvSpPr>
            <p:nvPr/>
          </p:nvSpPr>
          <p:spPr bwMode="auto">
            <a:xfrm>
              <a:off x="2422" y="3189"/>
              <a:ext cx="34" cy="560"/>
            </a:xfrm>
            <a:custGeom>
              <a:avLst/>
              <a:gdLst>
                <a:gd name="T0" fmla="*/ 0 w 34"/>
                <a:gd name="T1" fmla="*/ 560 h 560"/>
                <a:gd name="T2" fmla="*/ 0 w 34"/>
                <a:gd name="T3" fmla="*/ 28 h 560"/>
                <a:gd name="T4" fmla="*/ 34 w 34"/>
                <a:gd name="T5" fmla="*/ 0 h 560"/>
                <a:gd name="T6" fmla="*/ 34 w 34"/>
                <a:gd name="T7" fmla="*/ 532 h 560"/>
                <a:gd name="T8" fmla="*/ 0 w 34"/>
                <a:gd name="T9" fmla="*/ 560 h 5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560">
                  <a:moveTo>
                    <a:pt x="0" y="560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532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57" name="Rectangle 84"/>
            <p:cNvSpPr>
              <a:spLocks noChangeArrowheads="1"/>
            </p:cNvSpPr>
            <p:nvPr/>
          </p:nvSpPr>
          <p:spPr bwMode="auto">
            <a:xfrm>
              <a:off x="2212" y="3217"/>
              <a:ext cx="210" cy="532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58" name="Freeform 85"/>
            <p:cNvSpPr>
              <a:spLocks/>
            </p:cNvSpPr>
            <p:nvPr/>
          </p:nvSpPr>
          <p:spPr bwMode="auto">
            <a:xfrm>
              <a:off x="2212" y="3189"/>
              <a:ext cx="244" cy="28"/>
            </a:xfrm>
            <a:custGeom>
              <a:avLst/>
              <a:gdLst>
                <a:gd name="T0" fmla="*/ 210 w 244"/>
                <a:gd name="T1" fmla="*/ 28 h 28"/>
                <a:gd name="T2" fmla="*/ 244 w 244"/>
                <a:gd name="T3" fmla="*/ 0 h 28"/>
                <a:gd name="T4" fmla="*/ 34 w 244"/>
                <a:gd name="T5" fmla="*/ 0 h 28"/>
                <a:gd name="T6" fmla="*/ 0 w 244"/>
                <a:gd name="T7" fmla="*/ 28 h 28"/>
                <a:gd name="T8" fmla="*/ 210 w 244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4" h="28">
                  <a:moveTo>
                    <a:pt x="210" y="28"/>
                  </a:moveTo>
                  <a:lnTo>
                    <a:pt x="244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10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59" name="Freeform 86"/>
            <p:cNvSpPr>
              <a:spLocks/>
            </p:cNvSpPr>
            <p:nvPr/>
          </p:nvSpPr>
          <p:spPr bwMode="auto">
            <a:xfrm>
              <a:off x="2728" y="3461"/>
              <a:ext cx="34" cy="288"/>
            </a:xfrm>
            <a:custGeom>
              <a:avLst/>
              <a:gdLst>
                <a:gd name="T0" fmla="*/ 0 w 34"/>
                <a:gd name="T1" fmla="*/ 288 h 288"/>
                <a:gd name="T2" fmla="*/ 0 w 34"/>
                <a:gd name="T3" fmla="*/ 28 h 288"/>
                <a:gd name="T4" fmla="*/ 34 w 34"/>
                <a:gd name="T5" fmla="*/ 0 h 288"/>
                <a:gd name="T6" fmla="*/ 34 w 34"/>
                <a:gd name="T7" fmla="*/ 260 h 288"/>
                <a:gd name="T8" fmla="*/ 0 w 34"/>
                <a:gd name="T9" fmla="*/ 288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288">
                  <a:moveTo>
                    <a:pt x="0" y="288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260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60" name="Rectangle 87"/>
            <p:cNvSpPr>
              <a:spLocks noChangeArrowheads="1"/>
            </p:cNvSpPr>
            <p:nvPr/>
          </p:nvSpPr>
          <p:spPr bwMode="auto">
            <a:xfrm>
              <a:off x="2524" y="3489"/>
              <a:ext cx="204" cy="260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61" name="Freeform 88"/>
            <p:cNvSpPr>
              <a:spLocks/>
            </p:cNvSpPr>
            <p:nvPr/>
          </p:nvSpPr>
          <p:spPr bwMode="auto">
            <a:xfrm>
              <a:off x="2524" y="3461"/>
              <a:ext cx="238" cy="28"/>
            </a:xfrm>
            <a:custGeom>
              <a:avLst/>
              <a:gdLst>
                <a:gd name="T0" fmla="*/ 204 w 238"/>
                <a:gd name="T1" fmla="*/ 28 h 28"/>
                <a:gd name="T2" fmla="*/ 238 w 238"/>
                <a:gd name="T3" fmla="*/ 0 h 28"/>
                <a:gd name="T4" fmla="*/ 34 w 238"/>
                <a:gd name="T5" fmla="*/ 0 h 28"/>
                <a:gd name="T6" fmla="*/ 0 w 238"/>
                <a:gd name="T7" fmla="*/ 28 h 28"/>
                <a:gd name="T8" fmla="*/ 204 w 238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" h="28">
                  <a:moveTo>
                    <a:pt x="204" y="28"/>
                  </a:moveTo>
                  <a:lnTo>
                    <a:pt x="238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04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62" name="Freeform 89"/>
            <p:cNvSpPr>
              <a:spLocks/>
            </p:cNvSpPr>
            <p:nvPr/>
          </p:nvSpPr>
          <p:spPr bwMode="auto">
            <a:xfrm>
              <a:off x="3039" y="3279"/>
              <a:ext cx="34" cy="470"/>
            </a:xfrm>
            <a:custGeom>
              <a:avLst/>
              <a:gdLst>
                <a:gd name="T0" fmla="*/ 0 w 34"/>
                <a:gd name="T1" fmla="*/ 470 h 470"/>
                <a:gd name="T2" fmla="*/ 0 w 34"/>
                <a:gd name="T3" fmla="*/ 29 h 470"/>
                <a:gd name="T4" fmla="*/ 34 w 34"/>
                <a:gd name="T5" fmla="*/ 0 h 470"/>
                <a:gd name="T6" fmla="*/ 34 w 34"/>
                <a:gd name="T7" fmla="*/ 442 h 470"/>
                <a:gd name="T8" fmla="*/ 0 w 34"/>
                <a:gd name="T9" fmla="*/ 470 h 4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470">
                  <a:moveTo>
                    <a:pt x="0" y="470"/>
                  </a:moveTo>
                  <a:lnTo>
                    <a:pt x="0" y="29"/>
                  </a:lnTo>
                  <a:lnTo>
                    <a:pt x="34" y="0"/>
                  </a:lnTo>
                  <a:lnTo>
                    <a:pt x="34" y="442"/>
                  </a:lnTo>
                  <a:lnTo>
                    <a:pt x="0" y="470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63" name="Rectangle 90"/>
            <p:cNvSpPr>
              <a:spLocks noChangeArrowheads="1"/>
            </p:cNvSpPr>
            <p:nvPr/>
          </p:nvSpPr>
          <p:spPr bwMode="auto">
            <a:xfrm>
              <a:off x="2830" y="3308"/>
              <a:ext cx="209" cy="441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64" name="Freeform 91"/>
            <p:cNvSpPr>
              <a:spLocks/>
            </p:cNvSpPr>
            <p:nvPr/>
          </p:nvSpPr>
          <p:spPr bwMode="auto">
            <a:xfrm>
              <a:off x="2830" y="3279"/>
              <a:ext cx="243" cy="29"/>
            </a:xfrm>
            <a:custGeom>
              <a:avLst/>
              <a:gdLst>
                <a:gd name="T0" fmla="*/ 209 w 243"/>
                <a:gd name="T1" fmla="*/ 29 h 29"/>
                <a:gd name="T2" fmla="*/ 243 w 243"/>
                <a:gd name="T3" fmla="*/ 0 h 29"/>
                <a:gd name="T4" fmla="*/ 34 w 243"/>
                <a:gd name="T5" fmla="*/ 0 h 29"/>
                <a:gd name="T6" fmla="*/ 0 w 243"/>
                <a:gd name="T7" fmla="*/ 29 h 29"/>
                <a:gd name="T8" fmla="*/ 209 w 243"/>
                <a:gd name="T9" fmla="*/ 29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3" h="29">
                  <a:moveTo>
                    <a:pt x="209" y="29"/>
                  </a:moveTo>
                  <a:lnTo>
                    <a:pt x="243" y="0"/>
                  </a:lnTo>
                  <a:lnTo>
                    <a:pt x="34" y="0"/>
                  </a:lnTo>
                  <a:lnTo>
                    <a:pt x="0" y="29"/>
                  </a:lnTo>
                  <a:lnTo>
                    <a:pt x="209" y="29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65" name="Freeform 92"/>
            <p:cNvSpPr>
              <a:spLocks/>
            </p:cNvSpPr>
            <p:nvPr/>
          </p:nvSpPr>
          <p:spPr bwMode="auto">
            <a:xfrm>
              <a:off x="3345" y="3211"/>
              <a:ext cx="34" cy="538"/>
            </a:xfrm>
            <a:custGeom>
              <a:avLst/>
              <a:gdLst>
                <a:gd name="T0" fmla="*/ 0 w 34"/>
                <a:gd name="T1" fmla="*/ 538 h 538"/>
                <a:gd name="T2" fmla="*/ 0 w 34"/>
                <a:gd name="T3" fmla="*/ 29 h 538"/>
                <a:gd name="T4" fmla="*/ 34 w 34"/>
                <a:gd name="T5" fmla="*/ 0 h 538"/>
                <a:gd name="T6" fmla="*/ 34 w 34"/>
                <a:gd name="T7" fmla="*/ 510 h 538"/>
                <a:gd name="T8" fmla="*/ 0 w 34"/>
                <a:gd name="T9" fmla="*/ 538 h 5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538">
                  <a:moveTo>
                    <a:pt x="0" y="538"/>
                  </a:moveTo>
                  <a:lnTo>
                    <a:pt x="0" y="29"/>
                  </a:lnTo>
                  <a:lnTo>
                    <a:pt x="34" y="0"/>
                  </a:lnTo>
                  <a:lnTo>
                    <a:pt x="34" y="510"/>
                  </a:lnTo>
                  <a:lnTo>
                    <a:pt x="0" y="538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66" name="Rectangle 93"/>
            <p:cNvSpPr>
              <a:spLocks noChangeArrowheads="1"/>
            </p:cNvSpPr>
            <p:nvPr/>
          </p:nvSpPr>
          <p:spPr bwMode="auto">
            <a:xfrm>
              <a:off x="3141" y="3240"/>
              <a:ext cx="204" cy="509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67" name="Freeform 94"/>
            <p:cNvSpPr>
              <a:spLocks/>
            </p:cNvSpPr>
            <p:nvPr/>
          </p:nvSpPr>
          <p:spPr bwMode="auto">
            <a:xfrm>
              <a:off x="3141" y="3211"/>
              <a:ext cx="238" cy="29"/>
            </a:xfrm>
            <a:custGeom>
              <a:avLst/>
              <a:gdLst>
                <a:gd name="T0" fmla="*/ 204 w 238"/>
                <a:gd name="T1" fmla="*/ 29 h 29"/>
                <a:gd name="T2" fmla="*/ 238 w 238"/>
                <a:gd name="T3" fmla="*/ 0 h 29"/>
                <a:gd name="T4" fmla="*/ 34 w 238"/>
                <a:gd name="T5" fmla="*/ 0 h 29"/>
                <a:gd name="T6" fmla="*/ 0 w 238"/>
                <a:gd name="T7" fmla="*/ 29 h 29"/>
                <a:gd name="T8" fmla="*/ 204 w 238"/>
                <a:gd name="T9" fmla="*/ 29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" h="29">
                  <a:moveTo>
                    <a:pt x="204" y="29"/>
                  </a:moveTo>
                  <a:lnTo>
                    <a:pt x="238" y="0"/>
                  </a:lnTo>
                  <a:lnTo>
                    <a:pt x="34" y="0"/>
                  </a:lnTo>
                  <a:lnTo>
                    <a:pt x="0" y="29"/>
                  </a:lnTo>
                  <a:lnTo>
                    <a:pt x="204" y="29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68" name="Freeform 95"/>
            <p:cNvSpPr>
              <a:spLocks/>
            </p:cNvSpPr>
            <p:nvPr/>
          </p:nvSpPr>
          <p:spPr bwMode="auto">
            <a:xfrm>
              <a:off x="3657" y="2583"/>
              <a:ext cx="34" cy="1166"/>
            </a:xfrm>
            <a:custGeom>
              <a:avLst/>
              <a:gdLst>
                <a:gd name="T0" fmla="*/ 0 w 34"/>
                <a:gd name="T1" fmla="*/ 1166 h 1166"/>
                <a:gd name="T2" fmla="*/ 0 w 34"/>
                <a:gd name="T3" fmla="*/ 23 h 1166"/>
                <a:gd name="T4" fmla="*/ 34 w 34"/>
                <a:gd name="T5" fmla="*/ 0 h 1166"/>
                <a:gd name="T6" fmla="*/ 34 w 34"/>
                <a:gd name="T7" fmla="*/ 1138 h 1166"/>
                <a:gd name="T8" fmla="*/ 0 w 34"/>
                <a:gd name="T9" fmla="*/ 1166 h 11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1166">
                  <a:moveTo>
                    <a:pt x="0" y="1166"/>
                  </a:moveTo>
                  <a:lnTo>
                    <a:pt x="0" y="23"/>
                  </a:lnTo>
                  <a:lnTo>
                    <a:pt x="34" y="0"/>
                  </a:lnTo>
                  <a:lnTo>
                    <a:pt x="34" y="1138"/>
                  </a:lnTo>
                  <a:lnTo>
                    <a:pt x="0" y="1166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69" name="Rectangle 96"/>
            <p:cNvSpPr>
              <a:spLocks noChangeArrowheads="1"/>
            </p:cNvSpPr>
            <p:nvPr/>
          </p:nvSpPr>
          <p:spPr bwMode="auto">
            <a:xfrm>
              <a:off x="3447" y="2606"/>
              <a:ext cx="210" cy="1143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70" name="Freeform 97"/>
            <p:cNvSpPr>
              <a:spLocks/>
            </p:cNvSpPr>
            <p:nvPr/>
          </p:nvSpPr>
          <p:spPr bwMode="auto">
            <a:xfrm>
              <a:off x="3447" y="2583"/>
              <a:ext cx="244" cy="23"/>
            </a:xfrm>
            <a:custGeom>
              <a:avLst/>
              <a:gdLst>
                <a:gd name="T0" fmla="*/ 210 w 244"/>
                <a:gd name="T1" fmla="*/ 23 h 23"/>
                <a:gd name="T2" fmla="*/ 244 w 244"/>
                <a:gd name="T3" fmla="*/ 0 h 23"/>
                <a:gd name="T4" fmla="*/ 40 w 244"/>
                <a:gd name="T5" fmla="*/ 0 h 23"/>
                <a:gd name="T6" fmla="*/ 0 w 244"/>
                <a:gd name="T7" fmla="*/ 23 h 23"/>
                <a:gd name="T8" fmla="*/ 210 w 244"/>
                <a:gd name="T9" fmla="*/ 23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4" h="23">
                  <a:moveTo>
                    <a:pt x="210" y="23"/>
                  </a:moveTo>
                  <a:lnTo>
                    <a:pt x="244" y="0"/>
                  </a:lnTo>
                  <a:lnTo>
                    <a:pt x="40" y="0"/>
                  </a:lnTo>
                  <a:lnTo>
                    <a:pt x="0" y="23"/>
                  </a:lnTo>
                  <a:lnTo>
                    <a:pt x="210" y="23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71" name="Freeform 98"/>
            <p:cNvSpPr>
              <a:spLocks/>
            </p:cNvSpPr>
            <p:nvPr/>
          </p:nvSpPr>
          <p:spPr bwMode="auto">
            <a:xfrm>
              <a:off x="3963" y="2119"/>
              <a:ext cx="39" cy="1630"/>
            </a:xfrm>
            <a:custGeom>
              <a:avLst/>
              <a:gdLst>
                <a:gd name="T0" fmla="*/ 0 w 39"/>
                <a:gd name="T1" fmla="*/ 1630 h 1630"/>
                <a:gd name="T2" fmla="*/ 0 w 39"/>
                <a:gd name="T3" fmla="*/ 28 h 1630"/>
                <a:gd name="T4" fmla="*/ 39 w 39"/>
                <a:gd name="T5" fmla="*/ 0 h 1630"/>
                <a:gd name="T6" fmla="*/ 39 w 39"/>
                <a:gd name="T7" fmla="*/ 1602 h 1630"/>
                <a:gd name="T8" fmla="*/ 0 w 39"/>
                <a:gd name="T9" fmla="*/ 1630 h 16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" h="1630">
                  <a:moveTo>
                    <a:pt x="0" y="1630"/>
                  </a:moveTo>
                  <a:lnTo>
                    <a:pt x="0" y="28"/>
                  </a:lnTo>
                  <a:lnTo>
                    <a:pt x="39" y="0"/>
                  </a:lnTo>
                  <a:lnTo>
                    <a:pt x="39" y="1602"/>
                  </a:lnTo>
                  <a:lnTo>
                    <a:pt x="0" y="1630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72" name="Rectangle 99"/>
            <p:cNvSpPr>
              <a:spLocks noChangeArrowheads="1"/>
            </p:cNvSpPr>
            <p:nvPr/>
          </p:nvSpPr>
          <p:spPr bwMode="auto">
            <a:xfrm>
              <a:off x="3759" y="2147"/>
              <a:ext cx="204" cy="1602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73" name="Freeform 100"/>
            <p:cNvSpPr>
              <a:spLocks/>
            </p:cNvSpPr>
            <p:nvPr/>
          </p:nvSpPr>
          <p:spPr bwMode="auto">
            <a:xfrm>
              <a:off x="3759" y="2119"/>
              <a:ext cx="243" cy="28"/>
            </a:xfrm>
            <a:custGeom>
              <a:avLst/>
              <a:gdLst>
                <a:gd name="T0" fmla="*/ 204 w 243"/>
                <a:gd name="T1" fmla="*/ 28 h 28"/>
                <a:gd name="T2" fmla="*/ 243 w 243"/>
                <a:gd name="T3" fmla="*/ 0 h 28"/>
                <a:gd name="T4" fmla="*/ 34 w 243"/>
                <a:gd name="T5" fmla="*/ 0 h 28"/>
                <a:gd name="T6" fmla="*/ 0 w 243"/>
                <a:gd name="T7" fmla="*/ 28 h 28"/>
                <a:gd name="T8" fmla="*/ 204 w 243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3" h="28">
                  <a:moveTo>
                    <a:pt x="204" y="28"/>
                  </a:moveTo>
                  <a:lnTo>
                    <a:pt x="243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04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74" name="Line 101"/>
            <p:cNvSpPr>
              <a:spLocks noChangeShapeType="1"/>
            </p:cNvSpPr>
            <p:nvPr/>
          </p:nvSpPr>
          <p:spPr bwMode="auto">
            <a:xfrm flipV="1">
              <a:off x="1233" y="1943"/>
              <a:ext cx="0" cy="18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75" name="Line 102"/>
            <p:cNvSpPr>
              <a:spLocks noChangeShapeType="1"/>
            </p:cNvSpPr>
            <p:nvPr/>
          </p:nvSpPr>
          <p:spPr bwMode="auto">
            <a:xfrm flipH="1">
              <a:off x="1204" y="3749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76" name="Line 103"/>
            <p:cNvSpPr>
              <a:spLocks noChangeShapeType="1"/>
            </p:cNvSpPr>
            <p:nvPr/>
          </p:nvSpPr>
          <p:spPr bwMode="auto">
            <a:xfrm flipH="1">
              <a:off x="1204" y="3523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77" name="Line 104"/>
            <p:cNvSpPr>
              <a:spLocks noChangeShapeType="1"/>
            </p:cNvSpPr>
            <p:nvPr/>
          </p:nvSpPr>
          <p:spPr bwMode="auto">
            <a:xfrm flipH="1">
              <a:off x="1204" y="3296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78" name="Line 105"/>
            <p:cNvSpPr>
              <a:spLocks noChangeShapeType="1"/>
            </p:cNvSpPr>
            <p:nvPr/>
          </p:nvSpPr>
          <p:spPr bwMode="auto">
            <a:xfrm flipH="1">
              <a:off x="1204" y="3070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79" name="Line 106"/>
            <p:cNvSpPr>
              <a:spLocks noChangeShapeType="1"/>
            </p:cNvSpPr>
            <p:nvPr/>
          </p:nvSpPr>
          <p:spPr bwMode="auto">
            <a:xfrm flipH="1">
              <a:off x="1204" y="2843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80" name="Line 107"/>
            <p:cNvSpPr>
              <a:spLocks noChangeShapeType="1"/>
            </p:cNvSpPr>
            <p:nvPr/>
          </p:nvSpPr>
          <p:spPr bwMode="auto">
            <a:xfrm flipH="1">
              <a:off x="1204" y="2617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81" name="Line 108"/>
            <p:cNvSpPr>
              <a:spLocks noChangeShapeType="1"/>
            </p:cNvSpPr>
            <p:nvPr/>
          </p:nvSpPr>
          <p:spPr bwMode="auto">
            <a:xfrm flipH="1">
              <a:off x="1204" y="2396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82" name="Line 109"/>
            <p:cNvSpPr>
              <a:spLocks noChangeShapeType="1"/>
            </p:cNvSpPr>
            <p:nvPr/>
          </p:nvSpPr>
          <p:spPr bwMode="auto">
            <a:xfrm flipH="1">
              <a:off x="1204" y="2170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83" name="Line 110"/>
            <p:cNvSpPr>
              <a:spLocks noChangeShapeType="1"/>
            </p:cNvSpPr>
            <p:nvPr/>
          </p:nvSpPr>
          <p:spPr bwMode="auto">
            <a:xfrm flipH="1">
              <a:off x="1204" y="1943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84" name="Rectangle 111"/>
            <p:cNvSpPr>
              <a:spLocks noChangeArrowheads="1"/>
            </p:cNvSpPr>
            <p:nvPr/>
          </p:nvSpPr>
          <p:spPr bwMode="auto">
            <a:xfrm>
              <a:off x="1108" y="3670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0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85" name="Rectangle 112"/>
            <p:cNvSpPr>
              <a:spLocks noChangeArrowheads="1"/>
            </p:cNvSpPr>
            <p:nvPr/>
          </p:nvSpPr>
          <p:spPr bwMode="auto">
            <a:xfrm>
              <a:off x="1108" y="3444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2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86" name="Rectangle 113"/>
            <p:cNvSpPr>
              <a:spLocks noChangeArrowheads="1"/>
            </p:cNvSpPr>
            <p:nvPr/>
          </p:nvSpPr>
          <p:spPr bwMode="auto">
            <a:xfrm>
              <a:off x="1108" y="3217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4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87" name="Rectangle 114"/>
            <p:cNvSpPr>
              <a:spLocks noChangeArrowheads="1"/>
            </p:cNvSpPr>
            <p:nvPr/>
          </p:nvSpPr>
          <p:spPr bwMode="auto">
            <a:xfrm>
              <a:off x="1108" y="2991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6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88" name="Rectangle 115"/>
            <p:cNvSpPr>
              <a:spLocks noChangeArrowheads="1"/>
            </p:cNvSpPr>
            <p:nvPr/>
          </p:nvSpPr>
          <p:spPr bwMode="auto">
            <a:xfrm>
              <a:off x="1108" y="2764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8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89" name="Rectangle 116"/>
            <p:cNvSpPr>
              <a:spLocks noChangeArrowheads="1"/>
            </p:cNvSpPr>
            <p:nvPr/>
          </p:nvSpPr>
          <p:spPr bwMode="auto">
            <a:xfrm>
              <a:off x="1034" y="2538"/>
              <a:ext cx="1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10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90" name="Rectangle 117"/>
            <p:cNvSpPr>
              <a:spLocks noChangeArrowheads="1"/>
            </p:cNvSpPr>
            <p:nvPr/>
          </p:nvSpPr>
          <p:spPr bwMode="auto">
            <a:xfrm>
              <a:off x="1034" y="2317"/>
              <a:ext cx="1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12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91" name="Rectangle 118"/>
            <p:cNvSpPr>
              <a:spLocks noChangeArrowheads="1"/>
            </p:cNvSpPr>
            <p:nvPr/>
          </p:nvSpPr>
          <p:spPr bwMode="auto">
            <a:xfrm>
              <a:off x="1034" y="2090"/>
              <a:ext cx="1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14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92" name="Rectangle 119"/>
            <p:cNvSpPr>
              <a:spLocks noChangeArrowheads="1"/>
            </p:cNvSpPr>
            <p:nvPr/>
          </p:nvSpPr>
          <p:spPr bwMode="auto">
            <a:xfrm>
              <a:off x="1034" y="1864"/>
              <a:ext cx="1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16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93" name="Line 120"/>
            <p:cNvSpPr>
              <a:spLocks noChangeShapeType="1"/>
            </p:cNvSpPr>
            <p:nvPr/>
          </p:nvSpPr>
          <p:spPr bwMode="auto">
            <a:xfrm>
              <a:off x="1233" y="3749"/>
              <a:ext cx="27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94" name="Line 121"/>
            <p:cNvSpPr>
              <a:spLocks noChangeShapeType="1"/>
            </p:cNvSpPr>
            <p:nvPr/>
          </p:nvSpPr>
          <p:spPr bwMode="auto">
            <a:xfrm>
              <a:off x="1233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95" name="Line 122"/>
            <p:cNvSpPr>
              <a:spLocks noChangeShapeType="1"/>
            </p:cNvSpPr>
            <p:nvPr/>
          </p:nvSpPr>
          <p:spPr bwMode="auto">
            <a:xfrm>
              <a:off x="1544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96" name="Line 123"/>
            <p:cNvSpPr>
              <a:spLocks noChangeShapeType="1"/>
            </p:cNvSpPr>
            <p:nvPr/>
          </p:nvSpPr>
          <p:spPr bwMode="auto">
            <a:xfrm>
              <a:off x="1850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97" name="Line 124"/>
            <p:cNvSpPr>
              <a:spLocks noChangeShapeType="1"/>
            </p:cNvSpPr>
            <p:nvPr/>
          </p:nvSpPr>
          <p:spPr bwMode="auto">
            <a:xfrm>
              <a:off x="2161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98" name="Line 125"/>
            <p:cNvSpPr>
              <a:spLocks noChangeShapeType="1"/>
            </p:cNvSpPr>
            <p:nvPr/>
          </p:nvSpPr>
          <p:spPr bwMode="auto">
            <a:xfrm>
              <a:off x="2473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99" name="Line 126"/>
            <p:cNvSpPr>
              <a:spLocks noChangeShapeType="1"/>
            </p:cNvSpPr>
            <p:nvPr/>
          </p:nvSpPr>
          <p:spPr bwMode="auto">
            <a:xfrm>
              <a:off x="2779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500" name="Line 127"/>
            <p:cNvSpPr>
              <a:spLocks noChangeShapeType="1"/>
            </p:cNvSpPr>
            <p:nvPr/>
          </p:nvSpPr>
          <p:spPr bwMode="auto">
            <a:xfrm>
              <a:off x="3090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501" name="Line 128"/>
            <p:cNvSpPr>
              <a:spLocks noChangeShapeType="1"/>
            </p:cNvSpPr>
            <p:nvPr/>
          </p:nvSpPr>
          <p:spPr bwMode="auto">
            <a:xfrm>
              <a:off x="3396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502" name="Line 129"/>
            <p:cNvSpPr>
              <a:spLocks noChangeShapeType="1"/>
            </p:cNvSpPr>
            <p:nvPr/>
          </p:nvSpPr>
          <p:spPr bwMode="auto">
            <a:xfrm>
              <a:off x="3708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503" name="Line 130"/>
            <p:cNvSpPr>
              <a:spLocks noChangeShapeType="1"/>
            </p:cNvSpPr>
            <p:nvPr/>
          </p:nvSpPr>
          <p:spPr bwMode="auto">
            <a:xfrm>
              <a:off x="4019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504" name="Rectangle 131"/>
            <p:cNvSpPr>
              <a:spLocks noChangeArrowheads="1"/>
            </p:cNvSpPr>
            <p:nvPr/>
          </p:nvSpPr>
          <p:spPr bwMode="auto">
            <a:xfrm>
              <a:off x="1346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0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505" name="Rectangle 132"/>
            <p:cNvSpPr>
              <a:spLocks noChangeArrowheads="1"/>
            </p:cNvSpPr>
            <p:nvPr/>
          </p:nvSpPr>
          <p:spPr bwMode="auto">
            <a:xfrm>
              <a:off x="1652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1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506" name="Rectangle 133"/>
            <p:cNvSpPr>
              <a:spLocks noChangeArrowheads="1"/>
            </p:cNvSpPr>
            <p:nvPr/>
          </p:nvSpPr>
          <p:spPr bwMode="auto">
            <a:xfrm>
              <a:off x="1963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2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507" name="Rectangle 134"/>
            <p:cNvSpPr>
              <a:spLocks noChangeArrowheads="1"/>
            </p:cNvSpPr>
            <p:nvPr/>
          </p:nvSpPr>
          <p:spPr bwMode="auto">
            <a:xfrm>
              <a:off x="2269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3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508" name="Rectangle 135"/>
            <p:cNvSpPr>
              <a:spLocks noChangeArrowheads="1"/>
            </p:cNvSpPr>
            <p:nvPr/>
          </p:nvSpPr>
          <p:spPr bwMode="auto">
            <a:xfrm>
              <a:off x="2581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4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509" name="Rectangle 136"/>
            <p:cNvSpPr>
              <a:spLocks noChangeArrowheads="1"/>
            </p:cNvSpPr>
            <p:nvPr/>
          </p:nvSpPr>
          <p:spPr bwMode="auto">
            <a:xfrm>
              <a:off x="2886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5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510" name="Rectangle 137"/>
            <p:cNvSpPr>
              <a:spLocks noChangeArrowheads="1"/>
            </p:cNvSpPr>
            <p:nvPr/>
          </p:nvSpPr>
          <p:spPr bwMode="auto">
            <a:xfrm>
              <a:off x="3198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6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511" name="Rectangle 138"/>
            <p:cNvSpPr>
              <a:spLocks noChangeArrowheads="1"/>
            </p:cNvSpPr>
            <p:nvPr/>
          </p:nvSpPr>
          <p:spPr bwMode="auto">
            <a:xfrm>
              <a:off x="3509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7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512" name="Rectangle 139"/>
            <p:cNvSpPr>
              <a:spLocks noChangeArrowheads="1"/>
            </p:cNvSpPr>
            <p:nvPr/>
          </p:nvSpPr>
          <p:spPr bwMode="auto">
            <a:xfrm>
              <a:off x="3815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8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</p:grpSp>
      <p:sp>
        <p:nvSpPr>
          <p:cNvPr id="7226" name="Rectangle 141"/>
          <p:cNvSpPr>
            <a:spLocks noChangeArrowheads="1"/>
          </p:cNvSpPr>
          <p:nvPr/>
        </p:nvSpPr>
        <p:spPr bwMode="auto">
          <a:xfrm>
            <a:off x="2851150" y="6369050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>
                <a:solidFill>
                  <a:srgbClr val="000000"/>
                </a:solidFill>
              </a:rPr>
              <a:t>CHA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27" name="Rectangle 142"/>
          <p:cNvSpPr>
            <a:spLocks noChangeArrowheads="1"/>
          </p:cNvSpPr>
          <p:nvPr/>
        </p:nvSpPr>
        <p:spPr bwMode="auto">
          <a:xfrm>
            <a:off x="3389313" y="650875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300" b="1">
                <a:solidFill>
                  <a:srgbClr val="000000"/>
                </a:solidFill>
              </a:rPr>
              <a:t>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28" name="Rectangle 143"/>
          <p:cNvSpPr>
            <a:spLocks noChangeArrowheads="1"/>
          </p:cNvSpPr>
          <p:nvPr/>
        </p:nvSpPr>
        <p:spPr bwMode="auto">
          <a:xfrm>
            <a:off x="3481388" y="6369050"/>
            <a:ext cx="3540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>
                <a:solidFill>
                  <a:srgbClr val="000000"/>
                </a:solidFill>
              </a:rPr>
              <a:t>DS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29" name="Rectangle 144"/>
          <p:cNvSpPr>
            <a:spLocks noChangeArrowheads="1"/>
          </p:cNvSpPr>
          <p:nvPr/>
        </p:nvSpPr>
        <p:spPr bwMode="auto">
          <a:xfrm>
            <a:off x="3833813" y="650875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300" b="1">
                <a:solidFill>
                  <a:srgbClr val="000000"/>
                </a:solidFill>
              </a:rPr>
              <a:t>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0" name="Rectangle 145"/>
          <p:cNvSpPr>
            <a:spLocks noChangeArrowheads="1"/>
          </p:cNvSpPr>
          <p:nvPr/>
        </p:nvSpPr>
        <p:spPr bwMode="auto">
          <a:xfrm>
            <a:off x="3927475" y="6369050"/>
            <a:ext cx="132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>
                <a:solidFill>
                  <a:srgbClr val="000000"/>
                </a:solidFill>
              </a:rPr>
              <a:t>VASc score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1" name="Rectangle 146"/>
          <p:cNvSpPr>
            <a:spLocks noChangeArrowheads="1"/>
          </p:cNvSpPr>
          <p:nvPr/>
        </p:nvSpPr>
        <p:spPr bwMode="auto">
          <a:xfrm>
            <a:off x="757238" y="3778250"/>
            <a:ext cx="482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Risk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2" name="Rectangle 147"/>
          <p:cNvSpPr>
            <a:spLocks noChangeArrowheads="1"/>
          </p:cNvSpPr>
          <p:nvPr/>
        </p:nvSpPr>
        <p:spPr bwMode="auto">
          <a:xfrm>
            <a:off x="1303338" y="3778250"/>
            <a:ext cx="279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of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3" name="Rectangle 148"/>
          <p:cNvSpPr>
            <a:spLocks noChangeArrowheads="1"/>
          </p:cNvSpPr>
          <p:nvPr/>
        </p:nvSpPr>
        <p:spPr bwMode="auto">
          <a:xfrm>
            <a:off x="515938" y="4052888"/>
            <a:ext cx="711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Stroke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4" name="Rectangle 149"/>
          <p:cNvSpPr>
            <a:spLocks noChangeArrowheads="1"/>
          </p:cNvSpPr>
          <p:nvPr/>
        </p:nvSpPr>
        <p:spPr bwMode="auto">
          <a:xfrm>
            <a:off x="1225550" y="4052888"/>
            <a:ext cx="35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/TE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5" name="Rectangle 150"/>
          <p:cNvSpPr>
            <a:spLocks noChangeArrowheads="1"/>
          </p:cNvSpPr>
          <p:nvPr/>
        </p:nvSpPr>
        <p:spPr bwMode="auto">
          <a:xfrm>
            <a:off x="528638" y="4329113"/>
            <a:ext cx="711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(x 100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6" name="Rectangle 151"/>
          <p:cNvSpPr>
            <a:spLocks noChangeArrowheads="1"/>
          </p:cNvSpPr>
          <p:nvPr/>
        </p:nvSpPr>
        <p:spPr bwMode="auto">
          <a:xfrm>
            <a:off x="1239838" y="4329113"/>
            <a:ext cx="3429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pts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7" name="Rectangle 152"/>
          <p:cNvSpPr>
            <a:spLocks noChangeArrowheads="1"/>
          </p:cNvSpPr>
          <p:nvPr/>
        </p:nvSpPr>
        <p:spPr bwMode="auto">
          <a:xfrm>
            <a:off x="617538" y="4603750"/>
            <a:ext cx="419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per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8" name="Rectangle 153"/>
          <p:cNvSpPr>
            <a:spLocks noChangeArrowheads="1"/>
          </p:cNvSpPr>
          <p:nvPr/>
        </p:nvSpPr>
        <p:spPr bwMode="auto">
          <a:xfrm>
            <a:off x="1036638" y="4603750"/>
            <a:ext cx="469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year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39" name="Rectangle 154"/>
          <p:cNvSpPr>
            <a:spLocks noChangeArrowheads="1"/>
          </p:cNvSpPr>
          <p:nvPr/>
        </p:nvSpPr>
        <p:spPr bwMode="auto">
          <a:xfrm>
            <a:off x="1504950" y="4603750"/>
            <a:ext cx="76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)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0" name="Rectangle 155"/>
          <p:cNvSpPr>
            <a:spLocks noChangeArrowheads="1"/>
          </p:cNvSpPr>
          <p:nvPr/>
        </p:nvSpPr>
        <p:spPr bwMode="auto">
          <a:xfrm>
            <a:off x="350838" y="4876800"/>
            <a:ext cx="682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[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1" name="Rectangle 156"/>
          <p:cNvSpPr>
            <a:spLocks noChangeArrowheads="1"/>
          </p:cNvSpPr>
          <p:nvPr/>
        </p:nvSpPr>
        <p:spPr bwMode="auto">
          <a:xfrm>
            <a:off x="417513" y="4876800"/>
            <a:ext cx="8350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adjusted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2" name="Rectangle 157"/>
          <p:cNvSpPr>
            <a:spLocks noChangeArrowheads="1"/>
          </p:cNvSpPr>
          <p:nvPr/>
        </p:nvSpPr>
        <p:spPr bwMode="auto">
          <a:xfrm>
            <a:off x="1311275" y="4876800"/>
            <a:ext cx="2714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for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3" name="Rectangle 158"/>
          <p:cNvSpPr>
            <a:spLocks noChangeArrowheads="1"/>
          </p:cNvSpPr>
          <p:nvPr/>
        </p:nvSpPr>
        <p:spPr bwMode="auto">
          <a:xfrm>
            <a:off x="247650" y="5122863"/>
            <a:ext cx="666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aspirin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4" name="Rectangle 159"/>
          <p:cNvSpPr>
            <a:spLocks noChangeArrowheads="1"/>
          </p:cNvSpPr>
          <p:nvPr/>
        </p:nvSpPr>
        <p:spPr bwMode="auto">
          <a:xfrm>
            <a:off x="969963" y="5122863"/>
            <a:ext cx="542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effect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5" name="Rectangle 160"/>
          <p:cNvSpPr>
            <a:spLocks noChangeArrowheads="1"/>
          </p:cNvSpPr>
          <p:nvPr/>
        </p:nvSpPr>
        <p:spPr bwMode="auto">
          <a:xfrm>
            <a:off x="1512888" y="5122863"/>
            <a:ext cx="682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]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6" name="Rectangle 161"/>
          <p:cNvSpPr>
            <a:spLocks noChangeArrowheads="1"/>
          </p:cNvSpPr>
          <p:nvPr/>
        </p:nvSpPr>
        <p:spPr bwMode="auto">
          <a:xfrm>
            <a:off x="7513638" y="5776913"/>
            <a:ext cx="2365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Lip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7" name="Rectangle 162"/>
          <p:cNvSpPr>
            <a:spLocks noChangeArrowheads="1"/>
          </p:cNvSpPr>
          <p:nvPr/>
        </p:nvSpPr>
        <p:spPr bwMode="auto">
          <a:xfrm>
            <a:off x="7799388" y="5776913"/>
            <a:ext cx="4349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GYH.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8" name="Rectangle 163"/>
          <p:cNvSpPr>
            <a:spLocks noChangeArrowheads="1"/>
          </p:cNvSpPr>
          <p:nvPr/>
        </p:nvSpPr>
        <p:spPr bwMode="auto">
          <a:xfrm>
            <a:off x="7513638" y="5989638"/>
            <a:ext cx="4635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Chest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49" name="Rectangle 164"/>
          <p:cNvSpPr>
            <a:spLocks noChangeArrowheads="1"/>
          </p:cNvSpPr>
          <p:nvPr/>
        </p:nvSpPr>
        <p:spPr bwMode="auto">
          <a:xfrm>
            <a:off x="8026400" y="5989638"/>
            <a:ext cx="4429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2010;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0" name="Rectangle 165"/>
          <p:cNvSpPr>
            <a:spLocks noChangeArrowheads="1"/>
          </p:cNvSpPr>
          <p:nvPr/>
        </p:nvSpPr>
        <p:spPr bwMode="auto">
          <a:xfrm>
            <a:off x="7513638" y="6202363"/>
            <a:ext cx="6397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137;263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1" name="Rectangle 166"/>
          <p:cNvSpPr>
            <a:spLocks noChangeArrowheads="1"/>
          </p:cNvSpPr>
          <p:nvPr/>
        </p:nvSpPr>
        <p:spPr bwMode="auto">
          <a:xfrm>
            <a:off x="8153400" y="6202363"/>
            <a:ext cx="587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-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2" name="Rectangle 167"/>
          <p:cNvSpPr>
            <a:spLocks noChangeArrowheads="1"/>
          </p:cNvSpPr>
          <p:nvPr/>
        </p:nvSpPr>
        <p:spPr bwMode="auto">
          <a:xfrm>
            <a:off x="8212138" y="6202363"/>
            <a:ext cx="34448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272;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3" name="Rectangle 168"/>
          <p:cNvSpPr>
            <a:spLocks noChangeArrowheads="1"/>
          </p:cNvSpPr>
          <p:nvPr/>
        </p:nvSpPr>
        <p:spPr bwMode="auto">
          <a:xfrm>
            <a:off x="2582863" y="5534025"/>
            <a:ext cx="2460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0.7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4" name="Rectangle 169"/>
          <p:cNvSpPr>
            <a:spLocks noChangeArrowheads="1"/>
          </p:cNvSpPr>
          <p:nvPr/>
        </p:nvSpPr>
        <p:spPr bwMode="auto">
          <a:xfrm>
            <a:off x="3086100" y="5354638"/>
            <a:ext cx="2460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1.9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5" name="Rectangle 170"/>
          <p:cNvSpPr>
            <a:spLocks noChangeArrowheads="1"/>
          </p:cNvSpPr>
          <p:nvPr/>
        </p:nvSpPr>
        <p:spPr bwMode="auto">
          <a:xfrm>
            <a:off x="3554413" y="4852988"/>
            <a:ext cx="2460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4.7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6" name="Rectangle 171"/>
          <p:cNvSpPr>
            <a:spLocks noChangeArrowheads="1"/>
          </p:cNvSpPr>
          <p:nvPr/>
        </p:nvSpPr>
        <p:spPr bwMode="auto">
          <a:xfrm>
            <a:off x="4059238" y="5302250"/>
            <a:ext cx="2460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2.3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7" name="Rectangle 172"/>
          <p:cNvSpPr>
            <a:spLocks noChangeArrowheads="1"/>
          </p:cNvSpPr>
          <p:nvPr/>
        </p:nvSpPr>
        <p:spPr bwMode="auto">
          <a:xfrm>
            <a:off x="4562475" y="4978400"/>
            <a:ext cx="2460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3.9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8" name="Rectangle 173"/>
          <p:cNvSpPr>
            <a:spLocks noChangeArrowheads="1"/>
          </p:cNvSpPr>
          <p:nvPr/>
        </p:nvSpPr>
        <p:spPr bwMode="auto">
          <a:xfrm>
            <a:off x="2203450" y="5678488"/>
            <a:ext cx="984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0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59" name="Rectangle 174"/>
          <p:cNvSpPr>
            <a:spLocks noChangeArrowheads="1"/>
          </p:cNvSpPr>
          <p:nvPr/>
        </p:nvSpPr>
        <p:spPr bwMode="auto">
          <a:xfrm>
            <a:off x="5029200" y="4889500"/>
            <a:ext cx="2460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4.5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60" name="Rectangle 175"/>
          <p:cNvSpPr>
            <a:spLocks noChangeArrowheads="1"/>
          </p:cNvSpPr>
          <p:nvPr/>
        </p:nvSpPr>
        <p:spPr bwMode="auto">
          <a:xfrm>
            <a:off x="5497513" y="3900488"/>
            <a:ext cx="34448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10.1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61" name="Rectangle 176"/>
          <p:cNvSpPr>
            <a:spLocks noChangeArrowheads="1"/>
          </p:cNvSpPr>
          <p:nvPr/>
        </p:nvSpPr>
        <p:spPr bwMode="auto">
          <a:xfrm>
            <a:off x="6000750" y="3159125"/>
            <a:ext cx="3444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14.2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62" name="Rectangle 212"/>
          <p:cNvSpPr>
            <a:spLocks noChangeArrowheads="1"/>
          </p:cNvSpPr>
          <p:nvPr/>
        </p:nvSpPr>
        <p:spPr bwMode="auto">
          <a:xfrm>
            <a:off x="822325" y="203200"/>
            <a:ext cx="1066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Condition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63" name="Rectangle 213"/>
          <p:cNvSpPr>
            <a:spLocks noChangeArrowheads="1"/>
          </p:cNvSpPr>
          <p:nvPr/>
        </p:nvSpPr>
        <p:spPr bwMode="auto">
          <a:xfrm>
            <a:off x="5156200" y="203200"/>
            <a:ext cx="698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Points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64" name="Rectangle 214"/>
          <p:cNvSpPr>
            <a:spLocks noChangeArrowheads="1"/>
          </p:cNvSpPr>
          <p:nvPr/>
        </p:nvSpPr>
        <p:spPr bwMode="auto">
          <a:xfrm>
            <a:off x="312738" y="596900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7265" name="Rectangle 215"/>
          <p:cNvSpPr>
            <a:spLocks noChangeArrowheads="1"/>
          </p:cNvSpPr>
          <p:nvPr/>
        </p:nvSpPr>
        <p:spPr bwMode="auto">
          <a:xfrm>
            <a:off x="822325" y="596900"/>
            <a:ext cx="1206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Congestive </a:t>
            </a:r>
          </a:p>
        </p:txBody>
      </p:sp>
      <p:sp>
        <p:nvSpPr>
          <p:cNvPr id="7266" name="Rectangle 216"/>
          <p:cNvSpPr>
            <a:spLocks noChangeArrowheads="1"/>
          </p:cNvSpPr>
          <p:nvPr/>
        </p:nvSpPr>
        <p:spPr bwMode="auto">
          <a:xfrm>
            <a:off x="2027238" y="596900"/>
            <a:ext cx="558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Heart</a:t>
            </a:r>
          </a:p>
        </p:txBody>
      </p:sp>
      <p:sp>
        <p:nvSpPr>
          <p:cNvPr id="7267" name="Rectangle 217"/>
          <p:cNvSpPr>
            <a:spLocks noChangeArrowheads="1"/>
          </p:cNvSpPr>
          <p:nvPr/>
        </p:nvSpPr>
        <p:spPr bwMode="auto">
          <a:xfrm>
            <a:off x="2651125" y="596900"/>
            <a:ext cx="698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Failure</a:t>
            </a:r>
          </a:p>
        </p:txBody>
      </p:sp>
      <p:sp>
        <p:nvSpPr>
          <p:cNvPr id="7268" name="Rectangle 218"/>
          <p:cNvSpPr>
            <a:spLocks noChangeArrowheads="1"/>
          </p:cNvSpPr>
          <p:nvPr/>
        </p:nvSpPr>
        <p:spPr bwMode="auto">
          <a:xfrm>
            <a:off x="3346450" y="596900"/>
            <a:ext cx="406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/LV </a:t>
            </a:r>
          </a:p>
        </p:txBody>
      </p:sp>
      <p:sp>
        <p:nvSpPr>
          <p:cNvPr id="7269" name="Rectangle 219"/>
          <p:cNvSpPr>
            <a:spLocks noChangeArrowheads="1"/>
          </p:cNvSpPr>
          <p:nvPr/>
        </p:nvSpPr>
        <p:spPr bwMode="auto">
          <a:xfrm>
            <a:off x="3754438" y="596900"/>
            <a:ext cx="1155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dysfunction</a:t>
            </a:r>
          </a:p>
        </p:txBody>
      </p:sp>
      <p:sp>
        <p:nvSpPr>
          <p:cNvPr id="7270" name="Rectangle 220"/>
          <p:cNvSpPr>
            <a:spLocks noChangeArrowheads="1"/>
          </p:cNvSpPr>
          <p:nvPr/>
        </p:nvSpPr>
        <p:spPr bwMode="auto">
          <a:xfrm>
            <a:off x="5156200" y="59690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71" name="Rectangle 221"/>
          <p:cNvSpPr>
            <a:spLocks noChangeArrowheads="1"/>
          </p:cNvSpPr>
          <p:nvPr/>
        </p:nvSpPr>
        <p:spPr bwMode="auto">
          <a:xfrm>
            <a:off x="312738" y="873125"/>
            <a:ext cx="16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7272" name="Rectangle 222"/>
          <p:cNvSpPr>
            <a:spLocks noChangeArrowheads="1"/>
          </p:cNvSpPr>
          <p:nvPr/>
        </p:nvSpPr>
        <p:spPr bwMode="auto">
          <a:xfrm>
            <a:off x="822325" y="873125"/>
            <a:ext cx="1752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Hypertension (or </a:t>
            </a:r>
          </a:p>
        </p:txBody>
      </p:sp>
      <p:sp>
        <p:nvSpPr>
          <p:cNvPr id="7273" name="Rectangle 223"/>
          <p:cNvSpPr>
            <a:spLocks noChangeArrowheads="1"/>
          </p:cNvSpPr>
          <p:nvPr/>
        </p:nvSpPr>
        <p:spPr bwMode="auto">
          <a:xfrm>
            <a:off x="2574925" y="873125"/>
            <a:ext cx="711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treated</a:t>
            </a:r>
          </a:p>
        </p:txBody>
      </p:sp>
      <p:sp>
        <p:nvSpPr>
          <p:cNvPr id="7274" name="Rectangle 224"/>
          <p:cNvSpPr>
            <a:spLocks noChangeArrowheads="1"/>
          </p:cNvSpPr>
          <p:nvPr/>
        </p:nvSpPr>
        <p:spPr bwMode="auto">
          <a:xfrm>
            <a:off x="3348038" y="873125"/>
            <a:ext cx="1308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hypertension</a:t>
            </a:r>
          </a:p>
        </p:txBody>
      </p:sp>
      <p:sp>
        <p:nvSpPr>
          <p:cNvPr id="7275" name="Rectangle 225"/>
          <p:cNvSpPr>
            <a:spLocks noChangeArrowheads="1"/>
          </p:cNvSpPr>
          <p:nvPr/>
        </p:nvSpPr>
        <p:spPr bwMode="auto">
          <a:xfrm>
            <a:off x="4654550" y="873125"/>
            <a:ext cx="76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7276" name="Rectangle 226"/>
          <p:cNvSpPr>
            <a:spLocks noChangeArrowheads="1"/>
          </p:cNvSpPr>
          <p:nvPr/>
        </p:nvSpPr>
        <p:spPr bwMode="auto">
          <a:xfrm>
            <a:off x="5156200" y="873125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77" name="Rectangle 227"/>
          <p:cNvSpPr>
            <a:spLocks noChangeArrowheads="1"/>
          </p:cNvSpPr>
          <p:nvPr/>
        </p:nvSpPr>
        <p:spPr bwMode="auto">
          <a:xfrm>
            <a:off x="312738" y="1146175"/>
            <a:ext cx="152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278" name="Rectangle 228"/>
          <p:cNvSpPr>
            <a:spLocks noChangeArrowheads="1"/>
          </p:cNvSpPr>
          <p:nvPr/>
        </p:nvSpPr>
        <p:spPr bwMode="auto">
          <a:xfrm>
            <a:off x="465138" y="1273175"/>
            <a:ext cx="841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b="1">
                <a:solidFill>
                  <a:srgbClr val="000000"/>
                </a:solidFill>
              </a:rPr>
              <a:t>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79" name="Rectangle 229"/>
          <p:cNvSpPr>
            <a:spLocks noChangeArrowheads="1"/>
          </p:cNvSpPr>
          <p:nvPr/>
        </p:nvSpPr>
        <p:spPr bwMode="auto">
          <a:xfrm>
            <a:off x="822325" y="1146175"/>
            <a:ext cx="406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Age</a:t>
            </a:r>
          </a:p>
        </p:txBody>
      </p:sp>
      <p:sp>
        <p:nvSpPr>
          <p:cNvPr id="7280" name="Rectangle 230"/>
          <p:cNvSpPr>
            <a:spLocks noChangeArrowheads="1"/>
          </p:cNvSpPr>
          <p:nvPr/>
        </p:nvSpPr>
        <p:spPr bwMode="auto">
          <a:xfrm>
            <a:off x="1290638" y="1146175"/>
            <a:ext cx="15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it-IT" altLang="it-IT" sz="1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7281" name="Rectangle 231"/>
          <p:cNvSpPr>
            <a:spLocks noChangeArrowheads="1"/>
          </p:cNvSpPr>
          <p:nvPr/>
        </p:nvSpPr>
        <p:spPr bwMode="auto">
          <a:xfrm>
            <a:off x="1479550" y="1146175"/>
            <a:ext cx="317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75 </a:t>
            </a:r>
          </a:p>
        </p:txBody>
      </p:sp>
      <p:sp>
        <p:nvSpPr>
          <p:cNvPr id="7282" name="Rectangle 232"/>
          <p:cNvSpPr>
            <a:spLocks noChangeArrowheads="1"/>
          </p:cNvSpPr>
          <p:nvPr/>
        </p:nvSpPr>
        <p:spPr bwMode="auto">
          <a:xfrm>
            <a:off x="1798638" y="1146175"/>
            <a:ext cx="558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years</a:t>
            </a:r>
          </a:p>
        </p:txBody>
      </p:sp>
      <p:sp>
        <p:nvSpPr>
          <p:cNvPr id="7283" name="Rectangle 233"/>
          <p:cNvSpPr>
            <a:spLocks noChangeArrowheads="1"/>
          </p:cNvSpPr>
          <p:nvPr/>
        </p:nvSpPr>
        <p:spPr bwMode="auto">
          <a:xfrm>
            <a:off x="5156200" y="1146175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284" name="Rectangle 234"/>
          <p:cNvSpPr>
            <a:spLocks noChangeArrowheads="1"/>
          </p:cNvSpPr>
          <p:nvPr/>
        </p:nvSpPr>
        <p:spPr bwMode="auto">
          <a:xfrm>
            <a:off x="312738" y="1420813"/>
            <a:ext cx="165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7285" name="Rectangle 235"/>
          <p:cNvSpPr>
            <a:spLocks noChangeArrowheads="1"/>
          </p:cNvSpPr>
          <p:nvPr/>
        </p:nvSpPr>
        <p:spPr bwMode="auto">
          <a:xfrm>
            <a:off x="822325" y="1420813"/>
            <a:ext cx="901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Diabetes</a:t>
            </a:r>
          </a:p>
        </p:txBody>
      </p:sp>
      <p:sp>
        <p:nvSpPr>
          <p:cNvPr id="7286" name="Rectangle 236"/>
          <p:cNvSpPr>
            <a:spLocks noChangeArrowheads="1"/>
          </p:cNvSpPr>
          <p:nvPr/>
        </p:nvSpPr>
        <p:spPr bwMode="auto">
          <a:xfrm>
            <a:off x="5156200" y="142081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87" name="Rectangle 237"/>
          <p:cNvSpPr>
            <a:spLocks noChangeArrowheads="1"/>
          </p:cNvSpPr>
          <p:nvPr/>
        </p:nvSpPr>
        <p:spPr bwMode="auto">
          <a:xfrm>
            <a:off x="312738" y="1695450"/>
            <a:ext cx="152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7288" name="Rectangle 238"/>
          <p:cNvSpPr>
            <a:spLocks noChangeArrowheads="1"/>
          </p:cNvSpPr>
          <p:nvPr/>
        </p:nvSpPr>
        <p:spPr bwMode="auto">
          <a:xfrm>
            <a:off x="465138" y="1820863"/>
            <a:ext cx="8413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b="1">
                <a:solidFill>
                  <a:srgbClr val="000000"/>
                </a:solidFill>
              </a:rPr>
              <a:t>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89" name="Rectangle 239"/>
          <p:cNvSpPr>
            <a:spLocks noChangeArrowheads="1"/>
          </p:cNvSpPr>
          <p:nvPr/>
        </p:nvSpPr>
        <p:spPr bwMode="auto">
          <a:xfrm>
            <a:off x="822325" y="1695450"/>
            <a:ext cx="482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Prior</a:t>
            </a:r>
          </a:p>
        </p:txBody>
      </p:sp>
      <p:sp>
        <p:nvSpPr>
          <p:cNvPr id="7290" name="Rectangle 240"/>
          <p:cNvSpPr>
            <a:spLocks noChangeArrowheads="1"/>
          </p:cNvSpPr>
          <p:nvPr/>
        </p:nvSpPr>
        <p:spPr bwMode="auto">
          <a:xfrm>
            <a:off x="1366838" y="1695450"/>
            <a:ext cx="622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stroke</a:t>
            </a:r>
          </a:p>
        </p:txBody>
      </p:sp>
      <p:sp>
        <p:nvSpPr>
          <p:cNvPr id="7291" name="Rectangle 241"/>
          <p:cNvSpPr>
            <a:spLocks noChangeArrowheads="1"/>
          </p:cNvSpPr>
          <p:nvPr/>
        </p:nvSpPr>
        <p:spPr bwMode="auto">
          <a:xfrm>
            <a:off x="2052638" y="1695450"/>
            <a:ext cx="622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or TIA</a:t>
            </a:r>
          </a:p>
        </p:txBody>
      </p:sp>
      <p:sp>
        <p:nvSpPr>
          <p:cNvPr id="7292" name="Rectangle 242"/>
          <p:cNvSpPr>
            <a:spLocks noChangeArrowheads="1"/>
          </p:cNvSpPr>
          <p:nvPr/>
        </p:nvSpPr>
        <p:spPr bwMode="auto">
          <a:xfrm>
            <a:off x="5156200" y="169545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293" name="Rectangle 243"/>
          <p:cNvSpPr>
            <a:spLocks noChangeArrowheads="1"/>
          </p:cNvSpPr>
          <p:nvPr/>
        </p:nvSpPr>
        <p:spPr bwMode="auto">
          <a:xfrm>
            <a:off x="312738" y="1970088"/>
            <a:ext cx="15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7294" name="Rectangle 244"/>
          <p:cNvSpPr>
            <a:spLocks noChangeArrowheads="1"/>
          </p:cNvSpPr>
          <p:nvPr/>
        </p:nvSpPr>
        <p:spPr bwMode="auto">
          <a:xfrm>
            <a:off x="822325" y="1970088"/>
            <a:ext cx="889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Vascular</a:t>
            </a:r>
          </a:p>
        </p:txBody>
      </p:sp>
      <p:sp>
        <p:nvSpPr>
          <p:cNvPr id="7295" name="Rectangle 245"/>
          <p:cNvSpPr>
            <a:spLocks noChangeArrowheads="1"/>
          </p:cNvSpPr>
          <p:nvPr/>
        </p:nvSpPr>
        <p:spPr bwMode="auto">
          <a:xfrm>
            <a:off x="1773238" y="1970088"/>
            <a:ext cx="965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Disease (</a:t>
            </a:r>
          </a:p>
        </p:txBody>
      </p:sp>
      <p:sp>
        <p:nvSpPr>
          <p:cNvPr id="7296" name="Rectangle 246"/>
          <p:cNvSpPr>
            <a:spLocks noChangeArrowheads="1"/>
          </p:cNvSpPr>
          <p:nvPr/>
        </p:nvSpPr>
        <p:spPr bwMode="auto">
          <a:xfrm>
            <a:off x="2738438" y="2014538"/>
            <a:ext cx="3746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Prior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97" name="Rectangle 247"/>
          <p:cNvSpPr>
            <a:spLocks noChangeArrowheads="1"/>
          </p:cNvSpPr>
          <p:nvPr/>
        </p:nvSpPr>
        <p:spPr bwMode="auto">
          <a:xfrm>
            <a:off x="3163888" y="2014538"/>
            <a:ext cx="1968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MI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98" name="Rectangle 248"/>
          <p:cNvSpPr>
            <a:spLocks noChangeArrowheads="1"/>
          </p:cNvSpPr>
          <p:nvPr/>
        </p:nvSpPr>
        <p:spPr bwMode="auto">
          <a:xfrm>
            <a:off x="3360738" y="2014538"/>
            <a:ext cx="5635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, PAD,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299" name="Rectangle 249"/>
          <p:cNvSpPr>
            <a:spLocks noChangeArrowheads="1"/>
          </p:cNvSpPr>
          <p:nvPr/>
        </p:nvSpPr>
        <p:spPr bwMode="auto">
          <a:xfrm>
            <a:off x="3924300" y="2014538"/>
            <a:ext cx="4333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aortic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00" name="Rectangle 250"/>
          <p:cNvSpPr>
            <a:spLocks noChangeArrowheads="1"/>
          </p:cNvSpPr>
          <p:nvPr/>
        </p:nvSpPr>
        <p:spPr bwMode="auto">
          <a:xfrm>
            <a:off x="4406900" y="2014538"/>
            <a:ext cx="5318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plaque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01" name="Rectangle 251"/>
          <p:cNvSpPr>
            <a:spLocks noChangeArrowheads="1"/>
          </p:cNvSpPr>
          <p:nvPr/>
        </p:nvSpPr>
        <p:spPr bwMode="auto">
          <a:xfrm>
            <a:off x="4938713" y="1970088"/>
            <a:ext cx="76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7302" name="Rectangle 252"/>
          <p:cNvSpPr>
            <a:spLocks noChangeArrowheads="1"/>
          </p:cNvSpPr>
          <p:nvPr/>
        </p:nvSpPr>
        <p:spPr bwMode="auto">
          <a:xfrm>
            <a:off x="5156200" y="1970088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303" name="Rectangle 253"/>
          <p:cNvSpPr>
            <a:spLocks noChangeArrowheads="1"/>
          </p:cNvSpPr>
          <p:nvPr/>
        </p:nvSpPr>
        <p:spPr bwMode="auto">
          <a:xfrm>
            <a:off x="312738" y="2246313"/>
            <a:ext cx="15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304" name="Rectangle 254"/>
          <p:cNvSpPr>
            <a:spLocks noChangeArrowheads="1"/>
          </p:cNvSpPr>
          <p:nvPr/>
        </p:nvSpPr>
        <p:spPr bwMode="auto">
          <a:xfrm>
            <a:off x="822325" y="2246313"/>
            <a:ext cx="406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Age</a:t>
            </a:r>
          </a:p>
        </p:txBody>
      </p:sp>
      <p:sp>
        <p:nvSpPr>
          <p:cNvPr id="7305" name="Rectangle 255"/>
          <p:cNvSpPr>
            <a:spLocks noChangeArrowheads="1"/>
          </p:cNvSpPr>
          <p:nvPr/>
        </p:nvSpPr>
        <p:spPr bwMode="auto">
          <a:xfrm>
            <a:off x="1290638" y="2246313"/>
            <a:ext cx="25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65</a:t>
            </a:r>
          </a:p>
        </p:txBody>
      </p:sp>
      <p:sp>
        <p:nvSpPr>
          <p:cNvPr id="7306" name="Rectangle 256"/>
          <p:cNvSpPr>
            <a:spLocks noChangeArrowheads="1"/>
          </p:cNvSpPr>
          <p:nvPr/>
        </p:nvSpPr>
        <p:spPr bwMode="auto">
          <a:xfrm>
            <a:off x="1544638" y="2246313"/>
            <a:ext cx="76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-</a:t>
            </a:r>
          </a:p>
        </p:txBody>
      </p:sp>
      <p:sp>
        <p:nvSpPr>
          <p:cNvPr id="7307" name="Rectangle 257"/>
          <p:cNvSpPr>
            <a:spLocks noChangeArrowheads="1"/>
          </p:cNvSpPr>
          <p:nvPr/>
        </p:nvSpPr>
        <p:spPr bwMode="auto">
          <a:xfrm>
            <a:off x="1620838" y="2246313"/>
            <a:ext cx="25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74</a:t>
            </a:r>
          </a:p>
        </p:txBody>
      </p:sp>
      <p:sp>
        <p:nvSpPr>
          <p:cNvPr id="7308" name="Rectangle 258"/>
          <p:cNvSpPr>
            <a:spLocks noChangeArrowheads="1"/>
          </p:cNvSpPr>
          <p:nvPr/>
        </p:nvSpPr>
        <p:spPr bwMode="auto">
          <a:xfrm>
            <a:off x="5156200" y="2246313"/>
            <a:ext cx="127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309" name="Rectangle 259"/>
          <p:cNvSpPr>
            <a:spLocks noChangeArrowheads="1"/>
          </p:cNvSpPr>
          <p:nvPr/>
        </p:nvSpPr>
        <p:spPr bwMode="auto">
          <a:xfrm>
            <a:off x="312738" y="2520950"/>
            <a:ext cx="266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Sc</a:t>
            </a:r>
          </a:p>
        </p:txBody>
      </p:sp>
      <p:sp>
        <p:nvSpPr>
          <p:cNvPr id="7310" name="Rectangle 260"/>
          <p:cNvSpPr>
            <a:spLocks noChangeArrowheads="1"/>
          </p:cNvSpPr>
          <p:nvPr/>
        </p:nvSpPr>
        <p:spPr bwMode="auto">
          <a:xfrm>
            <a:off x="822325" y="2520950"/>
            <a:ext cx="457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Sex </a:t>
            </a:r>
          </a:p>
        </p:txBody>
      </p:sp>
      <p:sp>
        <p:nvSpPr>
          <p:cNvPr id="7311" name="Rectangle 261"/>
          <p:cNvSpPr>
            <a:spLocks noChangeArrowheads="1"/>
          </p:cNvSpPr>
          <p:nvPr/>
        </p:nvSpPr>
        <p:spPr bwMode="auto">
          <a:xfrm>
            <a:off x="1277938" y="2520950"/>
            <a:ext cx="876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category</a:t>
            </a:r>
          </a:p>
        </p:txBody>
      </p:sp>
      <p:sp>
        <p:nvSpPr>
          <p:cNvPr id="7312" name="Rectangle 262"/>
          <p:cNvSpPr>
            <a:spLocks noChangeArrowheads="1"/>
          </p:cNvSpPr>
          <p:nvPr/>
        </p:nvSpPr>
        <p:spPr bwMode="auto">
          <a:xfrm>
            <a:off x="2217738" y="2520950"/>
            <a:ext cx="76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(</a:t>
            </a:r>
          </a:p>
        </p:txBody>
      </p:sp>
      <p:sp>
        <p:nvSpPr>
          <p:cNvPr id="7313" name="Rectangle 263"/>
          <p:cNvSpPr>
            <a:spLocks noChangeArrowheads="1"/>
          </p:cNvSpPr>
          <p:nvPr/>
        </p:nvSpPr>
        <p:spPr bwMode="auto">
          <a:xfrm>
            <a:off x="2293938" y="2520950"/>
            <a:ext cx="685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female</a:t>
            </a:r>
          </a:p>
        </p:txBody>
      </p:sp>
      <p:sp>
        <p:nvSpPr>
          <p:cNvPr id="7314" name="Rectangle 264"/>
          <p:cNvSpPr>
            <a:spLocks noChangeArrowheads="1"/>
          </p:cNvSpPr>
          <p:nvPr/>
        </p:nvSpPr>
        <p:spPr bwMode="auto">
          <a:xfrm>
            <a:off x="3041650" y="2520950"/>
            <a:ext cx="431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sex)</a:t>
            </a:r>
          </a:p>
        </p:txBody>
      </p:sp>
      <p:sp>
        <p:nvSpPr>
          <p:cNvPr id="7315" name="Rectangle 265"/>
          <p:cNvSpPr>
            <a:spLocks noChangeArrowheads="1"/>
          </p:cNvSpPr>
          <p:nvPr/>
        </p:nvSpPr>
        <p:spPr bwMode="auto">
          <a:xfrm>
            <a:off x="5156200" y="2520950"/>
            <a:ext cx="127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>
                <a:solidFill>
                  <a:srgbClr val="000000"/>
                </a:solidFill>
              </a:rPr>
              <a:t>1</a:t>
            </a:r>
          </a:p>
        </p:txBody>
      </p:sp>
      <p:grpSp>
        <p:nvGrpSpPr>
          <p:cNvPr id="7316" name="Group 345"/>
          <p:cNvGrpSpPr>
            <a:grpSpLocks/>
          </p:cNvGrpSpPr>
          <p:nvPr/>
        </p:nvGrpSpPr>
        <p:grpSpPr bwMode="auto">
          <a:xfrm>
            <a:off x="1641475" y="2959100"/>
            <a:ext cx="4792663" cy="3430588"/>
            <a:chOff x="1034" y="1864"/>
            <a:chExt cx="3019" cy="2161"/>
          </a:xfrm>
        </p:grpSpPr>
        <p:sp>
          <p:nvSpPr>
            <p:cNvPr id="7355" name="Freeform 266"/>
            <p:cNvSpPr>
              <a:spLocks/>
            </p:cNvSpPr>
            <p:nvPr/>
          </p:nvSpPr>
          <p:spPr bwMode="auto">
            <a:xfrm>
              <a:off x="1233" y="3721"/>
              <a:ext cx="2820" cy="28"/>
            </a:xfrm>
            <a:custGeom>
              <a:avLst/>
              <a:gdLst>
                <a:gd name="T0" fmla="*/ 0 w 2820"/>
                <a:gd name="T1" fmla="*/ 28 h 28"/>
                <a:gd name="T2" fmla="*/ 34 w 2820"/>
                <a:gd name="T3" fmla="*/ 0 h 28"/>
                <a:gd name="T4" fmla="*/ 2820 w 2820"/>
                <a:gd name="T5" fmla="*/ 0 h 28"/>
                <a:gd name="T6" fmla="*/ 2786 w 2820"/>
                <a:gd name="T7" fmla="*/ 28 h 28"/>
                <a:gd name="T8" fmla="*/ 0 w 2820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20" h="28">
                  <a:moveTo>
                    <a:pt x="0" y="28"/>
                  </a:moveTo>
                  <a:lnTo>
                    <a:pt x="34" y="0"/>
                  </a:lnTo>
                  <a:lnTo>
                    <a:pt x="2820" y="0"/>
                  </a:lnTo>
                  <a:lnTo>
                    <a:pt x="2786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56" name="Freeform 267"/>
            <p:cNvSpPr>
              <a:spLocks/>
            </p:cNvSpPr>
            <p:nvPr/>
          </p:nvSpPr>
          <p:spPr bwMode="auto">
            <a:xfrm>
              <a:off x="1233" y="1915"/>
              <a:ext cx="34" cy="1834"/>
            </a:xfrm>
            <a:custGeom>
              <a:avLst/>
              <a:gdLst>
                <a:gd name="T0" fmla="*/ 0 w 34"/>
                <a:gd name="T1" fmla="*/ 1834 h 1834"/>
                <a:gd name="T2" fmla="*/ 0 w 34"/>
                <a:gd name="T3" fmla="*/ 28 h 1834"/>
                <a:gd name="T4" fmla="*/ 34 w 34"/>
                <a:gd name="T5" fmla="*/ 0 h 1834"/>
                <a:gd name="T6" fmla="*/ 34 w 34"/>
                <a:gd name="T7" fmla="*/ 1806 h 1834"/>
                <a:gd name="T8" fmla="*/ 0 w 34"/>
                <a:gd name="T9" fmla="*/ 1834 h 18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1834">
                  <a:moveTo>
                    <a:pt x="0" y="1834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1806"/>
                  </a:lnTo>
                  <a:lnTo>
                    <a:pt x="0" y="1834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57" name="Rectangle 268"/>
            <p:cNvSpPr>
              <a:spLocks noChangeArrowheads="1"/>
            </p:cNvSpPr>
            <p:nvPr/>
          </p:nvSpPr>
          <p:spPr bwMode="auto">
            <a:xfrm>
              <a:off x="1267" y="1915"/>
              <a:ext cx="2786" cy="180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58" name="Freeform 269"/>
            <p:cNvSpPr>
              <a:spLocks/>
            </p:cNvSpPr>
            <p:nvPr/>
          </p:nvSpPr>
          <p:spPr bwMode="auto">
            <a:xfrm>
              <a:off x="1233" y="3721"/>
              <a:ext cx="2820" cy="28"/>
            </a:xfrm>
            <a:custGeom>
              <a:avLst/>
              <a:gdLst>
                <a:gd name="T0" fmla="*/ 0 w 498"/>
                <a:gd name="T1" fmla="*/ 154353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59" name="Freeform 270"/>
            <p:cNvSpPr>
              <a:spLocks/>
            </p:cNvSpPr>
            <p:nvPr/>
          </p:nvSpPr>
          <p:spPr bwMode="auto">
            <a:xfrm>
              <a:off x="1233" y="3494"/>
              <a:ext cx="2820" cy="29"/>
            </a:xfrm>
            <a:custGeom>
              <a:avLst/>
              <a:gdLst>
                <a:gd name="T0" fmla="*/ 0 w 498"/>
                <a:gd name="T1" fmla="*/ 190031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0" name="Freeform 271"/>
            <p:cNvSpPr>
              <a:spLocks/>
            </p:cNvSpPr>
            <p:nvPr/>
          </p:nvSpPr>
          <p:spPr bwMode="auto">
            <a:xfrm>
              <a:off x="1233" y="3268"/>
              <a:ext cx="2820" cy="28"/>
            </a:xfrm>
            <a:custGeom>
              <a:avLst/>
              <a:gdLst>
                <a:gd name="T0" fmla="*/ 0 w 498"/>
                <a:gd name="T1" fmla="*/ 154353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1" name="Freeform 272"/>
            <p:cNvSpPr>
              <a:spLocks/>
            </p:cNvSpPr>
            <p:nvPr/>
          </p:nvSpPr>
          <p:spPr bwMode="auto">
            <a:xfrm>
              <a:off x="1233" y="3047"/>
              <a:ext cx="2820" cy="23"/>
            </a:xfrm>
            <a:custGeom>
              <a:avLst/>
              <a:gdLst>
                <a:gd name="T0" fmla="*/ 0 w 498"/>
                <a:gd name="T1" fmla="*/ 144285 h 4"/>
                <a:gd name="T2" fmla="*/ 198453 w 498"/>
                <a:gd name="T3" fmla="*/ 0 h 4"/>
                <a:gd name="T4" fmla="*/ 16419422 w 498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4">
                  <a:moveTo>
                    <a:pt x="0" y="4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2" name="Freeform 273"/>
            <p:cNvSpPr>
              <a:spLocks/>
            </p:cNvSpPr>
            <p:nvPr/>
          </p:nvSpPr>
          <p:spPr bwMode="auto">
            <a:xfrm>
              <a:off x="1233" y="2821"/>
              <a:ext cx="2820" cy="22"/>
            </a:xfrm>
            <a:custGeom>
              <a:avLst/>
              <a:gdLst>
                <a:gd name="T0" fmla="*/ 0 w 498"/>
                <a:gd name="T1" fmla="*/ 110809 h 4"/>
                <a:gd name="T2" fmla="*/ 198453 w 498"/>
                <a:gd name="T3" fmla="*/ 0 h 4"/>
                <a:gd name="T4" fmla="*/ 16419422 w 498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4">
                  <a:moveTo>
                    <a:pt x="0" y="4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3" name="Freeform 274"/>
            <p:cNvSpPr>
              <a:spLocks/>
            </p:cNvSpPr>
            <p:nvPr/>
          </p:nvSpPr>
          <p:spPr bwMode="auto">
            <a:xfrm>
              <a:off x="1233" y="2594"/>
              <a:ext cx="2820" cy="23"/>
            </a:xfrm>
            <a:custGeom>
              <a:avLst/>
              <a:gdLst>
                <a:gd name="T0" fmla="*/ 0 w 498"/>
                <a:gd name="T1" fmla="*/ 144285 h 4"/>
                <a:gd name="T2" fmla="*/ 198453 w 498"/>
                <a:gd name="T3" fmla="*/ 0 h 4"/>
                <a:gd name="T4" fmla="*/ 16419422 w 498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4">
                  <a:moveTo>
                    <a:pt x="0" y="4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4" name="Freeform 275"/>
            <p:cNvSpPr>
              <a:spLocks/>
            </p:cNvSpPr>
            <p:nvPr/>
          </p:nvSpPr>
          <p:spPr bwMode="auto">
            <a:xfrm>
              <a:off x="1233" y="2368"/>
              <a:ext cx="2820" cy="28"/>
            </a:xfrm>
            <a:custGeom>
              <a:avLst/>
              <a:gdLst>
                <a:gd name="T0" fmla="*/ 0 w 498"/>
                <a:gd name="T1" fmla="*/ 154353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5" name="Freeform 276"/>
            <p:cNvSpPr>
              <a:spLocks/>
            </p:cNvSpPr>
            <p:nvPr/>
          </p:nvSpPr>
          <p:spPr bwMode="auto">
            <a:xfrm>
              <a:off x="1233" y="2141"/>
              <a:ext cx="2820" cy="29"/>
            </a:xfrm>
            <a:custGeom>
              <a:avLst/>
              <a:gdLst>
                <a:gd name="T0" fmla="*/ 0 w 498"/>
                <a:gd name="T1" fmla="*/ 190031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6" name="Freeform 277"/>
            <p:cNvSpPr>
              <a:spLocks/>
            </p:cNvSpPr>
            <p:nvPr/>
          </p:nvSpPr>
          <p:spPr bwMode="auto">
            <a:xfrm>
              <a:off x="1233" y="1915"/>
              <a:ext cx="2820" cy="28"/>
            </a:xfrm>
            <a:custGeom>
              <a:avLst/>
              <a:gdLst>
                <a:gd name="T0" fmla="*/ 0 w 498"/>
                <a:gd name="T1" fmla="*/ 154353 h 5"/>
                <a:gd name="T2" fmla="*/ 198453 w 498"/>
                <a:gd name="T3" fmla="*/ 0 h 5"/>
                <a:gd name="T4" fmla="*/ 16419422 w 498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8" h="5">
                  <a:moveTo>
                    <a:pt x="0" y="5"/>
                  </a:moveTo>
                  <a:lnTo>
                    <a:pt x="6" y="0"/>
                  </a:lnTo>
                  <a:lnTo>
                    <a:pt x="498" y="0"/>
                  </a:lnTo>
                </a:path>
              </a:pathLst>
            </a:custGeom>
            <a:noFill/>
            <a:ln w="9525">
              <a:solidFill>
                <a:srgbClr val="FFCC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7" name="Freeform 278"/>
            <p:cNvSpPr>
              <a:spLocks/>
            </p:cNvSpPr>
            <p:nvPr/>
          </p:nvSpPr>
          <p:spPr bwMode="auto">
            <a:xfrm>
              <a:off x="1233" y="3721"/>
              <a:ext cx="2820" cy="28"/>
            </a:xfrm>
            <a:custGeom>
              <a:avLst/>
              <a:gdLst>
                <a:gd name="T0" fmla="*/ 2820 w 2820"/>
                <a:gd name="T1" fmla="*/ 0 h 28"/>
                <a:gd name="T2" fmla="*/ 2786 w 2820"/>
                <a:gd name="T3" fmla="*/ 28 h 28"/>
                <a:gd name="T4" fmla="*/ 0 w 2820"/>
                <a:gd name="T5" fmla="*/ 28 h 28"/>
                <a:gd name="T6" fmla="*/ 34 w 2820"/>
                <a:gd name="T7" fmla="*/ 0 h 28"/>
                <a:gd name="T8" fmla="*/ 2820 w 2820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20" h="28">
                  <a:moveTo>
                    <a:pt x="2820" y="0"/>
                  </a:moveTo>
                  <a:lnTo>
                    <a:pt x="2786" y="28"/>
                  </a:lnTo>
                  <a:lnTo>
                    <a:pt x="0" y="28"/>
                  </a:lnTo>
                  <a:lnTo>
                    <a:pt x="34" y="0"/>
                  </a:lnTo>
                  <a:lnTo>
                    <a:pt x="282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8" name="Freeform 279"/>
            <p:cNvSpPr>
              <a:spLocks/>
            </p:cNvSpPr>
            <p:nvPr/>
          </p:nvSpPr>
          <p:spPr bwMode="auto">
            <a:xfrm>
              <a:off x="1233" y="1915"/>
              <a:ext cx="34" cy="1834"/>
            </a:xfrm>
            <a:custGeom>
              <a:avLst/>
              <a:gdLst>
                <a:gd name="T0" fmla="*/ 0 w 34"/>
                <a:gd name="T1" fmla="*/ 1834 h 1834"/>
                <a:gd name="T2" fmla="*/ 0 w 34"/>
                <a:gd name="T3" fmla="*/ 28 h 1834"/>
                <a:gd name="T4" fmla="*/ 34 w 34"/>
                <a:gd name="T5" fmla="*/ 0 h 1834"/>
                <a:gd name="T6" fmla="*/ 34 w 34"/>
                <a:gd name="T7" fmla="*/ 1806 h 1834"/>
                <a:gd name="T8" fmla="*/ 0 w 34"/>
                <a:gd name="T9" fmla="*/ 1834 h 18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1834">
                  <a:moveTo>
                    <a:pt x="0" y="1834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1806"/>
                  </a:lnTo>
                  <a:lnTo>
                    <a:pt x="0" y="1834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69" name="Rectangle 280"/>
            <p:cNvSpPr>
              <a:spLocks noChangeArrowheads="1"/>
            </p:cNvSpPr>
            <p:nvPr/>
          </p:nvSpPr>
          <p:spPr bwMode="auto">
            <a:xfrm>
              <a:off x="1267" y="1915"/>
              <a:ext cx="2786" cy="180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70" name="Freeform 281"/>
            <p:cNvSpPr>
              <a:spLocks/>
            </p:cNvSpPr>
            <p:nvPr/>
          </p:nvSpPr>
          <p:spPr bwMode="auto">
            <a:xfrm>
              <a:off x="1284" y="3721"/>
              <a:ext cx="243" cy="28"/>
            </a:xfrm>
            <a:custGeom>
              <a:avLst/>
              <a:gdLst>
                <a:gd name="T0" fmla="*/ 209 w 243"/>
                <a:gd name="T1" fmla="*/ 28 h 28"/>
                <a:gd name="T2" fmla="*/ 243 w 243"/>
                <a:gd name="T3" fmla="*/ 0 h 28"/>
                <a:gd name="T4" fmla="*/ 39 w 243"/>
                <a:gd name="T5" fmla="*/ 0 h 28"/>
                <a:gd name="T6" fmla="*/ 0 w 243"/>
                <a:gd name="T7" fmla="*/ 28 h 28"/>
                <a:gd name="T8" fmla="*/ 209 w 243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3" h="28">
                  <a:moveTo>
                    <a:pt x="209" y="28"/>
                  </a:moveTo>
                  <a:lnTo>
                    <a:pt x="243" y="0"/>
                  </a:lnTo>
                  <a:lnTo>
                    <a:pt x="39" y="0"/>
                  </a:lnTo>
                  <a:lnTo>
                    <a:pt x="0" y="28"/>
                  </a:lnTo>
                  <a:lnTo>
                    <a:pt x="209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71" name="Freeform 282"/>
            <p:cNvSpPr>
              <a:spLocks/>
            </p:cNvSpPr>
            <p:nvPr/>
          </p:nvSpPr>
          <p:spPr bwMode="auto">
            <a:xfrm>
              <a:off x="1799" y="3642"/>
              <a:ext cx="40" cy="107"/>
            </a:xfrm>
            <a:custGeom>
              <a:avLst/>
              <a:gdLst>
                <a:gd name="T0" fmla="*/ 0 w 40"/>
                <a:gd name="T1" fmla="*/ 107 h 107"/>
                <a:gd name="T2" fmla="*/ 0 w 40"/>
                <a:gd name="T3" fmla="*/ 28 h 107"/>
                <a:gd name="T4" fmla="*/ 40 w 40"/>
                <a:gd name="T5" fmla="*/ 0 h 107"/>
                <a:gd name="T6" fmla="*/ 40 w 40"/>
                <a:gd name="T7" fmla="*/ 79 h 107"/>
                <a:gd name="T8" fmla="*/ 0 w 40"/>
                <a:gd name="T9" fmla="*/ 107 h 1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" h="107">
                  <a:moveTo>
                    <a:pt x="0" y="107"/>
                  </a:moveTo>
                  <a:lnTo>
                    <a:pt x="0" y="28"/>
                  </a:lnTo>
                  <a:lnTo>
                    <a:pt x="40" y="0"/>
                  </a:lnTo>
                  <a:lnTo>
                    <a:pt x="40" y="79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72" name="Rectangle 283"/>
            <p:cNvSpPr>
              <a:spLocks noChangeArrowheads="1"/>
            </p:cNvSpPr>
            <p:nvPr/>
          </p:nvSpPr>
          <p:spPr bwMode="auto">
            <a:xfrm>
              <a:off x="1595" y="3670"/>
              <a:ext cx="204" cy="79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73" name="Freeform 284"/>
            <p:cNvSpPr>
              <a:spLocks/>
            </p:cNvSpPr>
            <p:nvPr/>
          </p:nvSpPr>
          <p:spPr bwMode="auto">
            <a:xfrm>
              <a:off x="1595" y="3642"/>
              <a:ext cx="244" cy="28"/>
            </a:xfrm>
            <a:custGeom>
              <a:avLst/>
              <a:gdLst>
                <a:gd name="T0" fmla="*/ 204 w 244"/>
                <a:gd name="T1" fmla="*/ 28 h 28"/>
                <a:gd name="T2" fmla="*/ 244 w 244"/>
                <a:gd name="T3" fmla="*/ 0 h 28"/>
                <a:gd name="T4" fmla="*/ 34 w 244"/>
                <a:gd name="T5" fmla="*/ 0 h 28"/>
                <a:gd name="T6" fmla="*/ 0 w 244"/>
                <a:gd name="T7" fmla="*/ 28 h 28"/>
                <a:gd name="T8" fmla="*/ 204 w 244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4" h="28">
                  <a:moveTo>
                    <a:pt x="204" y="28"/>
                  </a:moveTo>
                  <a:lnTo>
                    <a:pt x="244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04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74" name="Freeform 285"/>
            <p:cNvSpPr>
              <a:spLocks/>
            </p:cNvSpPr>
            <p:nvPr/>
          </p:nvSpPr>
          <p:spPr bwMode="auto">
            <a:xfrm>
              <a:off x="2110" y="3506"/>
              <a:ext cx="34" cy="243"/>
            </a:xfrm>
            <a:custGeom>
              <a:avLst/>
              <a:gdLst>
                <a:gd name="T0" fmla="*/ 0 w 34"/>
                <a:gd name="T1" fmla="*/ 243 h 243"/>
                <a:gd name="T2" fmla="*/ 0 w 34"/>
                <a:gd name="T3" fmla="*/ 28 h 243"/>
                <a:gd name="T4" fmla="*/ 34 w 34"/>
                <a:gd name="T5" fmla="*/ 0 h 243"/>
                <a:gd name="T6" fmla="*/ 34 w 34"/>
                <a:gd name="T7" fmla="*/ 215 h 243"/>
                <a:gd name="T8" fmla="*/ 0 w 34"/>
                <a:gd name="T9" fmla="*/ 243 h 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243">
                  <a:moveTo>
                    <a:pt x="0" y="243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215"/>
                  </a:lnTo>
                  <a:lnTo>
                    <a:pt x="0" y="243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75" name="Rectangle 286"/>
            <p:cNvSpPr>
              <a:spLocks noChangeArrowheads="1"/>
            </p:cNvSpPr>
            <p:nvPr/>
          </p:nvSpPr>
          <p:spPr bwMode="auto">
            <a:xfrm>
              <a:off x="1907" y="3534"/>
              <a:ext cx="203" cy="215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76" name="Freeform 287"/>
            <p:cNvSpPr>
              <a:spLocks/>
            </p:cNvSpPr>
            <p:nvPr/>
          </p:nvSpPr>
          <p:spPr bwMode="auto">
            <a:xfrm>
              <a:off x="1907" y="3506"/>
              <a:ext cx="237" cy="28"/>
            </a:xfrm>
            <a:custGeom>
              <a:avLst/>
              <a:gdLst>
                <a:gd name="T0" fmla="*/ 203 w 237"/>
                <a:gd name="T1" fmla="*/ 28 h 28"/>
                <a:gd name="T2" fmla="*/ 237 w 237"/>
                <a:gd name="T3" fmla="*/ 0 h 28"/>
                <a:gd name="T4" fmla="*/ 34 w 237"/>
                <a:gd name="T5" fmla="*/ 0 h 28"/>
                <a:gd name="T6" fmla="*/ 0 w 237"/>
                <a:gd name="T7" fmla="*/ 28 h 28"/>
                <a:gd name="T8" fmla="*/ 203 w 237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" h="28">
                  <a:moveTo>
                    <a:pt x="203" y="28"/>
                  </a:moveTo>
                  <a:lnTo>
                    <a:pt x="237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03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77" name="Freeform 288"/>
            <p:cNvSpPr>
              <a:spLocks/>
            </p:cNvSpPr>
            <p:nvPr/>
          </p:nvSpPr>
          <p:spPr bwMode="auto">
            <a:xfrm>
              <a:off x="2422" y="3189"/>
              <a:ext cx="34" cy="560"/>
            </a:xfrm>
            <a:custGeom>
              <a:avLst/>
              <a:gdLst>
                <a:gd name="T0" fmla="*/ 0 w 34"/>
                <a:gd name="T1" fmla="*/ 560 h 560"/>
                <a:gd name="T2" fmla="*/ 0 w 34"/>
                <a:gd name="T3" fmla="*/ 28 h 560"/>
                <a:gd name="T4" fmla="*/ 34 w 34"/>
                <a:gd name="T5" fmla="*/ 0 h 560"/>
                <a:gd name="T6" fmla="*/ 34 w 34"/>
                <a:gd name="T7" fmla="*/ 532 h 560"/>
                <a:gd name="T8" fmla="*/ 0 w 34"/>
                <a:gd name="T9" fmla="*/ 560 h 5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560">
                  <a:moveTo>
                    <a:pt x="0" y="560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532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78" name="Rectangle 289"/>
            <p:cNvSpPr>
              <a:spLocks noChangeArrowheads="1"/>
            </p:cNvSpPr>
            <p:nvPr/>
          </p:nvSpPr>
          <p:spPr bwMode="auto">
            <a:xfrm>
              <a:off x="2212" y="3217"/>
              <a:ext cx="210" cy="532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79" name="Freeform 290"/>
            <p:cNvSpPr>
              <a:spLocks/>
            </p:cNvSpPr>
            <p:nvPr/>
          </p:nvSpPr>
          <p:spPr bwMode="auto">
            <a:xfrm>
              <a:off x="2212" y="3189"/>
              <a:ext cx="244" cy="28"/>
            </a:xfrm>
            <a:custGeom>
              <a:avLst/>
              <a:gdLst>
                <a:gd name="T0" fmla="*/ 210 w 244"/>
                <a:gd name="T1" fmla="*/ 28 h 28"/>
                <a:gd name="T2" fmla="*/ 244 w 244"/>
                <a:gd name="T3" fmla="*/ 0 h 28"/>
                <a:gd name="T4" fmla="*/ 34 w 244"/>
                <a:gd name="T5" fmla="*/ 0 h 28"/>
                <a:gd name="T6" fmla="*/ 0 w 244"/>
                <a:gd name="T7" fmla="*/ 28 h 28"/>
                <a:gd name="T8" fmla="*/ 210 w 244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4" h="28">
                  <a:moveTo>
                    <a:pt x="210" y="28"/>
                  </a:moveTo>
                  <a:lnTo>
                    <a:pt x="244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10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80" name="Freeform 291"/>
            <p:cNvSpPr>
              <a:spLocks/>
            </p:cNvSpPr>
            <p:nvPr/>
          </p:nvSpPr>
          <p:spPr bwMode="auto">
            <a:xfrm>
              <a:off x="2728" y="3461"/>
              <a:ext cx="34" cy="288"/>
            </a:xfrm>
            <a:custGeom>
              <a:avLst/>
              <a:gdLst>
                <a:gd name="T0" fmla="*/ 0 w 34"/>
                <a:gd name="T1" fmla="*/ 288 h 288"/>
                <a:gd name="T2" fmla="*/ 0 w 34"/>
                <a:gd name="T3" fmla="*/ 28 h 288"/>
                <a:gd name="T4" fmla="*/ 34 w 34"/>
                <a:gd name="T5" fmla="*/ 0 h 288"/>
                <a:gd name="T6" fmla="*/ 34 w 34"/>
                <a:gd name="T7" fmla="*/ 260 h 288"/>
                <a:gd name="T8" fmla="*/ 0 w 34"/>
                <a:gd name="T9" fmla="*/ 288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288">
                  <a:moveTo>
                    <a:pt x="0" y="288"/>
                  </a:moveTo>
                  <a:lnTo>
                    <a:pt x="0" y="28"/>
                  </a:lnTo>
                  <a:lnTo>
                    <a:pt x="34" y="0"/>
                  </a:lnTo>
                  <a:lnTo>
                    <a:pt x="34" y="260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81" name="Rectangle 292"/>
            <p:cNvSpPr>
              <a:spLocks noChangeArrowheads="1"/>
            </p:cNvSpPr>
            <p:nvPr/>
          </p:nvSpPr>
          <p:spPr bwMode="auto">
            <a:xfrm>
              <a:off x="2524" y="3489"/>
              <a:ext cx="204" cy="260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82" name="Freeform 293"/>
            <p:cNvSpPr>
              <a:spLocks/>
            </p:cNvSpPr>
            <p:nvPr/>
          </p:nvSpPr>
          <p:spPr bwMode="auto">
            <a:xfrm>
              <a:off x="2524" y="3461"/>
              <a:ext cx="238" cy="28"/>
            </a:xfrm>
            <a:custGeom>
              <a:avLst/>
              <a:gdLst>
                <a:gd name="T0" fmla="*/ 204 w 238"/>
                <a:gd name="T1" fmla="*/ 28 h 28"/>
                <a:gd name="T2" fmla="*/ 238 w 238"/>
                <a:gd name="T3" fmla="*/ 0 h 28"/>
                <a:gd name="T4" fmla="*/ 34 w 238"/>
                <a:gd name="T5" fmla="*/ 0 h 28"/>
                <a:gd name="T6" fmla="*/ 0 w 238"/>
                <a:gd name="T7" fmla="*/ 28 h 28"/>
                <a:gd name="T8" fmla="*/ 204 w 238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" h="28">
                  <a:moveTo>
                    <a:pt x="204" y="28"/>
                  </a:moveTo>
                  <a:lnTo>
                    <a:pt x="238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04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83" name="Freeform 294"/>
            <p:cNvSpPr>
              <a:spLocks/>
            </p:cNvSpPr>
            <p:nvPr/>
          </p:nvSpPr>
          <p:spPr bwMode="auto">
            <a:xfrm>
              <a:off x="3039" y="3279"/>
              <a:ext cx="34" cy="470"/>
            </a:xfrm>
            <a:custGeom>
              <a:avLst/>
              <a:gdLst>
                <a:gd name="T0" fmla="*/ 0 w 34"/>
                <a:gd name="T1" fmla="*/ 470 h 470"/>
                <a:gd name="T2" fmla="*/ 0 w 34"/>
                <a:gd name="T3" fmla="*/ 29 h 470"/>
                <a:gd name="T4" fmla="*/ 34 w 34"/>
                <a:gd name="T5" fmla="*/ 0 h 470"/>
                <a:gd name="T6" fmla="*/ 34 w 34"/>
                <a:gd name="T7" fmla="*/ 442 h 470"/>
                <a:gd name="T8" fmla="*/ 0 w 34"/>
                <a:gd name="T9" fmla="*/ 470 h 4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470">
                  <a:moveTo>
                    <a:pt x="0" y="470"/>
                  </a:moveTo>
                  <a:lnTo>
                    <a:pt x="0" y="29"/>
                  </a:lnTo>
                  <a:lnTo>
                    <a:pt x="34" y="0"/>
                  </a:lnTo>
                  <a:lnTo>
                    <a:pt x="34" y="442"/>
                  </a:lnTo>
                  <a:lnTo>
                    <a:pt x="0" y="470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84" name="Rectangle 295"/>
            <p:cNvSpPr>
              <a:spLocks noChangeArrowheads="1"/>
            </p:cNvSpPr>
            <p:nvPr/>
          </p:nvSpPr>
          <p:spPr bwMode="auto">
            <a:xfrm>
              <a:off x="2830" y="3308"/>
              <a:ext cx="209" cy="441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85" name="Freeform 296"/>
            <p:cNvSpPr>
              <a:spLocks/>
            </p:cNvSpPr>
            <p:nvPr/>
          </p:nvSpPr>
          <p:spPr bwMode="auto">
            <a:xfrm>
              <a:off x="2830" y="3279"/>
              <a:ext cx="243" cy="29"/>
            </a:xfrm>
            <a:custGeom>
              <a:avLst/>
              <a:gdLst>
                <a:gd name="T0" fmla="*/ 209 w 243"/>
                <a:gd name="T1" fmla="*/ 29 h 29"/>
                <a:gd name="T2" fmla="*/ 243 w 243"/>
                <a:gd name="T3" fmla="*/ 0 h 29"/>
                <a:gd name="T4" fmla="*/ 34 w 243"/>
                <a:gd name="T5" fmla="*/ 0 h 29"/>
                <a:gd name="T6" fmla="*/ 0 w 243"/>
                <a:gd name="T7" fmla="*/ 29 h 29"/>
                <a:gd name="T8" fmla="*/ 209 w 243"/>
                <a:gd name="T9" fmla="*/ 29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3" h="29">
                  <a:moveTo>
                    <a:pt x="209" y="29"/>
                  </a:moveTo>
                  <a:lnTo>
                    <a:pt x="243" y="0"/>
                  </a:lnTo>
                  <a:lnTo>
                    <a:pt x="34" y="0"/>
                  </a:lnTo>
                  <a:lnTo>
                    <a:pt x="0" y="29"/>
                  </a:lnTo>
                  <a:lnTo>
                    <a:pt x="209" y="29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86" name="Freeform 297"/>
            <p:cNvSpPr>
              <a:spLocks/>
            </p:cNvSpPr>
            <p:nvPr/>
          </p:nvSpPr>
          <p:spPr bwMode="auto">
            <a:xfrm>
              <a:off x="3345" y="3211"/>
              <a:ext cx="34" cy="538"/>
            </a:xfrm>
            <a:custGeom>
              <a:avLst/>
              <a:gdLst>
                <a:gd name="T0" fmla="*/ 0 w 34"/>
                <a:gd name="T1" fmla="*/ 538 h 538"/>
                <a:gd name="T2" fmla="*/ 0 w 34"/>
                <a:gd name="T3" fmla="*/ 29 h 538"/>
                <a:gd name="T4" fmla="*/ 34 w 34"/>
                <a:gd name="T5" fmla="*/ 0 h 538"/>
                <a:gd name="T6" fmla="*/ 34 w 34"/>
                <a:gd name="T7" fmla="*/ 510 h 538"/>
                <a:gd name="T8" fmla="*/ 0 w 34"/>
                <a:gd name="T9" fmla="*/ 538 h 5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538">
                  <a:moveTo>
                    <a:pt x="0" y="538"/>
                  </a:moveTo>
                  <a:lnTo>
                    <a:pt x="0" y="29"/>
                  </a:lnTo>
                  <a:lnTo>
                    <a:pt x="34" y="0"/>
                  </a:lnTo>
                  <a:lnTo>
                    <a:pt x="34" y="510"/>
                  </a:lnTo>
                  <a:lnTo>
                    <a:pt x="0" y="538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87" name="Rectangle 298"/>
            <p:cNvSpPr>
              <a:spLocks noChangeArrowheads="1"/>
            </p:cNvSpPr>
            <p:nvPr/>
          </p:nvSpPr>
          <p:spPr bwMode="auto">
            <a:xfrm>
              <a:off x="3141" y="3240"/>
              <a:ext cx="204" cy="509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88" name="Freeform 299"/>
            <p:cNvSpPr>
              <a:spLocks/>
            </p:cNvSpPr>
            <p:nvPr/>
          </p:nvSpPr>
          <p:spPr bwMode="auto">
            <a:xfrm>
              <a:off x="3141" y="3211"/>
              <a:ext cx="238" cy="29"/>
            </a:xfrm>
            <a:custGeom>
              <a:avLst/>
              <a:gdLst>
                <a:gd name="T0" fmla="*/ 204 w 238"/>
                <a:gd name="T1" fmla="*/ 29 h 29"/>
                <a:gd name="T2" fmla="*/ 238 w 238"/>
                <a:gd name="T3" fmla="*/ 0 h 29"/>
                <a:gd name="T4" fmla="*/ 34 w 238"/>
                <a:gd name="T5" fmla="*/ 0 h 29"/>
                <a:gd name="T6" fmla="*/ 0 w 238"/>
                <a:gd name="T7" fmla="*/ 29 h 29"/>
                <a:gd name="T8" fmla="*/ 204 w 238"/>
                <a:gd name="T9" fmla="*/ 29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" h="29">
                  <a:moveTo>
                    <a:pt x="204" y="29"/>
                  </a:moveTo>
                  <a:lnTo>
                    <a:pt x="238" y="0"/>
                  </a:lnTo>
                  <a:lnTo>
                    <a:pt x="34" y="0"/>
                  </a:lnTo>
                  <a:lnTo>
                    <a:pt x="0" y="29"/>
                  </a:lnTo>
                  <a:lnTo>
                    <a:pt x="204" y="29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89" name="Freeform 300"/>
            <p:cNvSpPr>
              <a:spLocks/>
            </p:cNvSpPr>
            <p:nvPr/>
          </p:nvSpPr>
          <p:spPr bwMode="auto">
            <a:xfrm>
              <a:off x="3657" y="2583"/>
              <a:ext cx="34" cy="1166"/>
            </a:xfrm>
            <a:custGeom>
              <a:avLst/>
              <a:gdLst>
                <a:gd name="T0" fmla="*/ 0 w 34"/>
                <a:gd name="T1" fmla="*/ 1166 h 1166"/>
                <a:gd name="T2" fmla="*/ 0 w 34"/>
                <a:gd name="T3" fmla="*/ 23 h 1166"/>
                <a:gd name="T4" fmla="*/ 34 w 34"/>
                <a:gd name="T5" fmla="*/ 0 h 1166"/>
                <a:gd name="T6" fmla="*/ 34 w 34"/>
                <a:gd name="T7" fmla="*/ 1138 h 1166"/>
                <a:gd name="T8" fmla="*/ 0 w 34"/>
                <a:gd name="T9" fmla="*/ 1166 h 11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1166">
                  <a:moveTo>
                    <a:pt x="0" y="1166"/>
                  </a:moveTo>
                  <a:lnTo>
                    <a:pt x="0" y="23"/>
                  </a:lnTo>
                  <a:lnTo>
                    <a:pt x="34" y="0"/>
                  </a:lnTo>
                  <a:lnTo>
                    <a:pt x="34" y="1138"/>
                  </a:lnTo>
                  <a:lnTo>
                    <a:pt x="0" y="1166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90" name="Rectangle 301"/>
            <p:cNvSpPr>
              <a:spLocks noChangeArrowheads="1"/>
            </p:cNvSpPr>
            <p:nvPr/>
          </p:nvSpPr>
          <p:spPr bwMode="auto">
            <a:xfrm>
              <a:off x="3447" y="2606"/>
              <a:ext cx="210" cy="1143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91" name="Freeform 302"/>
            <p:cNvSpPr>
              <a:spLocks/>
            </p:cNvSpPr>
            <p:nvPr/>
          </p:nvSpPr>
          <p:spPr bwMode="auto">
            <a:xfrm>
              <a:off x="3447" y="2583"/>
              <a:ext cx="244" cy="23"/>
            </a:xfrm>
            <a:custGeom>
              <a:avLst/>
              <a:gdLst>
                <a:gd name="T0" fmla="*/ 210 w 244"/>
                <a:gd name="T1" fmla="*/ 23 h 23"/>
                <a:gd name="T2" fmla="*/ 244 w 244"/>
                <a:gd name="T3" fmla="*/ 0 h 23"/>
                <a:gd name="T4" fmla="*/ 40 w 244"/>
                <a:gd name="T5" fmla="*/ 0 h 23"/>
                <a:gd name="T6" fmla="*/ 0 w 244"/>
                <a:gd name="T7" fmla="*/ 23 h 23"/>
                <a:gd name="T8" fmla="*/ 210 w 244"/>
                <a:gd name="T9" fmla="*/ 23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4" h="23">
                  <a:moveTo>
                    <a:pt x="210" y="23"/>
                  </a:moveTo>
                  <a:lnTo>
                    <a:pt x="244" y="0"/>
                  </a:lnTo>
                  <a:lnTo>
                    <a:pt x="40" y="0"/>
                  </a:lnTo>
                  <a:lnTo>
                    <a:pt x="0" y="23"/>
                  </a:lnTo>
                  <a:lnTo>
                    <a:pt x="210" y="23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92" name="Freeform 303"/>
            <p:cNvSpPr>
              <a:spLocks/>
            </p:cNvSpPr>
            <p:nvPr/>
          </p:nvSpPr>
          <p:spPr bwMode="auto">
            <a:xfrm>
              <a:off x="3963" y="2119"/>
              <a:ext cx="39" cy="1630"/>
            </a:xfrm>
            <a:custGeom>
              <a:avLst/>
              <a:gdLst>
                <a:gd name="T0" fmla="*/ 0 w 39"/>
                <a:gd name="T1" fmla="*/ 1630 h 1630"/>
                <a:gd name="T2" fmla="*/ 0 w 39"/>
                <a:gd name="T3" fmla="*/ 28 h 1630"/>
                <a:gd name="T4" fmla="*/ 39 w 39"/>
                <a:gd name="T5" fmla="*/ 0 h 1630"/>
                <a:gd name="T6" fmla="*/ 39 w 39"/>
                <a:gd name="T7" fmla="*/ 1602 h 1630"/>
                <a:gd name="T8" fmla="*/ 0 w 39"/>
                <a:gd name="T9" fmla="*/ 1630 h 16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" h="1630">
                  <a:moveTo>
                    <a:pt x="0" y="1630"/>
                  </a:moveTo>
                  <a:lnTo>
                    <a:pt x="0" y="28"/>
                  </a:lnTo>
                  <a:lnTo>
                    <a:pt x="39" y="0"/>
                  </a:lnTo>
                  <a:lnTo>
                    <a:pt x="39" y="1602"/>
                  </a:lnTo>
                  <a:lnTo>
                    <a:pt x="0" y="1630"/>
                  </a:lnTo>
                  <a:close/>
                </a:path>
              </a:pathLst>
            </a:custGeom>
            <a:solidFill>
              <a:srgbClr val="1A4D33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93" name="Rectangle 304"/>
            <p:cNvSpPr>
              <a:spLocks noChangeArrowheads="1"/>
            </p:cNvSpPr>
            <p:nvPr/>
          </p:nvSpPr>
          <p:spPr bwMode="auto">
            <a:xfrm>
              <a:off x="3759" y="2147"/>
              <a:ext cx="204" cy="1602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394" name="Freeform 305"/>
            <p:cNvSpPr>
              <a:spLocks/>
            </p:cNvSpPr>
            <p:nvPr/>
          </p:nvSpPr>
          <p:spPr bwMode="auto">
            <a:xfrm>
              <a:off x="3759" y="2119"/>
              <a:ext cx="243" cy="28"/>
            </a:xfrm>
            <a:custGeom>
              <a:avLst/>
              <a:gdLst>
                <a:gd name="T0" fmla="*/ 204 w 243"/>
                <a:gd name="T1" fmla="*/ 28 h 28"/>
                <a:gd name="T2" fmla="*/ 243 w 243"/>
                <a:gd name="T3" fmla="*/ 0 h 28"/>
                <a:gd name="T4" fmla="*/ 34 w 243"/>
                <a:gd name="T5" fmla="*/ 0 h 28"/>
                <a:gd name="T6" fmla="*/ 0 w 243"/>
                <a:gd name="T7" fmla="*/ 28 h 28"/>
                <a:gd name="T8" fmla="*/ 204 w 243"/>
                <a:gd name="T9" fmla="*/ 28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3" h="28">
                  <a:moveTo>
                    <a:pt x="204" y="28"/>
                  </a:moveTo>
                  <a:lnTo>
                    <a:pt x="243" y="0"/>
                  </a:lnTo>
                  <a:lnTo>
                    <a:pt x="34" y="0"/>
                  </a:lnTo>
                  <a:lnTo>
                    <a:pt x="0" y="28"/>
                  </a:lnTo>
                  <a:lnTo>
                    <a:pt x="204" y="28"/>
                  </a:lnTo>
                  <a:close/>
                </a:path>
              </a:pathLst>
            </a:custGeom>
            <a:solidFill>
              <a:srgbClr val="26734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95" name="Line 306"/>
            <p:cNvSpPr>
              <a:spLocks noChangeShapeType="1"/>
            </p:cNvSpPr>
            <p:nvPr/>
          </p:nvSpPr>
          <p:spPr bwMode="auto">
            <a:xfrm flipV="1">
              <a:off x="1233" y="1943"/>
              <a:ext cx="0" cy="18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96" name="Line 307"/>
            <p:cNvSpPr>
              <a:spLocks noChangeShapeType="1"/>
            </p:cNvSpPr>
            <p:nvPr/>
          </p:nvSpPr>
          <p:spPr bwMode="auto">
            <a:xfrm flipH="1">
              <a:off x="1204" y="3749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97" name="Line 308"/>
            <p:cNvSpPr>
              <a:spLocks noChangeShapeType="1"/>
            </p:cNvSpPr>
            <p:nvPr/>
          </p:nvSpPr>
          <p:spPr bwMode="auto">
            <a:xfrm flipH="1">
              <a:off x="1204" y="3523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98" name="Line 309"/>
            <p:cNvSpPr>
              <a:spLocks noChangeShapeType="1"/>
            </p:cNvSpPr>
            <p:nvPr/>
          </p:nvSpPr>
          <p:spPr bwMode="auto">
            <a:xfrm flipH="1">
              <a:off x="1204" y="3296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399" name="Line 310"/>
            <p:cNvSpPr>
              <a:spLocks noChangeShapeType="1"/>
            </p:cNvSpPr>
            <p:nvPr/>
          </p:nvSpPr>
          <p:spPr bwMode="auto">
            <a:xfrm flipH="1">
              <a:off x="1204" y="3070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00" name="Line 311"/>
            <p:cNvSpPr>
              <a:spLocks noChangeShapeType="1"/>
            </p:cNvSpPr>
            <p:nvPr/>
          </p:nvSpPr>
          <p:spPr bwMode="auto">
            <a:xfrm flipH="1">
              <a:off x="1204" y="2843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01" name="Line 312"/>
            <p:cNvSpPr>
              <a:spLocks noChangeShapeType="1"/>
            </p:cNvSpPr>
            <p:nvPr/>
          </p:nvSpPr>
          <p:spPr bwMode="auto">
            <a:xfrm flipH="1">
              <a:off x="1204" y="2617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02" name="Line 313"/>
            <p:cNvSpPr>
              <a:spLocks noChangeShapeType="1"/>
            </p:cNvSpPr>
            <p:nvPr/>
          </p:nvSpPr>
          <p:spPr bwMode="auto">
            <a:xfrm flipH="1">
              <a:off x="1204" y="2396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03" name="Line 314"/>
            <p:cNvSpPr>
              <a:spLocks noChangeShapeType="1"/>
            </p:cNvSpPr>
            <p:nvPr/>
          </p:nvSpPr>
          <p:spPr bwMode="auto">
            <a:xfrm flipH="1">
              <a:off x="1204" y="2170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04" name="Line 315"/>
            <p:cNvSpPr>
              <a:spLocks noChangeShapeType="1"/>
            </p:cNvSpPr>
            <p:nvPr/>
          </p:nvSpPr>
          <p:spPr bwMode="auto">
            <a:xfrm flipH="1">
              <a:off x="1204" y="1943"/>
              <a:ext cx="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05" name="Rectangle 316"/>
            <p:cNvSpPr>
              <a:spLocks noChangeArrowheads="1"/>
            </p:cNvSpPr>
            <p:nvPr/>
          </p:nvSpPr>
          <p:spPr bwMode="auto">
            <a:xfrm>
              <a:off x="1108" y="3670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0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06" name="Rectangle 317"/>
            <p:cNvSpPr>
              <a:spLocks noChangeArrowheads="1"/>
            </p:cNvSpPr>
            <p:nvPr/>
          </p:nvSpPr>
          <p:spPr bwMode="auto">
            <a:xfrm>
              <a:off x="1108" y="3444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2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07" name="Rectangle 318"/>
            <p:cNvSpPr>
              <a:spLocks noChangeArrowheads="1"/>
            </p:cNvSpPr>
            <p:nvPr/>
          </p:nvSpPr>
          <p:spPr bwMode="auto">
            <a:xfrm>
              <a:off x="1108" y="3217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4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08" name="Rectangle 319"/>
            <p:cNvSpPr>
              <a:spLocks noChangeArrowheads="1"/>
            </p:cNvSpPr>
            <p:nvPr/>
          </p:nvSpPr>
          <p:spPr bwMode="auto">
            <a:xfrm>
              <a:off x="1108" y="2991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6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09" name="Rectangle 320"/>
            <p:cNvSpPr>
              <a:spLocks noChangeArrowheads="1"/>
            </p:cNvSpPr>
            <p:nvPr/>
          </p:nvSpPr>
          <p:spPr bwMode="auto">
            <a:xfrm>
              <a:off x="1108" y="2764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8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10" name="Rectangle 321"/>
            <p:cNvSpPr>
              <a:spLocks noChangeArrowheads="1"/>
            </p:cNvSpPr>
            <p:nvPr/>
          </p:nvSpPr>
          <p:spPr bwMode="auto">
            <a:xfrm>
              <a:off x="1034" y="2538"/>
              <a:ext cx="1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10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11" name="Rectangle 322"/>
            <p:cNvSpPr>
              <a:spLocks noChangeArrowheads="1"/>
            </p:cNvSpPr>
            <p:nvPr/>
          </p:nvSpPr>
          <p:spPr bwMode="auto">
            <a:xfrm>
              <a:off x="1034" y="2317"/>
              <a:ext cx="1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12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12" name="Rectangle 323"/>
            <p:cNvSpPr>
              <a:spLocks noChangeArrowheads="1"/>
            </p:cNvSpPr>
            <p:nvPr/>
          </p:nvSpPr>
          <p:spPr bwMode="auto">
            <a:xfrm>
              <a:off x="1034" y="2090"/>
              <a:ext cx="1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14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13" name="Rectangle 324"/>
            <p:cNvSpPr>
              <a:spLocks noChangeArrowheads="1"/>
            </p:cNvSpPr>
            <p:nvPr/>
          </p:nvSpPr>
          <p:spPr bwMode="auto">
            <a:xfrm>
              <a:off x="1034" y="1864"/>
              <a:ext cx="1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1700" b="1">
                  <a:solidFill>
                    <a:srgbClr val="000000"/>
                  </a:solidFill>
                </a:rPr>
                <a:t>16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14" name="Line 325"/>
            <p:cNvSpPr>
              <a:spLocks noChangeShapeType="1"/>
            </p:cNvSpPr>
            <p:nvPr/>
          </p:nvSpPr>
          <p:spPr bwMode="auto">
            <a:xfrm>
              <a:off x="1233" y="3749"/>
              <a:ext cx="27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15" name="Line 326"/>
            <p:cNvSpPr>
              <a:spLocks noChangeShapeType="1"/>
            </p:cNvSpPr>
            <p:nvPr/>
          </p:nvSpPr>
          <p:spPr bwMode="auto">
            <a:xfrm>
              <a:off x="1233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16" name="Line 327"/>
            <p:cNvSpPr>
              <a:spLocks noChangeShapeType="1"/>
            </p:cNvSpPr>
            <p:nvPr/>
          </p:nvSpPr>
          <p:spPr bwMode="auto">
            <a:xfrm>
              <a:off x="1544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17" name="Line 328"/>
            <p:cNvSpPr>
              <a:spLocks noChangeShapeType="1"/>
            </p:cNvSpPr>
            <p:nvPr/>
          </p:nvSpPr>
          <p:spPr bwMode="auto">
            <a:xfrm>
              <a:off x="1850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18" name="Line 329"/>
            <p:cNvSpPr>
              <a:spLocks noChangeShapeType="1"/>
            </p:cNvSpPr>
            <p:nvPr/>
          </p:nvSpPr>
          <p:spPr bwMode="auto">
            <a:xfrm>
              <a:off x="2161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19" name="Line 330"/>
            <p:cNvSpPr>
              <a:spLocks noChangeShapeType="1"/>
            </p:cNvSpPr>
            <p:nvPr/>
          </p:nvSpPr>
          <p:spPr bwMode="auto">
            <a:xfrm>
              <a:off x="2473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20" name="Line 331"/>
            <p:cNvSpPr>
              <a:spLocks noChangeShapeType="1"/>
            </p:cNvSpPr>
            <p:nvPr/>
          </p:nvSpPr>
          <p:spPr bwMode="auto">
            <a:xfrm>
              <a:off x="2779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21" name="Line 332"/>
            <p:cNvSpPr>
              <a:spLocks noChangeShapeType="1"/>
            </p:cNvSpPr>
            <p:nvPr/>
          </p:nvSpPr>
          <p:spPr bwMode="auto">
            <a:xfrm>
              <a:off x="3090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22" name="Line 333"/>
            <p:cNvSpPr>
              <a:spLocks noChangeShapeType="1"/>
            </p:cNvSpPr>
            <p:nvPr/>
          </p:nvSpPr>
          <p:spPr bwMode="auto">
            <a:xfrm>
              <a:off x="3396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23" name="Line 334"/>
            <p:cNvSpPr>
              <a:spLocks noChangeShapeType="1"/>
            </p:cNvSpPr>
            <p:nvPr/>
          </p:nvSpPr>
          <p:spPr bwMode="auto">
            <a:xfrm>
              <a:off x="3708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24" name="Line 335"/>
            <p:cNvSpPr>
              <a:spLocks noChangeShapeType="1"/>
            </p:cNvSpPr>
            <p:nvPr/>
          </p:nvSpPr>
          <p:spPr bwMode="auto">
            <a:xfrm>
              <a:off x="4019" y="3749"/>
              <a:ext cx="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7425" name="Rectangle 336"/>
            <p:cNvSpPr>
              <a:spLocks noChangeArrowheads="1"/>
            </p:cNvSpPr>
            <p:nvPr/>
          </p:nvSpPr>
          <p:spPr bwMode="auto">
            <a:xfrm>
              <a:off x="1346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0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26" name="Rectangle 337"/>
            <p:cNvSpPr>
              <a:spLocks noChangeArrowheads="1"/>
            </p:cNvSpPr>
            <p:nvPr/>
          </p:nvSpPr>
          <p:spPr bwMode="auto">
            <a:xfrm>
              <a:off x="1652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1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27" name="Rectangle 338"/>
            <p:cNvSpPr>
              <a:spLocks noChangeArrowheads="1"/>
            </p:cNvSpPr>
            <p:nvPr/>
          </p:nvSpPr>
          <p:spPr bwMode="auto">
            <a:xfrm>
              <a:off x="1963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2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28" name="Rectangle 339"/>
            <p:cNvSpPr>
              <a:spLocks noChangeArrowheads="1"/>
            </p:cNvSpPr>
            <p:nvPr/>
          </p:nvSpPr>
          <p:spPr bwMode="auto">
            <a:xfrm>
              <a:off x="2269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3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29" name="Rectangle 340"/>
            <p:cNvSpPr>
              <a:spLocks noChangeArrowheads="1"/>
            </p:cNvSpPr>
            <p:nvPr/>
          </p:nvSpPr>
          <p:spPr bwMode="auto">
            <a:xfrm>
              <a:off x="2581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4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30" name="Rectangle 341"/>
            <p:cNvSpPr>
              <a:spLocks noChangeArrowheads="1"/>
            </p:cNvSpPr>
            <p:nvPr/>
          </p:nvSpPr>
          <p:spPr bwMode="auto">
            <a:xfrm>
              <a:off x="2886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5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31" name="Rectangle 342"/>
            <p:cNvSpPr>
              <a:spLocks noChangeArrowheads="1"/>
            </p:cNvSpPr>
            <p:nvPr/>
          </p:nvSpPr>
          <p:spPr bwMode="auto">
            <a:xfrm>
              <a:off x="3198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6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32" name="Rectangle 343"/>
            <p:cNvSpPr>
              <a:spLocks noChangeArrowheads="1"/>
            </p:cNvSpPr>
            <p:nvPr/>
          </p:nvSpPr>
          <p:spPr bwMode="auto">
            <a:xfrm>
              <a:off x="3509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7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7433" name="Rectangle 344"/>
            <p:cNvSpPr>
              <a:spLocks noChangeArrowheads="1"/>
            </p:cNvSpPr>
            <p:nvPr/>
          </p:nvSpPr>
          <p:spPr bwMode="auto">
            <a:xfrm>
              <a:off x="3815" y="3823"/>
              <a:ext cx="9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it-IT" altLang="it-IT" sz="2100" b="1">
                  <a:solidFill>
                    <a:srgbClr val="000000"/>
                  </a:solidFill>
                </a:rPr>
                <a:t>8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</p:grpSp>
      <p:sp>
        <p:nvSpPr>
          <p:cNvPr id="7317" name="Rectangle 346"/>
          <p:cNvSpPr>
            <a:spLocks noChangeArrowheads="1"/>
          </p:cNvSpPr>
          <p:nvPr/>
        </p:nvSpPr>
        <p:spPr bwMode="auto">
          <a:xfrm>
            <a:off x="2851150" y="6369050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>
                <a:solidFill>
                  <a:srgbClr val="000000"/>
                </a:solidFill>
              </a:rPr>
              <a:t>CHA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18" name="Rectangle 347"/>
          <p:cNvSpPr>
            <a:spLocks noChangeArrowheads="1"/>
          </p:cNvSpPr>
          <p:nvPr/>
        </p:nvSpPr>
        <p:spPr bwMode="auto">
          <a:xfrm>
            <a:off x="3389313" y="650875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300" b="1">
                <a:solidFill>
                  <a:srgbClr val="000000"/>
                </a:solidFill>
              </a:rPr>
              <a:t>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19" name="Rectangle 348"/>
          <p:cNvSpPr>
            <a:spLocks noChangeArrowheads="1"/>
          </p:cNvSpPr>
          <p:nvPr/>
        </p:nvSpPr>
        <p:spPr bwMode="auto">
          <a:xfrm>
            <a:off x="3481388" y="6369050"/>
            <a:ext cx="3540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>
                <a:solidFill>
                  <a:srgbClr val="000000"/>
                </a:solidFill>
              </a:rPr>
              <a:t>DS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0" name="Rectangle 349"/>
          <p:cNvSpPr>
            <a:spLocks noChangeArrowheads="1"/>
          </p:cNvSpPr>
          <p:nvPr/>
        </p:nvSpPr>
        <p:spPr bwMode="auto">
          <a:xfrm>
            <a:off x="3833813" y="650875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300" b="1">
                <a:solidFill>
                  <a:srgbClr val="000000"/>
                </a:solidFill>
              </a:rPr>
              <a:t>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1" name="Rectangle 350"/>
          <p:cNvSpPr>
            <a:spLocks noChangeArrowheads="1"/>
          </p:cNvSpPr>
          <p:nvPr/>
        </p:nvSpPr>
        <p:spPr bwMode="auto">
          <a:xfrm>
            <a:off x="3927475" y="6369050"/>
            <a:ext cx="132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000">
                <a:solidFill>
                  <a:srgbClr val="000000"/>
                </a:solidFill>
              </a:rPr>
              <a:t>VASc score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2" name="Rectangle 351"/>
          <p:cNvSpPr>
            <a:spLocks noChangeArrowheads="1"/>
          </p:cNvSpPr>
          <p:nvPr/>
        </p:nvSpPr>
        <p:spPr bwMode="auto">
          <a:xfrm>
            <a:off x="757238" y="3778250"/>
            <a:ext cx="482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Risk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3" name="Rectangle 352"/>
          <p:cNvSpPr>
            <a:spLocks noChangeArrowheads="1"/>
          </p:cNvSpPr>
          <p:nvPr/>
        </p:nvSpPr>
        <p:spPr bwMode="auto">
          <a:xfrm>
            <a:off x="1303338" y="3778250"/>
            <a:ext cx="279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of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4" name="Rectangle 353"/>
          <p:cNvSpPr>
            <a:spLocks noChangeArrowheads="1"/>
          </p:cNvSpPr>
          <p:nvPr/>
        </p:nvSpPr>
        <p:spPr bwMode="auto">
          <a:xfrm>
            <a:off x="515938" y="4052888"/>
            <a:ext cx="711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Stroke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5" name="Rectangle 354"/>
          <p:cNvSpPr>
            <a:spLocks noChangeArrowheads="1"/>
          </p:cNvSpPr>
          <p:nvPr/>
        </p:nvSpPr>
        <p:spPr bwMode="auto">
          <a:xfrm>
            <a:off x="1225550" y="4052888"/>
            <a:ext cx="35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/TE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6" name="Rectangle 355"/>
          <p:cNvSpPr>
            <a:spLocks noChangeArrowheads="1"/>
          </p:cNvSpPr>
          <p:nvPr/>
        </p:nvSpPr>
        <p:spPr bwMode="auto">
          <a:xfrm>
            <a:off x="528638" y="4329113"/>
            <a:ext cx="711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(x 100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7" name="Rectangle 356"/>
          <p:cNvSpPr>
            <a:spLocks noChangeArrowheads="1"/>
          </p:cNvSpPr>
          <p:nvPr/>
        </p:nvSpPr>
        <p:spPr bwMode="auto">
          <a:xfrm>
            <a:off x="1239838" y="4329113"/>
            <a:ext cx="3429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pts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8" name="Rectangle 357"/>
          <p:cNvSpPr>
            <a:spLocks noChangeArrowheads="1"/>
          </p:cNvSpPr>
          <p:nvPr/>
        </p:nvSpPr>
        <p:spPr bwMode="auto">
          <a:xfrm>
            <a:off x="617538" y="4603750"/>
            <a:ext cx="419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per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29" name="Rectangle 358"/>
          <p:cNvSpPr>
            <a:spLocks noChangeArrowheads="1"/>
          </p:cNvSpPr>
          <p:nvPr/>
        </p:nvSpPr>
        <p:spPr bwMode="auto">
          <a:xfrm>
            <a:off x="1036638" y="4603750"/>
            <a:ext cx="469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year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0" name="Rectangle 359"/>
          <p:cNvSpPr>
            <a:spLocks noChangeArrowheads="1"/>
          </p:cNvSpPr>
          <p:nvPr/>
        </p:nvSpPr>
        <p:spPr bwMode="auto">
          <a:xfrm>
            <a:off x="1504950" y="4603750"/>
            <a:ext cx="76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800" b="1">
                <a:solidFill>
                  <a:srgbClr val="000000"/>
                </a:solidFill>
              </a:rPr>
              <a:t>)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1" name="Rectangle 360"/>
          <p:cNvSpPr>
            <a:spLocks noChangeArrowheads="1"/>
          </p:cNvSpPr>
          <p:nvPr/>
        </p:nvSpPr>
        <p:spPr bwMode="auto">
          <a:xfrm>
            <a:off x="350838" y="4876800"/>
            <a:ext cx="682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[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2" name="Rectangle 361"/>
          <p:cNvSpPr>
            <a:spLocks noChangeArrowheads="1"/>
          </p:cNvSpPr>
          <p:nvPr/>
        </p:nvSpPr>
        <p:spPr bwMode="auto">
          <a:xfrm>
            <a:off x="417513" y="4876800"/>
            <a:ext cx="8350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adjusted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3" name="Rectangle 362"/>
          <p:cNvSpPr>
            <a:spLocks noChangeArrowheads="1"/>
          </p:cNvSpPr>
          <p:nvPr/>
        </p:nvSpPr>
        <p:spPr bwMode="auto">
          <a:xfrm>
            <a:off x="1311275" y="4876800"/>
            <a:ext cx="2714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for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4" name="Rectangle 363"/>
          <p:cNvSpPr>
            <a:spLocks noChangeArrowheads="1"/>
          </p:cNvSpPr>
          <p:nvPr/>
        </p:nvSpPr>
        <p:spPr bwMode="auto">
          <a:xfrm>
            <a:off x="247650" y="5122863"/>
            <a:ext cx="666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aspirin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5" name="Rectangle 364"/>
          <p:cNvSpPr>
            <a:spLocks noChangeArrowheads="1"/>
          </p:cNvSpPr>
          <p:nvPr/>
        </p:nvSpPr>
        <p:spPr bwMode="auto">
          <a:xfrm>
            <a:off x="969963" y="5122863"/>
            <a:ext cx="542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effect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6" name="Rectangle 365"/>
          <p:cNvSpPr>
            <a:spLocks noChangeArrowheads="1"/>
          </p:cNvSpPr>
          <p:nvPr/>
        </p:nvSpPr>
        <p:spPr bwMode="auto">
          <a:xfrm>
            <a:off x="1512888" y="5122863"/>
            <a:ext cx="682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600" b="1">
                <a:solidFill>
                  <a:srgbClr val="000000"/>
                </a:solidFill>
              </a:rPr>
              <a:t>]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7" name="Rectangle 366"/>
          <p:cNvSpPr>
            <a:spLocks noChangeArrowheads="1"/>
          </p:cNvSpPr>
          <p:nvPr/>
        </p:nvSpPr>
        <p:spPr bwMode="auto">
          <a:xfrm>
            <a:off x="7513638" y="5776913"/>
            <a:ext cx="2365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Lip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8" name="Rectangle 367"/>
          <p:cNvSpPr>
            <a:spLocks noChangeArrowheads="1"/>
          </p:cNvSpPr>
          <p:nvPr/>
        </p:nvSpPr>
        <p:spPr bwMode="auto">
          <a:xfrm>
            <a:off x="7799388" y="5776913"/>
            <a:ext cx="4349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GYH.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39" name="Rectangle 368"/>
          <p:cNvSpPr>
            <a:spLocks noChangeArrowheads="1"/>
          </p:cNvSpPr>
          <p:nvPr/>
        </p:nvSpPr>
        <p:spPr bwMode="auto">
          <a:xfrm>
            <a:off x="7513638" y="5989638"/>
            <a:ext cx="4635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Chest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0" name="Rectangle 369"/>
          <p:cNvSpPr>
            <a:spLocks noChangeArrowheads="1"/>
          </p:cNvSpPr>
          <p:nvPr/>
        </p:nvSpPr>
        <p:spPr bwMode="auto">
          <a:xfrm>
            <a:off x="8026400" y="5989638"/>
            <a:ext cx="4429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2010;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1" name="Rectangle 370"/>
          <p:cNvSpPr>
            <a:spLocks noChangeArrowheads="1"/>
          </p:cNvSpPr>
          <p:nvPr/>
        </p:nvSpPr>
        <p:spPr bwMode="auto">
          <a:xfrm>
            <a:off x="7513638" y="6202363"/>
            <a:ext cx="6397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137;263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2" name="Rectangle 371"/>
          <p:cNvSpPr>
            <a:spLocks noChangeArrowheads="1"/>
          </p:cNvSpPr>
          <p:nvPr/>
        </p:nvSpPr>
        <p:spPr bwMode="auto">
          <a:xfrm>
            <a:off x="8153400" y="6202363"/>
            <a:ext cx="587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-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3" name="Rectangle 372"/>
          <p:cNvSpPr>
            <a:spLocks noChangeArrowheads="1"/>
          </p:cNvSpPr>
          <p:nvPr/>
        </p:nvSpPr>
        <p:spPr bwMode="auto">
          <a:xfrm>
            <a:off x="8212138" y="6202363"/>
            <a:ext cx="34448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272;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4" name="Rectangle 373"/>
          <p:cNvSpPr>
            <a:spLocks noChangeArrowheads="1"/>
          </p:cNvSpPr>
          <p:nvPr/>
        </p:nvSpPr>
        <p:spPr bwMode="auto">
          <a:xfrm>
            <a:off x="2582863" y="5534025"/>
            <a:ext cx="2460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0.7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5" name="Rectangle 374"/>
          <p:cNvSpPr>
            <a:spLocks noChangeArrowheads="1"/>
          </p:cNvSpPr>
          <p:nvPr/>
        </p:nvSpPr>
        <p:spPr bwMode="auto">
          <a:xfrm>
            <a:off x="3086100" y="5354638"/>
            <a:ext cx="2460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1.9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6" name="Rectangle 375"/>
          <p:cNvSpPr>
            <a:spLocks noChangeArrowheads="1"/>
          </p:cNvSpPr>
          <p:nvPr/>
        </p:nvSpPr>
        <p:spPr bwMode="auto">
          <a:xfrm>
            <a:off x="3554413" y="4852988"/>
            <a:ext cx="2460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4.7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7" name="Rectangle 376"/>
          <p:cNvSpPr>
            <a:spLocks noChangeArrowheads="1"/>
          </p:cNvSpPr>
          <p:nvPr/>
        </p:nvSpPr>
        <p:spPr bwMode="auto">
          <a:xfrm>
            <a:off x="4059238" y="5302250"/>
            <a:ext cx="2460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2.3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8" name="Rectangle 377"/>
          <p:cNvSpPr>
            <a:spLocks noChangeArrowheads="1"/>
          </p:cNvSpPr>
          <p:nvPr/>
        </p:nvSpPr>
        <p:spPr bwMode="auto">
          <a:xfrm>
            <a:off x="4562475" y="4978400"/>
            <a:ext cx="2460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3.9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49" name="Rectangle 378"/>
          <p:cNvSpPr>
            <a:spLocks noChangeArrowheads="1"/>
          </p:cNvSpPr>
          <p:nvPr/>
        </p:nvSpPr>
        <p:spPr bwMode="auto">
          <a:xfrm>
            <a:off x="2203450" y="5678488"/>
            <a:ext cx="984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0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50" name="Rectangle 379"/>
          <p:cNvSpPr>
            <a:spLocks noChangeArrowheads="1"/>
          </p:cNvSpPr>
          <p:nvPr/>
        </p:nvSpPr>
        <p:spPr bwMode="auto">
          <a:xfrm>
            <a:off x="5029200" y="4889500"/>
            <a:ext cx="2460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4.5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51" name="Rectangle 380"/>
          <p:cNvSpPr>
            <a:spLocks noChangeArrowheads="1"/>
          </p:cNvSpPr>
          <p:nvPr/>
        </p:nvSpPr>
        <p:spPr bwMode="auto">
          <a:xfrm>
            <a:off x="5497513" y="3900488"/>
            <a:ext cx="34448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10.1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52" name="Rectangle 381"/>
          <p:cNvSpPr>
            <a:spLocks noChangeArrowheads="1"/>
          </p:cNvSpPr>
          <p:nvPr/>
        </p:nvSpPr>
        <p:spPr bwMode="auto">
          <a:xfrm>
            <a:off x="6000750" y="3159125"/>
            <a:ext cx="3444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400">
                <a:solidFill>
                  <a:srgbClr val="000000"/>
                </a:solidFill>
              </a:rPr>
              <a:t>14.2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53" name="Rectangle 385"/>
          <p:cNvSpPr>
            <a:spLocks noChangeArrowheads="1"/>
          </p:cNvSpPr>
          <p:nvPr/>
        </p:nvSpPr>
        <p:spPr bwMode="auto">
          <a:xfrm>
            <a:off x="6296025" y="271463"/>
            <a:ext cx="984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800" b="1">
                <a:solidFill>
                  <a:srgbClr val="000000"/>
                </a:solidFill>
              </a:rPr>
              <a:t> </a:t>
            </a: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7354" name="Text Box 418"/>
          <p:cNvSpPr txBox="1">
            <a:spLocks noChangeArrowheads="1"/>
          </p:cNvSpPr>
          <p:nvPr/>
        </p:nvSpPr>
        <p:spPr bwMode="auto">
          <a:xfrm>
            <a:off x="5940425" y="692150"/>
            <a:ext cx="29876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b="1">
                <a:solidFill>
                  <a:srgbClr val="000000"/>
                </a:solidFill>
              </a:rPr>
              <a:t>Punteggio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b="1">
                <a:solidFill>
                  <a:srgbClr val="000000"/>
                </a:solidFill>
              </a:rPr>
              <a:t>CHA</a:t>
            </a:r>
            <a:r>
              <a:rPr lang="it-IT" altLang="it-IT" b="1" baseline="-25000">
                <a:solidFill>
                  <a:srgbClr val="000000"/>
                </a:solidFill>
              </a:rPr>
              <a:t>2</a:t>
            </a:r>
            <a:r>
              <a:rPr lang="it-IT" altLang="it-IT" b="1">
                <a:solidFill>
                  <a:srgbClr val="000000"/>
                </a:solidFill>
              </a:rPr>
              <a:t>DS</a:t>
            </a:r>
            <a:r>
              <a:rPr lang="it-IT" altLang="it-IT" b="1" baseline="-25000">
                <a:solidFill>
                  <a:srgbClr val="000000"/>
                </a:solidFill>
              </a:rPr>
              <a:t>2</a:t>
            </a:r>
            <a:r>
              <a:rPr lang="it-IT" altLang="it-IT" b="1">
                <a:solidFill>
                  <a:srgbClr val="000000"/>
                </a:solidFill>
              </a:rPr>
              <a:t>VASc</a:t>
            </a:r>
          </a:p>
        </p:txBody>
      </p:sp>
    </p:spTree>
    <p:extLst>
      <p:ext uri="{BB962C8B-B14F-4D97-AF65-F5344CB8AC3E}">
        <p14:creationId xmlns:p14="http://schemas.microsoft.com/office/powerpoint/2010/main" val="965781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04445" y="1347363"/>
            <a:ext cx="512591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it-IT" altLang="it-IT" dirty="0">
                <a:solidFill>
                  <a:srgbClr val="000000"/>
                </a:solidFill>
              </a:rPr>
              <a:t>Sesso femminile, anni 85. Pensionata, 60Kg. </a:t>
            </a:r>
          </a:p>
          <a:p>
            <a:pPr lv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it-IT" altLang="it-IT" dirty="0">
                <a:solidFill>
                  <a:srgbClr val="000000"/>
                </a:solidFill>
              </a:rPr>
              <a:t>APR: </a:t>
            </a:r>
          </a:p>
          <a:p>
            <a:pPr marL="285750" lvl="0" indent="-28575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it-IT" altLang="it-IT" dirty="0">
                <a:solidFill>
                  <a:srgbClr val="000000"/>
                </a:solidFill>
              </a:rPr>
              <a:t>Ipertensione arteriosa sistemica</a:t>
            </a:r>
          </a:p>
          <a:p>
            <a:pPr marL="285750" lvl="0" indent="-28575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it-IT" altLang="it-IT" dirty="0" err="1">
                <a:solidFill>
                  <a:srgbClr val="000000"/>
                </a:solidFill>
              </a:rPr>
              <a:t>Poliartropatia</a:t>
            </a:r>
            <a:r>
              <a:rPr lang="it-IT" altLang="it-IT" dirty="0">
                <a:solidFill>
                  <a:srgbClr val="000000"/>
                </a:solidFill>
              </a:rPr>
              <a:t> degenerativa</a:t>
            </a:r>
          </a:p>
          <a:p>
            <a:pPr marL="285750" lvl="0" indent="-28575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it-IT" altLang="it-IT" dirty="0">
                <a:solidFill>
                  <a:srgbClr val="000000"/>
                </a:solidFill>
              </a:rPr>
              <a:t>Demenza senile tipo Alzheimer, grado lieve-moderato </a:t>
            </a:r>
            <a:r>
              <a:rPr lang="it-IT" altLang="it-IT" i="1" dirty="0">
                <a:solidFill>
                  <a:srgbClr val="000000"/>
                </a:solidFill>
              </a:rPr>
              <a:t>(nota dal 2016, seguita dal nostro ambulatorio CDCD; ultimo MMSE un mese fa 20/30)</a:t>
            </a:r>
          </a:p>
          <a:p>
            <a:pPr marL="285750" lvl="0" indent="-28575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it-IT" altLang="it-IT" dirty="0">
                <a:solidFill>
                  <a:srgbClr val="000000"/>
                </a:solidFill>
              </a:rPr>
              <a:t>Ernia iatale </a:t>
            </a:r>
          </a:p>
          <a:p>
            <a:pPr marL="285750" lvl="0" indent="-28575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it-IT" altLang="it-IT" dirty="0">
                <a:solidFill>
                  <a:srgbClr val="000000"/>
                </a:solidFill>
              </a:rPr>
              <a:t>Gastrite cronica di grado lieve. </a:t>
            </a:r>
          </a:p>
        </p:txBody>
      </p:sp>
      <p:pic>
        <p:nvPicPr>
          <p:cNvPr id="2050" name="Picture 2" descr="Immagine correla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766" y="1996220"/>
            <a:ext cx="2900911" cy="1933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404445" y="5133015"/>
            <a:ext cx="8380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dirty="0">
                <a:solidFill>
                  <a:srgbClr val="000000"/>
                </a:solidFill>
              </a:rPr>
              <a:t>APP: da circa una settimana vomito (2-4 episodi per giorno) e diarrea (4-5 scariche al giorno) associati a vertigini, astenia ed </a:t>
            </a:r>
            <a:r>
              <a:rPr lang="it-IT" altLang="it-IT" dirty="0" err="1">
                <a:solidFill>
                  <a:srgbClr val="000000"/>
                </a:solidFill>
              </a:rPr>
              <a:t>iporessia</a:t>
            </a:r>
            <a:r>
              <a:rPr lang="it-IT" altLang="it-IT" dirty="0">
                <a:solidFill>
                  <a:srgbClr val="000000"/>
                </a:solidFill>
              </a:rPr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808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77788"/>
            <a:ext cx="85090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708688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18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Placeholder 141"/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323850" y="6272213"/>
            <a:ext cx="8477250" cy="504825"/>
          </a:xfrm>
        </p:spPr>
        <p:txBody>
          <a:bodyPr lIns="0" tIns="45715" rIns="91429" bIns="45715" anchor="b"/>
          <a:lstStyle/>
          <a:p>
            <a:pPr marL="0" indent="0" defTabSz="912813">
              <a:buFontTx/>
              <a:buNone/>
            </a:pPr>
            <a:r>
              <a:rPr lang="da-DK" altLang="it-IT" sz="1000">
                <a:ea typeface="Tahoma" panose="020B0604030504040204" pitchFamily="34" charset="0"/>
                <a:cs typeface="Arial" panose="020B0604020202020204" pitchFamily="34" charset="0"/>
              </a:rPr>
              <a:t>Random effects model; error bars = 95% CI; *P&gt;0.2 for homogeneity; </a:t>
            </a:r>
            <a:br>
              <a:rPr lang="da-DK" altLang="it-IT" sz="1000"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da-DK" altLang="it-IT" sz="1000">
                <a:ea typeface="Tahoma" panose="020B0604030504040204" pitchFamily="34" charset="0"/>
                <a:cs typeface="Arial" panose="020B0604020202020204" pitchFamily="34" charset="0"/>
              </a:rPr>
              <a:t>†Relative risk reduction (RRR) for all strokes (ischaemic and haemorrhagic)</a:t>
            </a:r>
            <a:r>
              <a:rPr lang="en-GB" altLang="it-IT" sz="1000">
                <a:ea typeface="Tahoma" panose="020B0604030504040204" pitchFamily="34" charset="0"/>
                <a:cs typeface="Arial" panose="020B0604020202020204" pitchFamily="34" charset="0"/>
              </a:rPr>
              <a:t/>
            </a:r>
            <a:br>
              <a:rPr lang="en-GB" altLang="it-IT" sz="1000"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US" altLang="it-IT" sz="1000">
                <a:ea typeface="Tahoma" panose="020B0604030504040204" pitchFamily="34" charset="0"/>
                <a:cs typeface="Arial" panose="020B0604020202020204" pitchFamily="34" charset="0"/>
              </a:rPr>
              <a:t>Hart RG et al. Ann Intern Med 2007;146:857–67</a:t>
            </a:r>
          </a:p>
        </p:txBody>
      </p:sp>
      <p:sp>
        <p:nvSpPr>
          <p:cNvPr id="21507" name="Tit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404813"/>
            <a:ext cx="8748713" cy="503237"/>
          </a:xfrm>
          <a:solidFill>
            <a:srgbClr val="800000"/>
          </a:solidFill>
        </p:spPr>
        <p:txBody>
          <a:bodyPr lIns="0" tIns="45715" rIns="91429" bIns="45715" anchor="b"/>
          <a:lstStyle/>
          <a:p>
            <a:r>
              <a:rPr lang="en-GB" altLang="it-IT" sz="2400">
                <a:solidFill>
                  <a:schemeClr val="bg1"/>
                </a:solidFill>
                <a:ea typeface="Tahoma" panose="020B0604030504040204" pitchFamily="34" charset="0"/>
                <a:cs typeface="Arial" panose="020B0604020202020204" pitchFamily="34" charset="0"/>
              </a:rPr>
              <a:t/>
            </a:r>
            <a:br>
              <a:rPr lang="en-GB" altLang="it-IT" sz="2400">
                <a:solidFill>
                  <a:schemeClr val="bg1"/>
                </a:solidFill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GB" altLang="it-IT" sz="2400">
                <a:solidFill>
                  <a:schemeClr val="bg1"/>
                </a:solidFill>
                <a:ea typeface="Tahoma" panose="020B0604030504040204" pitchFamily="34" charset="0"/>
                <a:cs typeface="Arial" panose="020B0604020202020204" pitchFamily="34" charset="0"/>
              </a:rPr>
              <a:t>ASA has limited efficacy for stroke reduction in AF</a:t>
            </a:r>
          </a:p>
        </p:txBody>
      </p:sp>
      <p:sp>
        <p:nvSpPr>
          <p:cNvPr id="21508" name="Rectangle 142"/>
          <p:cNvSpPr>
            <a:spLocks noChangeArrowheads="1"/>
          </p:cNvSpPr>
          <p:nvPr/>
        </p:nvSpPr>
        <p:spPr bwMode="auto">
          <a:xfrm>
            <a:off x="1801813" y="1306513"/>
            <a:ext cx="3260725" cy="4051300"/>
          </a:xfrm>
          <a:prstGeom prst="rect">
            <a:avLst/>
          </a:prstGeom>
          <a:gradFill rotWithShape="1">
            <a:gsLst>
              <a:gs pos="0">
                <a:srgbClr val="0251A0">
                  <a:alpha val="59998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it-IT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21509" name="Rectangle 143"/>
          <p:cNvSpPr>
            <a:spLocks noChangeArrowheads="1"/>
          </p:cNvSpPr>
          <p:nvPr/>
        </p:nvSpPr>
        <p:spPr bwMode="auto">
          <a:xfrm rot="10800000">
            <a:off x="5051425" y="1306513"/>
            <a:ext cx="3259138" cy="4051300"/>
          </a:xfrm>
          <a:prstGeom prst="rect">
            <a:avLst/>
          </a:prstGeom>
          <a:gradFill rotWithShape="1">
            <a:gsLst>
              <a:gs pos="0">
                <a:srgbClr val="BFBFBF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it-IT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21510" name="Rectangle 16"/>
          <p:cNvSpPr>
            <a:spLocks noChangeArrowheads="1"/>
          </p:cNvSpPr>
          <p:nvPr/>
        </p:nvSpPr>
        <p:spPr bwMode="auto">
          <a:xfrm>
            <a:off x="4446588" y="5649913"/>
            <a:ext cx="11795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1800">
                <a:solidFill>
                  <a:srgbClr val="00498B"/>
                </a:solidFill>
                <a:cs typeface="Arial" panose="020B0604020202020204" pitchFamily="34" charset="0"/>
              </a:rPr>
              <a:t>RRR (%)</a:t>
            </a:r>
            <a:r>
              <a:rPr lang="en-US" altLang="it-IT" sz="1800" baseline="30000">
                <a:solidFill>
                  <a:srgbClr val="00498B"/>
                </a:solidFill>
                <a:cs typeface="Arial" panose="020B0604020202020204" pitchFamily="34" charset="0"/>
              </a:rPr>
              <a:t>†</a:t>
            </a:r>
          </a:p>
        </p:txBody>
      </p:sp>
      <p:sp>
        <p:nvSpPr>
          <p:cNvPr id="21511" name="Rectangle 17"/>
          <p:cNvSpPr>
            <a:spLocks noChangeArrowheads="1"/>
          </p:cNvSpPr>
          <p:nvPr/>
        </p:nvSpPr>
        <p:spPr bwMode="auto">
          <a:xfrm>
            <a:off x="1560513" y="5429250"/>
            <a:ext cx="519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00498B"/>
                </a:solidFill>
                <a:cs typeface="Arial" panose="020B0604020202020204" pitchFamily="34" charset="0"/>
              </a:rPr>
              <a:t>100</a:t>
            </a:r>
          </a:p>
        </p:txBody>
      </p:sp>
      <p:sp>
        <p:nvSpPr>
          <p:cNvPr id="21512" name="Rectangle 18"/>
          <p:cNvSpPr>
            <a:spLocks noChangeArrowheads="1"/>
          </p:cNvSpPr>
          <p:nvPr/>
        </p:nvSpPr>
        <p:spPr bwMode="auto">
          <a:xfrm>
            <a:off x="7994650" y="5429250"/>
            <a:ext cx="631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00498B"/>
                </a:solidFill>
                <a:cs typeface="Arial" panose="020B0604020202020204" pitchFamily="34" charset="0"/>
              </a:rPr>
              <a:t>–100</a:t>
            </a:r>
          </a:p>
        </p:txBody>
      </p:sp>
      <p:sp>
        <p:nvSpPr>
          <p:cNvPr id="21513" name="Rectangle 19"/>
          <p:cNvSpPr>
            <a:spLocks noChangeArrowheads="1"/>
          </p:cNvSpPr>
          <p:nvPr/>
        </p:nvSpPr>
        <p:spPr bwMode="auto">
          <a:xfrm>
            <a:off x="3233738" y="5429250"/>
            <a:ext cx="406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00498B"/>
                </a:solidFill>
                <a:cs typeface="Arial" panose="020B0604020202020204" pitchFamily="34" charset="0"/>
              </a:rPr>
              <a:t>50</a:t>
            </a:r>
          </a:p>
        </p:txBody>
      </p:sp>
      <p:sp>
        <p:nvSpPr>
          <p:cNvPr id="21514" name="Rectangle 20"/>
          <p:cNvSpPr>
            <a:spLocks noChangeArrowheads="1"/>
          </p:cNvSpPr>
          <p:nvPr/>
        </p:nvSpPr>
        <p:spPr bwMode="auto">
          <a:xfrm>
            <a:off x="4913313" y="5429250"/>
            <a:ext cx="293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00498B"/>
                </a:solidFill>
                <a:cs typeface="Arial" panose="020B0604020202020204" pitchFamily="34" charset="0"/>
              </a:rPr>
              <a:t>0</a:t>
            </a:r>
          </a:p>
        </p:txBody>
      </p:sp>
      <p:sp>
        <p:nvSpPr>
          <p:cNvPr id="21515" name="Rectangle 21"/>
          <p:cNvSpPr>
            <a:spLocks noChangeArrowheads="1"/>
          </p:cNvSpPr>
          <p:nvPr/>
        </p:nvSpPr>
        <p:spPr bwMode="auto">
          <a:xfrm>
            <a:off x="6424613" y="5429250"/>
            <a:ext cx="519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00498B"/>
                </a:solidFill>
                <a:cs typeface="Arial" panose="020B0604020202020204" pitchFamily="34" charset="0"/>
              </a:rPr>
              <a:t>–50</a:t>
            </a:r>
          </a:p>
        </p:txBody>
      </p:sp>
      <p:sp>
        <p:nvSpPr>
          <p:cNvPr id="21516" name="Rectangle 22"/>
          <p:cNvSpPr>
            <a:spLocks noChangeArrowheads="1"/>
          </p:cNvSpPr>
          <p:nvPr/>
        </p:nvSpPr>
        <p:spPr bwMode="auto">
          <a:xfrm>
            <a:off x="669925" y="1431925"/>
            <a:ext cx="11382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600" b="1">
                <a:cs typeface="Arial" panose="020B0604020202020204" pitchFamily="34" charset="0"/>
              </a:rPr>
              <a:t>AFASAK I</a:t>
            </a:r>
            <a:endParaRPr lang="en-US" altLang="it-IT" sz="1600" b="1" baseline="30000">
              <a:cs typeface="Arial" panose="020B0604020202020204" pitchFamily="34" charset="0"/>
            </a:endParaRPr>
          </a:p>
        </p:txBody>
      </p:sp>
      <p:sp>
        <p:nvSpPr>
          <p:cNvPr id="21517" name="Rectangle 23"/>
          <p:cNvSpPr>
            <a:spLocks noChangeArrowheads="1"/>
          </p:cNvSpPr>
          <p:nvPr/>
        </p:nvSpPr>
        <p:spPr bwMode="auto">
          <a:xfrm>
            <a:off x="612775" y="1824038"/>
            <a:ext cx="1195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600" b="1">
                <a:cs typeface="Arial" panose="020B0604020202020204" pitchFamily="34" charset="0"/>
              </a:rPr>
              <a:t>AFASAK II</a:t>
            </a:r>
            <a:endParaRPr lang="en-US" altLang="it-IT" sz="1600" b="1" baseline="30000">
              <a:cs typeface="Arial" panose="020B0604020202020204" pitchFamily="34" charset="0"/>
            </a:endParaRPr>
          </a:p>
        </p:txBody>
      </p:sp>
      <p:sp>
        <p:nvSpPr>
          <p:cNvPr id="21518" name="Rectangle 24"/>
          <p:cNvSpPr>
            <a:spLocks noChangeArrowheads="1"/>
          </p:cNvSpPr>
          <p:nvPr/>
        </p:nvSpPr>
        <p:spPr bwMode="auto">
          <a:xfrm>
            <a:off x="1098550" y="2608263"/>
            <a:ext cx="709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600" b="1">
                <a:cs typeface="Arial" panose="020B0604020202020204" pitchFamily="34" charset="0"/>
              </a:rPr>
              <a:t>EAFT</a:t>
            </a:r>
            <a:endParaRPr lang="en-US" altLang="it-IT" sz="1600" b="1" baseline="30000">
              <a:cs typeface="Arial" panose="020B0604020202020204" pitchFamily="34" charset="0"/>
            </a:endParaRPr>
          </a:p>
        </p:txBody>
      </p:sp>
      <p:sp>
        <p:nvSpPr>
          <p:cNvPr id="21519" name="Rectangle 25"/>
          <p:cNvSpPr>
            <a:spLocks noChangeArrowheads="1"/>
          </p:cNvSpPr>
          <p:nvPr/>
        </p:nvSpPr>
        <p:spPr bwMode="auto">
          <a:xfrm>
            <a:off x="952500" y="3000375"/>
            <a:ext cx="8556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600" b="1">
                <a:cs typeface="Arial" panose="020B0604020202020204" pitchFamily="34" charset="0"/>
              </a:rPr>
              <a:t>PATAF</a:t>
            </a:r>
            <a:endParaRPr lang="en-US" altLang="it-IT" sz="1600" b="1" baseline="30000">
              <a:cs typeface="Arial" panose="020B0604020202020204" pitchFamily="34" charset="0"/>
            </a:endParaRPr>
          </a:p>
        </p:txBody>
      </p:sp>
      <p:sp>
        <p:nvSpPr>
          <p:cNvPr id="21520" name="Line 30"/>
          <p:cNvSpPr>
            <a:spLocks noChangeShapeType="1"/>
          </p:cNvSpPr>
          <p:nvPr/>
        </p:nvSpPr>
        <p:spPr bwMode="auto">
          <a:xfrm>
            <a:off x="3438525" y="5357813"/>
            <a:ext cx="0" cy="71437"/>
          </a:xfrm>
          <a:prstGeom prst="line">
            <a:avLst/>
          </a:prstGeom>
          <a:noFill/>
          <a:ln w="19050">
            <a:solidFill>
              <a:srgbClr val="0049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1" name="Line 31"/>
          <p:cNvSpPr>
            <a:spLocks noChangeShapeType="1"/>
          </p:cNvSpPr>
          <p:nvPr/>
        </p:nvSpPr>
        <p:spPr bwMode="auto">
          <a:xfrm>
            <a:off x="1814513" y="5357813"/>
            <a:ext cx="0" cy="71437"/>
          </a:xfrm>
          <a:prstGeom prst="line">
            <a:avLst/>
          </a:prstGeom>
          <a:noFill/>
          <a:ln w="19050">
            <a:solidFill>
              <a:srgbClr val="0049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2" name="Line 32"/>
          <p:cNvSpPr>
            <a:spLocks noChangeShapeType="1"/>
          </p:cNvSpPr>
          <p:nvPr/>
        </p:nvSpPr>
        <p:spPr bwMode="auto">
          <a:xfrm>
            <a:off x="8310563" y="5357813"/>
            <a:ext cx="0" cy="71437"/>
          </a:xfrm>
          <a:prstGeom prst="line">
            <a:avLst/>
          </a:prstGeom>
          <a:noFill/>
          <a:ln w="19050">
            <a:solidFill>
              <a:srgbClr val="0049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3" name="Line 33"/>
          <p:cNvSpPr>
            <a:spLocks noChangeShapeType="1"/>
          </p:cNvSpPr>
          <p:nvPr/>
        </p:nvSpPr>
        <p:spPr bwMode="auto">
          <a:xfrm>
            <a:off x="5060950" y="5357813"/>
            <a:ext cx="0" cy="71437"/>
          </a:xfrm>
          <a:prstGeom prst="line">
            <a:avLst/>
          </a:prstGeom>
          <a:noFill/>
          <a:ln w="19050">
            <a:solidFill>
              <a:srgbClr val="0049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4" name="Line 34"/>
          <p:cNvSpPr>
            <a:spLocks noChangeShapeType="1"/>
          </p:cNvSpPr>
          <p:nvPr/>
        </p:nvSpPr>
        <p:spPr bwMode="auto">
          <a:xfrm>
            <a:off x="6684963" y="5357813"/>
            <a:ext cx="0" cy="71437"/>
          </a:xfrm>
          <a:prstGeom prst="line">
            <a:avLst/>
          </a:prstGeom>
          <a:noFill/>
          <a:ln w="19050">
            <a:solidFill>
              <a:srgbClr val="0049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5" name="Line 35"/>
          <p:cNvSpPr>
            <a:spLocks noChangeShapeType="1"/>
          </p:cNvSpPr>
          <p:nvPr/>
        </p:nvSpPr>
        <p:spPr bwMode="auto">
          <a:xfrm>
            <a:off x="1812925" y="5357813"/>
            <a:ext cx="6497638" cy="0"/>
          </a:xfrm>
          <a:prstGeom prst="line">
            <a:avLst/>
          </a:prstGeom>
          <a:noFill/>
          <a:ln w="19050">
            <a:solidFill>
              <a:srgbClr val="0049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6" name="Line 36"/>
          <p:cNvSpPr>
            <a:spLocks noChangeShapeType="1"/>
          </p:cNvSpPr>
          <p:nvPr/>
        </p:nvSpPr>
        <p:spPr bwMode="auto">
          <a:xfrm>
            <a:off x="5060950" y="1306513"/>
            <a:ext cx="0" cy="4032250"/>
          </a:xfrm>
          <a:prstGeom prst="line">
            <a:avLst/>
          </a:prstGeom>
          <a:noFill/>
          <a:ln w="19050">
            <a:solidFill>
              <a:srgbClr val="0049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7" name="Line 37"/>
          <p:cNvSpPr>
            <a:spLocks noChangeShapeType="1"/>
          </p:cNvSpPr>
          <p:nvPr/>
        </p:nvSpPr>
        <p:spPr bwMode="auto">
          <a:xfrm>
            <a:off x="6684963" y="1306513"/>
            <a:ext cx="0" cy="4032250"/>
          </a:xfrm>
          <a:prstGeom prst="line">
            <a:avLst/>
          </a:prstGeom>
          <a:noFill/>
          <a:ln w="19050">
            <a:solidFill>
              <a:srgbClr val="00498B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8" name="Line 38"/>
          <p:cNvSpPr>
            <a:spLocks noChangeShapeType="1"/>
          </p:cNvSpPr>
          <p:nvPr/>
        </p:nvSpPr>
        <p:spPr bwMode="auto">
          <a:xfrm>
            <a:off x="3438525" y="1306513"/>
            <a:ext cx="0" cy="4032250"/>
          </a:xfrm>
          <a:prstGeom prst="line">
            <a:avLst/>
          </a:prstGeom>
          <a:noFill/>
          <a:ln w="19050">
            <a:solidFill>
              <a:srgbClr val="00498B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4" tIns="45708" rIns="91414" bIns="45708" anchor="ctr"/>
          <a:lstStyle/>
          <a:p>
            <a:endParaRPr lang="it-IT"/>
          </a:p>
        </p:txBody>
      </p:sp>
      <p:sp>
        <p:nvSpPr>
          <p:cNvPr id="21529" name="Rectangle 52"/>
          <p:cNvSpPr>
            <a:spLocks noChangeArrowheads="1"/>
          </p:cNvSpPr>
          <p:nvPr/>
        </p:nvSpPr>
        <p:spPr bwMode="auto">
          <a:xfrm>
            <a:off x="96838" y="2216150"/>
            <a:ext cx="1701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600" b="1">
                <a:cs typeface="Arial" panose="020B0604020202020204" pitchFamily="34" charset="0"/>
              </a:rPr>
              <a:t>Chinese ATAFS</a:t>
            </a:r>
            <a:endParaRPr lang="en-US" altLang="it-IT" sz="1600" b="1" baseline="30000">
              <a:cs typeface="Arial" panose="020B0604020202020204" pitchFamily="34" charset="0"/>
            </a:endParaRPr>
          </a:p>
        </p:txBody>
      </p:sp>
      <p:sp>
        <p:nvSpPr>
          <p:cNvPr id="21530" name="Rectangle 53"/>
          <p:cNvSpPr>
            <a:spLocks noChangeArrowheads="1"/>
          </p:cNvSpPr>
          <p:nvPr/>
        </p:nvSpPr>
        <p:spPr bwMode="auto">
          <a:xfrm>
            <a:off x="915988" y="3392488"/>
            <a:ext cx="89217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0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600" b="1">
                <a:cs typeface="Arial" panose="020B0604020202020204" pitchFamily="34" charset="0"/>
              </a:rPr>
              <a:t>SPAF II</a:t>
            </a:r>
            <a:endParaRPr lang="en-US" altLang="it-IT" sz="1600" b="1" baseline="30000">
              <a:cs typeface="Arial" panose="020B0604020202020204" pitchFamily="34" charset="0"/>
            </a:endParaRPr>
          </a:p>
        </p:txBody>
      </p:sp>
      <p:sp>
        <p:nvSpPr>
          <p:cNvPr id="21531" name="Rectangle 54"/>
          <p:cNvSpPr>
            <a:spLocks noChangeArrowheads="1"/>
          </p:cNvSpPr>
          <p:nvPr/>
        </p:nvSpPr>
        <p:spPr bwMode="auto">
          <a:xfrm>
            <a:off x="631825" y="3683000"/>
            <a:ext cx="11763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0" rIns="89969" bIns="0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400" b="1">
                <a:cs typeface="Arial" panose="020B0604020202020204" pitchFamily="34" charset="0"/>
              </a:rPr>
              <a:t>Age </a:t>
            </a:r>
            <a:r>
              <a:rPr lang="en-US" altLang="it-IT" sz="1400" b="1">
                <a:cs typeface="Arial" panose="020B0604020202020204" pitchFamily="34" charset="0"/>
                <a:sym typeface="Symbol" panose="05050102010706020507" pitchFamily="18" charset="2"/>
              </a:rPr>
              <a:t>75 yrs</a:t>
            </a:r>
            <a:endParaRPr lang="en-US" altLang="it-IT" sz="1400" b="1" baseline="30000"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1532" name="Rectangle 55"/>
          <p:cNvSpPr>
            <a:spLocks noChangeArrowheads="1"/>
          </p:cNvSpPr>
          <p:nvPr/>
        </p:nvSpPr>
        <p:spPr bwMode="auto">
          <a:xfrm>
            <a:off x="627063" y="3895725"/>
            <a:ext cx="11811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0" rIns="89969" bIns="0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400" b="1">
                <a:cs typeface="Arial" panose="020B0604020202020204" pitchFamily="34" charset="0"/>
              </a:rPr>
              <a:t>Age &gt;75 yrs</a:t>
            </a:r>
            <a:endParaRPr lang="en-US" altLang="it-IT" sz="1400" b="1" baseline="30000">
              <a:cs typeface="Arial" panose="020B0604020202020204" pitchFamily="34" charset="0"/>
            </a:endParaRPr>
          </a:p>
        </p:txBody>
      </p:sp>
      <p:sp>
        <p:nvSpPr>
          <p:cNvPr id="21533" name="Rectangle 59"/>
          <p:cNvSpPr>
            <a:spLocks noChangeArrowheads="1"/>
          </p:cNvSpPr>
          <p:nvPr/>
        </p:nvSpPr>
        <p:spPr bwMode="auto">
          <a:xfrm>
            <a:off x="917575" y="4360863"/>
            <a:ext cx="890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CD1543"/>
                </a:solidFill>
                <a:cs typeface="Arial" panose="020B0604020202020204" pitchFamily="34" charset="0"/>
              </a:rPr>
              <a:t>All trials</a:t>
            </a:r>
            <a:endParaRPr lang="en-US" altLang="it-IT" sz="1600" baseline="30000">
              <a:solidFill>
                <a:srgbClr val="CD1543"/>
              </a:solidFill>
              <a:cs typeface="Arial" panose="020B0604020202020204" pitchFamily="34" charset="0"/>
            </a:endParaRPr>
          </a:p>
        </p:txBody>
      </p:sp>
      <p:grpSp>
        <p:nvGrpSpPr>
          <p:cNvPr id="2" name="Group 71">
            <a:extLst/>
          </p:cNvPr>
          <p:cNvGrpSpPr>
            <a:grpSpLocks/>
          </p:cNvGrpSpPr>
          <p:nvPr/>
        </p:nvGrpSpPr>
        <p:grpSpPr bwMode="auto">
          <a:xfrm>
            <a:off x="3378201" y="4456013"/>
            <a:ext cx="1122362" cy="144463"/>
            <a:chOff x="2025" y="2885"/>
            <a:chExt cx="707" cy="91"/>
          </a:xfrm>
          <a:solidFill>
            <a:schemeClr val="accent1"/>
          </a:solidFill>
        </p:grpSpPr>
        <p:sp>
          <p:nvSpPr>
            <p:cNvPr id="170" name="Line 61">
              <a:extLst/>
            </p:cNvPr>
            <p:cNvSpPr>
              <a:spLocks noChangeShapeType="1"/>
            </p:cNvSpPr>
            <p:nvPr/>
          </p:nvSpPr>
          <p:spPr bwMode="auto">
            <a:xfrm>
              <a:off x="2025" y="2885"/>
              <a:ext cx="0" cy="91"/>
            </a:xfrm>
            <a:prstGeom prst="line">
              <a:avLst/>
            </a:prstGeom>
            <a:grpFill/>
            <a:ln w="25400">
              <a:solidFill>
                <a:schemeClr val="accent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71" name="Line 62">
              <a:extLst/>
            </p:cNvPr>
            <p:cNvSpPr>
              <a:spLocks noChangeShapeType="1"/>
            </p:cNvSpPr>
            <p:nvPr/>
          </p:nvSpPr>
          <p:spPr bwMode="auto">
            <a:xfrm>
              <a:off x="2732" y="2885"/>
              <a:ext cx="0" cy="91"/>
            </a:xfrm>
            <a:prstGeom prst="line">
              <a:avLst/>
            </a:prstGeom>
            <a:grpFill/>
            <a:ln w="25400">
              <a:solidFill>
                <a:schemeClr val="accent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72" name="Line 63">
              <a:extLst/>
            </p:cNvPr>
            <p:cNvSpPr>
              <a:spLocks noChangeShapeType="1"/>
            </p:cNvSpPr>
            <p:nvPr/>
          </p:nvSpPr>
          <p:spPr bwMode="auto">
            <a:xfrm>
              <a:off x="2025" y="2931"/>
              <a:ext cx="705" cy="0"/>
            </a:xfrm>
            <a:prstGeom prst="line">
              <a:avLst/>
            </a:prstGeom>
            <a:grpFill/>
            <a:ln w="25400">
              <a:solidFill>
                <a:schemeClr val="accent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73" name="Oval 64">
              <a:extLst/>
            </p:cNvPr>
            <p:cNvSpPr>
              <a:spLocks noChangeArrowheads="1"/>
            </p:cNvSpPr>
            <p:nvPr/>
          </p:nvSpPr>
          <p:spPr bwMode="auto">
            <a:xfrm>
              <a:off x="2264" y="2885"/>
              <a:ext cx="91" cy="91"/>
            </a:xfrm>
            <a:prstGeom prst="ellipse">
              <a:avLst/>
            </a:prstGeom>
            <a:grpFill/>
            <a:ln w="25400" algn="ctr">
              <a:solidFill>
                <a:schemeClr val="accent1"/>
              </a:solidFill>
              <a:round/>
              <a:headEnd/>
              <a:tailEnd/>
            </a:ln>
          </p:spPr>
          <p:txBody>
            <a:bodyPr wrap="none"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</p:grpSp>
      <p:grpSp>
        <p:nvGrpSpPr>
          <p:cNvPr id="3" name="Group 72">
            <a:extLst/>
          </p:cNvPr>
          <p:cNvGrpSpPr>
            <a:grpSpLocks/>
          </p:cNvGrpSpPr>
          <p:nvPr/>
        </p:nvGrpSpPr>
        <p:grpSpPr bwMode="auto">
          <a:xfrm>
            <a:off x="3362326" y="3930551"/>
            <a:ext cx="4052886" cy="144462"/>
            <a:chOff x="2015" y="2554"/>
            <a:chExt cx="2553" cy="91"/>
          </a:xfrm>
          <a:solidFill>
            <a:schemeClr val="tx1"/>
          </a:solidFill>
        </p:grpSpPr>
        <p:sp>
          <p:nvSpPr>
            <p:cNvPr id="175" name="Line 65">
              <a:extLst/>
            </p:cNvPr>
            <p:cNvSpPr>
              <a:spLocks noChangeShapeType="1"/>
            </p:cNvSpPr>
            <p:nvPr/>
          </p:nvSpPr>
          <p:spPr bwMode="auto">
            <a:xfrm>
              <a:off x="2015" y="2554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76" name="Line 66">
              <a:extLst/>
            </p:cNvPr>
            <p:cNvSpPr>
              <a:spLocks noChangeShapeType="1"/>
            </p:cNvSpPr>
            <p:nvPr/>
          </p:nvSpPr>
          <p:spPr bwMode="auto">
            <a:xfrm>
              <a:off x="4568" y="2554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77" name="Line 67">
              <a:extLst/>
            </p:cNvPr>
            <p:cNvSpPr>
              <a:spLocks noChangeShapeType="1"/>
            </p:cNvSpPr>
            <p:nvPr/>
          </p:nvSpPr>
          <p:spPr bwMode="auto">
            <a:xfrm>
              <a:off x="2015" y="2599"/>
              <a:ext cx="2553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 type="none" w="lg" len="med"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78" name="Oval 68">
              <a:extLst/>
            </p:cNvPr>
            <p:cNvSpPr>
              <a:spLocks noChangeArrowheads="1"/>
            </p:cNvSpPr>
            <p:nvPr/>
          </p:nvSpPr>
          <p:spPr bwMode="auto">
            <a:xfrm>
              <a:off x="2847" y="2554"/>
              <a:ext cx="91" cy="91"/>
            </a:xfrm>
            <a:prstGeom prst="ellipse">
              <a:avLst/>
            </a:prstGeom>
            <a:grp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</p:grpSp>
      <p:grpSp>
        <p:nvGrpSpPr>
          <p:cNvPr id="4" name="Group 70">
            <a:extLst/>
          </p:cNvPr>
          <p:cNvGrpSpPr>
            <a:grpSpLocks/>
          </p:cNvGrpSpPr>
          <p:nvPr/>
        </p:nvGrpSpPr>
        <p:grpSpPr bwMode="auto">
          <a:xfrm>
            <a:off x="3343275" y="3717826"/>
            <a:ext cx="3989388" cy="144462"/>
            <a:chOff x="2003" y="2420"/>
            <a:chExt cx="2513" cy="91"/>
          </a:xfrm>
          <a:solidFill>
            <a:schemeClr val="tx1"/>
          </a:solidFill>
        </p:grpSpPr>
        <p:sp>
          <p:nvSpPr>
            <p:cNvPr id="180" name="Line 95">
              <a:extLst/>
            </p:cNvPr>
            <p:cNvSpPr>
              <a:spLocks noChangeShapeType="1"/>
            </p:cNvSpPr>
            <p:nvPr/>
          </p:nvSpPr>
          <p:spPr bwMode="auto">
            <a:xfrm>
              <a:off x="2003" y="2420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81" name="Line 96">
              <a:extLst/>
            </p:cNvPr>
            <p:cNvSpPr>
              <a:spLocks noChangeShapeType="1"/>
            </p:cNvSpPr>
            <p:nvPr/>
          </p:nvSpPr>
          <p:spPr bwMode="auto">
            <a:xfrm>
              <a:off x="4516" y="2420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82" name="Line 98">
              <a:extLst/>
            </p:cNvPr>
            <p:cNvSpPr>
              <a:spLocks noChangeShapeType="1"/>
            </p:cNvSpPr>
            <p:nvPr/>
          </p:nvSpPr>
          <p:spPr bwMode="auto">
            <a:xfrm>
              <a:off x="2003" y="2465"/>
              <a:ext cx="2513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 type="none" w="lg" len="med"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83" name="Oval 99">
              <a:extLst/>
            </p:cNvPr>
            <p:cNvSpPr>
              <a:spLocks noChangeArrowheads="1"/>
            </p:cNvSpPr>
            <p:nvPr/>
          </p:nvSpPr>
          <p:spPr bwMode="auto">
            <a:xfrm>
              <a:off x="2838" y="2420"/>
              <a:ext cx="91" cy="91"/>
            </a:xfrm>
            <a:prstGeom prst="ellipse">
              <a:avLst/>
            </a:prstGeom>
            <a:grp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</p:grpSp>
      <p:grpSp>
        <p:nvGrpSpPr>
          <p:cNvPr id="5" name="Group 69">
            <a:extLst/>
          </p:cNvPr>
          <p:cNvGrpSpPr>
            <a:grpSpLocks/>
          </p:cNvGrpSpPr>
          <p:nvPr/>
        </p:nvGrpSpPr>
        <p:grpSpPr bwMode="auto">
          <a:xfrm>
            <a:off x="2425700" y="3097113"/>
            <a:ext cx="5884863" cy="144463"/>
            <a:chOff x="1425" y="2029"/>
            <a:chExt cx="3707" cy="91"/>
          </a:xfrm>
          <a:solidFill>
            <a:schemeClr val="tx1"/>
          </a:solidFill>
        </p:grpSpPr>
        <p:sp>
          <p:nvSpPr>
            <p:cNvPr id="185" name="Line 100">
              <a:extLst/>
            </p:cNvPr>
            <p:cNvSpPr>
              <a:spLocks noChangeShapeType="1"/>
            </p:cNvSpPr>
            <p:nvPr/>
          </p:nvSpPr>
          <p:spPr bwMode="auto">
            <a:xfrm>
              <a:off x="1425" y="2029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86" name="Line 101">
              <a:extLst/>
            </p:cNvPr>
            <p:cNvSpPr>
              <a:spLocks noChangeShapeType="1"/>
            </p:cNvSpPr>
            <p:nvPr/>
          </p:nvSpPr>
          <p:spPr bwMode="auto">
            <a:xfrm>
              <a:off x="1425" y="2074"/>
              <a:ext cx="3707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87" name="Oval 102">
              <a:extLst/>
            </p:cNvPr>
            <p:cNvSpPr>
              <a:spLocks noChangeArrowheads="1"/>
            </p:cNvSpPr>
            <p:nvPr/>
          </p:nvSpPr>
          <p:spPr bwMode="auto">
            <a:xfrm>
              <a:off x="2629" y="2029"/>
              <a:ext cx="91" cy="91"/>
            </a:xfrm>
            <a:prstGeom prst="ellipse">
              <a:avLst/>
            </a:prstGeom>
            <a:grp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</p:grpSp>
      <p:grpSp>
        <p:nvGrpSpPr>
          <p:cNvPr id="6" name="Group 68">
            <a:extLst/>
          </p:cNvPr>
          <p:cNvGrpSpPr>
            <a:grpSpLocks/>
          </p:cNvGrpSpPr>
          <p:nvPr/>
        </p:nvGrpSpPr>
        <p:grpSpPr bwMode="auto">
          <a:xfrm>
            <a:off x="2443163" y="2705001"/>
            <a:ext cx="1263649" cy="144462"/>
            <a:chOff x="1436" y="1782"/>
            <a:chExt cx="796" cy="91"/>
          </a:xfrm>
          <a:solidFill>
            <a:schemeClr val="tx1"/>
          </a:solidFill>
        </p:grpSpPr>
        <p:sp>
          <p:nvSpPr>
            <p:cNvPr id="189" name="Line 103">
              <a:extLst/>
            </p:cNvPr>
            <p:cNvSpPr>
              <a:spLocks noChangeShapeType="1"/>
            </p:cNvSpPr>
            <p:nvPr/>
          </p:nvSpPr>
          <p:spPr bwMode="auto">
            <a:xfrm>
              <a:off x="1436" y="1782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90" name="Line 104">
              <a:extLst/>
            </p:cNvPr>
            <p:cNvSpPr>
              <a:spLocks noChangeShapeType="1"/>
            </p:cNvSpPr>
            <p:nvPr/>
          </p:nvSpPr>
          <p:spPr bwMode="auto">
            <a:xfrm>
              <a:off x="2232" y="1782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91" name="Line 105">
              <a:extLst/>
            </p:cNvPr>
            <p:cNvSpPr>
              <a:spLocks noChangeShapeType="1"/>
            </p:cNvSpPr>
            <p:nvPr/>
          </p:nvSpPr>
          <p:spPr bwMode="auto">
            <a:xfrm>
              <a:off x="1436" y="1827"/>
              <a:ext cx="796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 type="none" w="lg" len="med"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92" name="Oval 106">
              <a:extLst/>
            </p:cNvPr>
            <p:cNvSpPr>
              <a:spLocks noChangeArrowheads="1"/>
            </p:cNvSpPr>
            <p:nvPr/>
          </p:nvSpPr>
          <p:spPr bwMode="auto">
            <a:xfrm>
              <a:off x="1679" y="1782"/>
              <a:ext cx="91" cy="91"/>
            </a:xfrm>
            <a:prstGeom prst="ellipse">
              <a:avLst/>
            </a:prstGeom>
            <a:grp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</p:grpSp>
      <p:grpSp>
        <p:nvGrpSpPr>
          <p:cNvPr id="7" name="Group 67">
            <a:extLst/>
          </p:cNvPr>
          <p:cNvGrpSpPr>
            <a:grpSpLocks/>
          </p:cNvGrpSpPr>
          <p:nvPr/>
        </p:nvGrpSpPr>
        <p:grpSpPr bwMode="auto">
          <a:xfrm>
            <a:off x="2789237" y="2312888"/>
            <a:ext cx="3238501" cy="144463"/>
            <a:chOff x="1654" y="1535"/>
            <a:chExt cx="2040" cy="91"/>
          </a:xfrm>
          <a:solidFill>
            <a:schemeClr val="tx1"/>
          </a:solidFill>
        </p:grpSpPr>
        <p:sp>
          <p:nvSpPr>
            <p:cNvPr id="194" name="Line 107">
              <a:extLst/>
            </p:cNvPr>
            <p:cNvSpPr>
              <a:spLocks noChangeShapeType="1"/>
            </p:cNvSpPr>
            <p:nvPr/>
          </p:nvSpPr>
          <p:spPr bwMode="auto">
            <a:xfrm>
              <a:off x="1654" y="1535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95" name="Line 108">
              <a:extLst/>
            </p:cNvPr>
            <p:cNvSpPr>
              <a:spLocks noChangeShapeType="1"/>
            </p:cNvSpPr>
            <p:nvPr/>
          </p:nvSpPr>
          <p:spPr bwMode="auto">
            <a:xfrm>
              <a:off x="3694" y="1535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96" name="Line 110">
              <a:extLst/>
            </p:cNvPr>
            <p:cNvSpPr>
              <a:spLocks noChangeShapeType="1"/>
            </p:cNvSpPr>
            <p:nvPr/>
          </p:nvSpPr>
          <p:spPr bwMode="auto">
            <a:xfrm>
              <a:off x="1654" y="1580"/>
              <a:ext cx="2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 type="none" w="lg" len="med"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197" name="Oval 109">
              <a:extLst/>
            </p:cNvPr>
            <p:cNvSpPr>
              <a:spLocks noChangeArrowheads="1"/>
            </p:cNvSpPr>
            <p:nvPr/>
          </p:nvSpPr>
          <p:spPr bwMode="auto">
            <a:xfrm>
              <a:off x="2228" y="1535"/>
              <a:ext cx="91" cy="91"/>
            </a:xfrm>
            <a:prstGeom prst="ellipse">
              <a:avLst/>
            </a:prstGeom>
            <a:grp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</p:grpSp>
      <p:grpSp>
        <p:nvGrpSpPr>
          <p:cNvPr id="8" name="Group 66">
            <a:extLst/>
          </p:cNvPr>
          <p:cNvGrpSpPr>
            <a:grpSpLocks/>
          </p:cNvGrpSpPr>
          <p:nvPr/>
        </p:nvGrpSpPr>
        <p:grpSpPr bwMode="auto">
          <a:xfrm>
            <a:off x="3443288" y="1920776"/>
            <a:ext cx="4867275" cy="144462"/>
            <a:chOff x="2066" y="1288"/>
            <a:chExt cx="3066" cy="91"/>
          </a:xfrm>
          <a:solidFill>
            <a:schemeClr val="tx1"/>
          </a:solidFill>
        </p:grpSpPr>
        <p:sp>
          <p:nvSpPr>
            <p:cNvPr id="199" name="Line 111">
              <a:extLst/>
            </p:cNvPr>
            <p:cNvSpPr>
              <a:spLocks noChangeShapeType="1"/>
            </p:cNvSpPr>
            <p:nvPr/>
          </p:nvSpPr>
          <p:spPr bwMode="auto">
            <a:xfrm>
              <a:off x="2066" y="1288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200" name="Line 113">
              <a:extLst/>
            </p:cNvPr>
            <p:cNvSpPr>
              <a:spLocks noChangeShapeType="1"/>
            </p:cNvSpPr>
            <p:nvPr/>
          </p:nvSpPr>
          <p:spPr bwMode="auto">
            <a:xfrm>
              <a:off x="2066" y="1333"/>
              <a:ext cx="3066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 type="triangle" w="lg" len="med"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201" name="Oval 112">
              <a:extLst/>
            </p:cNvPr>
            <p:cNvSpPr>
              <a:spLocks noChangeArrowheads="1"/>
            </p:cNvSpPr>
            <p:nvPr/>
          </p:nvSpPr>
          <p:spPr bwMode="auto">
            <a:xfrm>
              <a:off x="3507" y="1288"/>
              <a:ext cx="91" cy="91"/>
            </a:xfrm>
            <a:prstGeom prst="ellipse">
              <a:avLst/>
            </a:prstGeom>
            <a:grp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</p:grpSp>
      <p:grpSp>
        <p:nvGrpSpPr>
          <p:cNvPr id="9" name="Group 65">
            <a:extLst/>
          </p:cNvPr>
          <p:cNvGrpSpPr>
            <a:grpSpLocks/>
          </p:cNvGrpSpPr>
          <p:nvPr/>
        </p:nvGrpSpPr>
        <p:grpSpPr bwMode="auto">
          <a:xfrm>
            <a:off x="2606676" y="1528663"/>
            <a:ext cx="3357562" cy="144463"/>
            <a:chOff x="1539" y="1041"/>
            <a:chExt cx="2115" cy="91"/>
          </a:xfrm>
          <a:solidFill>
            <a:schemeClr val="tx1"/>
          </a:solidFill>
        </p:grpSpPr>
        <p:sp>
          <p:nvSpPr>
            <p:cNvPr id="203" name="Line 114">
              <a:extLst/>
            </p:cNvPr>
            <p:cNvSpPr>
              <a:spLocks noChangeShapeType="1"/>
            </p:cNvSpPr>
            <p:nvPr/>
          </p:nvSpPr>
          <p:spPr bwMode="auto">
            <a:xfrm>
              <a:off x="3653" y="1041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204" name="Line 115">
              <a:extLst/>
            </p:cNvPr>
            <p:cNvSpPr>
              <a:spLocks noChangeShapeType="1"/>
            </p:cNvSpPr>
            <p:nvPr/>
          </p:nvSpPr>
          <p:spPr bwMode="auto">
            <a:xfrm>
              <a:off x="1539" y="1041"/>
              <a:ext cx="0" cy="91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205" name="Line 116">
              <a:extLst/>
            </p:cNvPr>
            <p:cNvSpPr>
              <a:spLocks noChangeShapeType="1"/>
            </p:cNvSpPr>
            <p:nvPr/>
          </p:nvSpPr>
          <p:spPr bwMode="auto">
            <a:xfrm>
              <a:off x="1539" y="1086"/>
              <a:ext cx="2115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  <a:round/>
              <a:headEnd/>
              <a:tailEnd type="none" w="lg" len="med"/>
            </a:ln>
            <a:extLst/>
          </p:spPr>
          <p:txBody>
            <a:bodyPr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  <p:sp>
          <p:nvSpPr>
            <p:cNvPr id="206" name="Oval 117">
              <a:extLst/>
            </p:cNvPr>
            <p:cNvSpPr>
              <a:spLocks noChangeArrowheads="1"/>
            </p:cNvSpPr>
            <p:nvPr/>
          </p:nvSpPr>
          <p:spPr bwMode="auto">
            <a:xfrm>
              <a:off x="2119" y="1041"/>
              <a:ext cx="91" cy="91"/>
            </a:xfrm>
            <a:prstGeom prst="ellipse">
              <a:avLst/>
            </a:prstGeom>
            <a:grp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14" tIns="45708" rIns="91414" bIns="45708" anchor="ctr"/>
            <a:lstStyle/>
            <a:p>
              <a:pPr defTabSz="91429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00498B"/>
                </a:solidFill>
              </a:endParaRPr>
            </a:p>
          </p:txBody>
        </p:sp>
      </p:grpSp>
      <p:sp>
        <p:nvSpPr>
          <p:cNvPr id="207" name="Rectangle 48"/>
          <p:cNvSpPr>
            <a:spLocks noChangeArrowheads="1"/>
          </p:cNvSpPr>
          <p:nvPr/>
        </p:nvSpPr>
        <p:spPr bwMode="auto">
          <a:xfrm>
            <a:off x="4713288" y="4275138"/>
            <a:ext cx="1449387" cy="536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>
                <a:solidFill>
                  <a:srgbClr val="CD1543"/>
                </a:solidFill>
                <a:cs typeface="Arial" panose="020B0604020202020204" pitchFamily="34" charset="0"/>
              </a:rPr>
              <a:t>RRR: 38%*</a:t>
            </a:r>
            <a:r>
              <a:rPr lang="en-US" altLang="it-IT" sz="1400">
                <a:solidFill>
                  <a:srgbClr val="CD1543"/>
                </a:solidFill>
                <a:cs typeface="Arial" panose="020B0604020202020204" pitchFamily="34" charset="0"/>
              </a:rPr>
              <a:t/>
            </a:r>
            <a:br>
              <a:rPr lang="en-US" altLang="it-IT" sz="1400">
                <a:solidFill>
                  <a:srgbClr val="CD1543"/>
                </a:solidFill>
                <a:cs typeface="Arial" panose="020B0604020202020204" pitchFamily="34" charset="0"/>
              </a:rPr>
            </a:br>
            <a:r>
              <a:rPr lang="en-US" altLang="it-IT" sz="1400">
                <a:solidFill>
                  <a:srgbClr val="CD1543"/>
                </a:solidFill>
                <a:cs typeface="Arial" panose="020B0604020202020204" pitchFamily="34" charset="0"/>
              </a:rPr>
              <a:t>(</a:t>
            </a:r>
            <a:r>
              <a:rPr lang="en-US" altLang="it-IT" sz="1200">
                <a:solidFill>
                  <a:srgbClr val="CD1543"/>
                </a:solidFill>
                <a:cs typeface="Arial" panose="020B0604020202020204" pitchFamily="34" charset="0"/>
              </a:rPr>
              <a:t>95% CI: 18–52%)</a:t>
            </a:r>
          </a:p>
        </p:txBody>
      </p:sp>
      <p:sp>
        <p:nvSpPr>
          <p:cNvPr id="21543" name="Rectangle 28"/>
          <p:cNvSpPr>
            <a:spLocks noChangeArrowheads="1"/>
          </p:cNvSpPr>
          <p:nvPr/>
        </p:nvSpPr>
        <p:spPr bwMode="auto">
          <a:xfrm>
            <a:off x="2528888" y="4960938"/>
            <a:ext cx="1806575" cy="3667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969" tIns="46784" rIns="89969" bIns="46784">
            <a:spAutoFit/>
          </a:bodyPr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800" b="1">
                <a:solidFill>
                  <a:srgbClr val="FFFFFF"/>
                </a:solidFill>
                <a:cs typeface="Arial" panose="020B0604020202020204" pitchFamily="34" charset="0"/>
              </a:rPr>
              <a:t>Warfarin better</a:t>
            </a:r>
          </a:p>
        </p:txBody>
      </p:sp>
      <p:sp>
        <p:nvSpPr>
          <p:cNvPr id="209" name="Rectangle 29">
            <a:extLst/>
          </p:cNvPr>
          <p:cNvSpPr>
            <a:spLocks noChangeArrowheads="1"/>
          </p:cNvSpPr>
          <p:nvPr/>
        </p:nvSpPr>
        <p:spPr bwMode="auto">
          <a:xfrm>
            <a:off x="6003925" y="4949825"/>
            <a:ext cx="1362075" cy="3667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xtLst/>
        </p:spPr>
        <p:txBody>
          <a:bodyPr wrap="none" lIns="89969" tIns="46784" rIns="89969" bIns="46784">
            <a:spAutoFit/>
          </a:bodyPr>
          <a:lstStyle/>
          <a:p>
            <a:pPr algn="ctr" defTabSz="9142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</a:rPr>
              <a:t>ASA better</a:t>
            </a:r>
          </a:p>
        </p:txBody>
      </p:sp>
    </p:spTree>
    <p:extLst>
      <p:ext uri="{BB962C8B-B14F-4D97-AF65-F5344CB8AC3E}">
        <p14:creationId xmlns:p14="http://schemas.microsoft.com/office/powerpoint/2010/main" val="347626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55045" y="1452870"/>
            <a:ext cx="849337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it-IT" altLang="it-IT" dirty="0"/>
              <a:t>Quattro mesi prima, ricovero in Chirurgia Generale per dolori addominali, febbre, nausea e vomito. Diagnosi di </a:t>
            </a:r>
            <a:r>
              <a:rPr lang="it-IT" altLang="it-IT" u="sng" dirty="0"/>
              <a:t>colecistite acuta litiasica</a:t>
            </a:r>
            <a:r>
              <a:rPr lang="it-IT" altLang="it-IT" dirty="0"/>
              <a:t>. </a:t>
            </a:r>
          </a:p>
          <a:p>
            <a:pPr>
              <a:spcBef>
                <a:spcPts val="1200"/>
              </a:spcBef>
            </a:pPr>
            <a:endParaRPr lang="it-IT" altLang="it-IT" dirty="0"/>
          </a:p>
          <a:p>
            <a:pPr>
              <a:spcBef>
                <a:spcPts val="1200"/>
              </a:spcBef>
            </a:pPr>
            <a:r>
              <a:rPr lang="it-IT" altLang="it-IT" dirty="0"/>
              <a:t>Durante il ricovero, indicazione all’intervento di colecistectomia, procrastinato di alcuni giorni a seguito della comparsa, durante la degenza, di </a:t>
            </a:r>
            <a:r>
              <a:rPr lang="it-IT" altLang="it-IT" u="sng" dirty="0"/>
              <a:t>3 episodi di fibrillazione atriale parossistica</a:t>
            </a:r>
            <a:r>
              <a:rPr lang="it-IT" altLang="it-IT" dirty="0"/>
              <a:t>, sintomatici, registrati e regrediti con Amiodarone </a:t>
            </a:r>
            <a:r>
              <a:rPr lang="it-IT" altLang="it-IT" dirty="0" err="1"/>
              <a:t>e.v.</a:t>
            </a:r>
            <a:r>
              <a:rPr lang="it-IT" altLang="it-IT" dirty="0"/>
              <a:t> </a:t>
            </a:r>
          </a:p>
        </p:txBody>
      </p:sp>
      <p:pic>
        <p:nvPicPr>
          <p:cNvPr id="3074" name="Picture 2" descr="Risultati immagini per atrial fibrillation str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96338">
            <a:off x="2028338" y="4179641"/>
            <a:ext cx="4791075" cy="146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68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55045" y="1452870"/>
            <a:ext cx="8493370" cy="1863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</a:pPr>
            <a:r>
              <a:rPr lang="it-IT" altLang="it-IT" dirty="0"/>
              <a:t>In considerazione </a:t>
            </a:r>
            <a:r>
              <a:rPr lang="it-IT" altLang="it-IT" u="sng" dirty="0"/>
              <a:t>dell’elevato rischio trombotico </a:t>
            </a:r>
            <a:r>
              <a:rPr lang="it-IT" altLang="it-IT" dirty="0"/>
              <a:t>(CHA</a:t>
            </a:r>
            <a:r>
              <a:rPr lang="it-IT" altLang="it-IT" baseline="-25000" dirty="0"/>
              <a:t>2</a:t>
            </a:r>
            <a:r>
              <a:rPr lang="it-IT" altLang="it-IT" dirty="0"/>
              <a:t>DS</a:t>
            </a:r>
            <a:r>
              <a:rPr lang="it-IT" altLang="it-IT" baseline="-25000" dirty="0"/>
              <a:t>2 </a:t>
            </a:r>
            <a:r>
              <a:rPr lang="it-IT" altLang="it-IT" dirty="0"/>
              <a:t>VASC= 4) e del </a:t>
            </a:r>
            <a:r>
              <a:rPr lang="it-IT" altLang="it-IT" u="sng" dirty="0"/>
              <a:t>basso rischio emorragico</a:t>
            </a:r>
            <a:r>
              <a:rPr lang="it-IT" altLang="it-IT" dirty="0"/>
              <a:t> (HAS-BLED= 1), era stata iniziata terapia anticoagulante orale con </a:t>
            </a:r>
            <a:r>
              <a:rPr lang="it-IT" altLang="it-IT" dirty="0" err="1"/>
              <a:t>Dabigatran</a:t>
            </a:r>
            <a:r>
              <a:rPr lang="it-IT" altLang="it-IT" dirty="0"/>
              <a:t> alla dose di 110 mg ogni 12 ore. </a:t>
            </a:r>
          </a:p>
          <a:p>
            <a:pPr>
              <a:lnSpc>
                <a:spcPct val="130000"/>
              </a:lnSpc>
              <a:spcBef>
                <a:spcPct val="0"/>
              </a:spcBef>
            </a:pPr>
            <a:r>
              <a:rPr lang="it-IT" altLang="it-IT" dirty="0"/>
              <a:t>Al momento dell’inizio del trattamento con </a:t>
            </a:r>
            <a:r>
              <a:rPr lang="it-IT" altLang="it-IT" dirty="0" err="1"/>
              <a:t>dabigatran</a:t>
            </a:r>
            <a:r>
              <a:rPr lang="it-IT" altLang="it-IT" dirty="0"/>
              <a:t>, la velocità di filtrazione glomerulare (metodo di </a:t>
            </a:r>
            <a:r>
              <a:rPr lang="it-IT" altLang="it-IT" dirty="0" err="1"/>
              <a:t>Cockroft</a:t>
            </a:r>
            <a:r>
              <a:rPr lang="it-IT" altLang="it-IT" dirty="0"/>
              <a:t>-Gault) era di 42 ml/min.</a:t>
            </a:r>
          </a:p>
        </p:txBody>
      </p:sp>
      <p:pic>
        <p:nvPicPr>
          <p:cNvPr id="3074" name="Picture 2" descr="Risultati immagini per atrial fibrillation str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96338">
            <a:off x="2028338" y="4179641"/>
            <a:ext cx="4791075" cy="146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08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55045" y="2156254"/>
            <a:ext cx="849337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altLang="it-IT" dirty="0"/>
              <a:t>Terapia al momento dei ricovero: 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 </a:t>
            </a:r>
            <a:r>
              <a:rPr lang="it-IT" altLang="it-IT" dirty="0" err="1"/>
              <a:t>Nebivololo</a:t>
            </a:r>
            <a:r>
              <a:rPr lang="it-IT" altLang="it-IT" dirty="0"/>
              <a:t> 2,5 mg/die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 </a:t>
            </a:r>
            <a:r>
              <a:rPr lang="it-IT" altLang="it-IT" dirty="0" err="1"/>
              <a:t>Telmisartan</a:t>
            </a:r>
            <a:r>
              <a:rPr lang="it-IT" altLang="it-IT" dirty="0"/>
              <a:t> 80 mg/die 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 </a:t>
            </a:r>
            <a:r>
              <a:rPr lang="it-IT" altLang="it-IT" dirty="0" err="1"/>
              <a:t>Furosemide</a:t>
            </a:r>
            <a:r>
              <a:rPr lang="it-IT" altLang="it-IT" dirty="0"/>
              <a:t> 25 mg: 2 </a:t>
            </a:r>
            <a:r>
              <a:rPr lang="it-IT" altLang="it-IT" dirty="0" err="1"/>
              <a:t>cp</a:t>
            </a:r>
            <a:r>
              <a:rPr lang="it-IT" altLang="it-IT" dirty="0"/>
              <a:t> due volte al giorno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 </a:t>
            </a:r>
            <a:r>
              <a:rPr lang="it-IT" altLang="it-IT" dirty="0" err="1"/>
              <a:t>Canrenoato</a:t>
            </a:r>
            <a:r>
              <a:rPr lang="it-IT" altLang="it-IT" dirty="0"/>
              <a:t> di Potassio 100 mg/die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 Amiodarone 200 mg/die (no SAB DOM) 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 </a:t>
            </a:r>
            <a:r>
              <a:rPr lang="it-IT" altLang="it-IT" dirty="0" err="1"/>
              <a:t>Dabigatran</a:t>
            </a:r>
            <a:r>
              <a:rPr lang="it-IT" altLang="it-IT" dirty="0"/>
              <a:t> 110 mg due volte al giorno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 </a:t>
            </a:r>
            <a:r>
              <a:rPr lang="it-IT" altLang="it-IT" dirty="0" err="1"/>
              <a:t>Omeprazolo</a:t>
            </a:r>
            <a:r>
              <a:rPr lang="it-IT" altLang="it-IT" dirty="0"/>
              <a:t> 20 mg/</a:t>
            </a:r>
            <a:r>
              <a:rPr lang="it-IT" altLang="it-IT" dirty="0" err="1"/>
              <a:t>die</a:t>
            </a:r>
            <a:endParaRPr lang="it-IT" altLang="it-IT" dirty="0"/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 </a:t>
            </a:r>
            <a:r>
              <a:rPr lang="it-IT" altLang="it-IT" dirty="0" err="1"/>
              <a:t>Donepezil</a:t>
            </a:r>
            <a:r>
              <a:rPr lang="it-IT" altLang="it-IT" dirty="0"/>
              <a:t>  5 mg/die</a:t>
            </a:r>
          </a:p>
        </p:txBody>
      </p:sp>
    </p:spTree>
    <p:extLst>
      <p:ext uri="{BB962C8B-B14F-4D97-AF65-F5344CB8AC3E}">
        <p14:creationId xmlns:p14="http://schemas.microsoft.com/office/powerpoint/2010/main" val="2711663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52822" y="2982731"/>
            <a:ext cx="84933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altLang="it-IT" sz="3600" dirty="0"/>
              <a:t>DOMANDA: quanti di Voi avrebbero prescritto alla paziente terapia anticoagulante orale?</a:t>
            </a:r>
          </a:p>
        </p:txBody>
      </p:sp>
    </p:spTree>
    <p:extLst>
      <p:ext uri="{BB962C8B-B14F-4D97-AF65-F5344CB8AC3E}">
        <p14:creationId xmlns:p14="http://schemas.microsoft.com/office/powerpoint/2010/main" val="3422613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4BC36A6-FA95-4B07-AD6D-E99E150D5E0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it-IT"/>
              <a:t>Quanti di Voi avrebbero prescritto alla paziente terapia anticoagulante orale?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67C1E740-3204-424B-9563-E10805CF625F}"/>
              </a:ext>
            </a:extLst>
          </p:cNvPr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522515" y="2895146"/>
            <a:ext cx="3867150" cy="1938905"/>
          </a:xfrm>
        </p:spPr>
        <p:txBody>
          <a:bodyPr wrap="square">
            <a:normAutofit/>
          </a:bodyPr>
          <a:lstStyle/>
          <a:p>
            <a:pPr marL="457200" indent="-457200">
              <a:buFont typeface="Arial"/>
              <a:buAutoNum type="arabicPeriod"/>
            </a:pPr>
            <a:r>
              <a:rPr lang="it-IT" dirty="0"/>
              <a:t>Si, avrei prescritto la TAO</a:t>
            </a:r>
          </a:p>
          <a:p>
            <a:pPr marL="457200" indent="-457200">
              <a:buFont typeface="Arial"/>
              <a:buAutoNum type="arabicPeriod"/>
            </a:pPr>
            <a:r>
              <a:rPr lang="it-IT" dirty="0"/>
              <a:t>No non avrei prescritto la TAO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76CAB19D-2302-4C50-B1E4-56D292714CB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B2AAD5F5-4DAF-49B8-A3A9-8D1FD6A542F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206049" y="5937885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39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55045" y="1490551"/>
            <a:ext cx="849337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altLang="it-IT" dirty="0"/>
              <a:t>EO: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Paziente vigile, ma scarsamente orientata nel tempo e nello spazio.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Cute e mucose disidratate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Addome trattabile e non dolente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Disidratazione cute e mucose visibili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Attività cardiaca </a:t>
            </a:r>
            <a:r>
              <a:rPr lang="it-IT" altLang="it-IT" b="1" u="sng" dirty="0"/>
              <a:t>ritmica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Pressione arteriosa 90/65 </a:t>
            </a:r>
            <a:r>
              <a:rPr lang="it-IT" altLang="it-IT" dirty="0" err="1"/>
              <a:t>mmHg</a:t>
            </a:r>
            <a:endParaRPr lang="it-IT" altLang="it-IT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Saturazione di O</a:t>
            </a:r>
            <a:r>
              <a:rPr lang="it-IT" altLang="it-IT" baseline="-25000" dirty="0"/>
              <a:t>2</a:t>
            </a:r>
            <a:r>
              <a:rPr lang="it-IT" altLang="it-IT" dirty="0"/>
              <a:t>: 99% in aria ambiente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Frequenza cardiaca 98 </a:t>
            </a:r>
            <a:r>
              <a:rPr lang="it-IT" altLang="it-IT" dirty="0" err="1"/>
              <a:t>bpm</a:t>
            </a:r>
            <a:r>
              <a:rPr lang="it-IT" altLang="it-IT" dirty="0"/>
              <a:t>.</a:t>
            </a:r>
          </a:p>
        </p:txBody>
      </p:sp>
      <p:pic>
        <p:nvPicPr>
          <p:cNvPr id="4100" name="Picture 4" descr="handle with care pair (7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887" y="2249317"/>
            <a:ext cx="27717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08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88111" y="166344"/>
            <a:ext cx="7227239" cy="554874"/>
          </a:xfrm>
        </p:spPr>
        <p:txBody>
          <a:bodyPr>
            <a:noAutofit/>
          </a:bodyPr>
          <a:lstStyle/>
          <a:p>
            <a:r>
              <a:rPr lang="it-IT" sz="1600" dirty="0">
                <a:latin typeface="+mn-lt"/>
              </a:rPr>
              <a:t>La terapia anticoagulante nella fibrillazione atriale : il caso del paziente fragile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50630" y="1943225"/>
            <a:ext cx="849337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altLang="it-IT" dirty="0"/>
              <a:t>Esame radiologico del torace: non segni di congestione polmonare</a:t>
            </a:r>
          </a:p>
          <a:p>
            <a:pPr>
              <a:spcBef>
                <a:spcPts val="600"/>
              </a:spcBef>
            </a:pPr>
            <a:endParaRPr lang="it-IT" altLang="it-IT" dirty="0"/>
          </a:p>
          <a:p>
            <a:pPr>
              <a:spcBef>
                <a:spcPts val="600"/>
              </a:spcBef>
            </a:pPr>
            <a:r>
              <a:rPr lang="it-IT" altLang="it-IT" dirty="0"/>
              <a:t>Gli esami </a:t>
            </a:r>
            <a:r>
              <a:rPr lang="it-IT" altLang="it-IT" dirty="0" err="1"/>
              <a:t>ematobiochimici</a:t>
            </a:r>
            <a:r>
              <a:rPr lang="it-IT" altLang="it-IT" dirty="0"/>
              <a:t> al momento del ricovero hanno mostrato </a:t>
            </a:r>
            <a:r>
              <a:rPr lang="it-IT" altLang="it-IT" b="1" u="sng" dirty="0"/>
              <a:t>peggioramento della funzione renale. </a:t>
            </a:r>
          </a:p>
          <a:p>
            <a:pPr>
              <a:spcBef>
                <a:spcPts val="600"/>
              </a:spcBef>
            </a:pPr>
            <a:r>
              <a:rPr lang="it-IT" altLang="it-IT" dirty="0"/>
              <a:t>Valori all’ingresso: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Azotemia 92 mg/</a:t>
            </a:r>
            <a:r>
              <a:rPr lang="it-IT" altLang="it-IT" dirty="0" err="1"/>
              <a:t>dL</a:t>
            </a:r>
            <a:endParaRPr lang="it-IT" altLang="it-IT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 err="1"/>
              <a:t>Creatininemia</a:t>
            </a:r>
            <a:r>
              <a:rPr lang="it-IT" altLang="it-IT" dirty="0"/>
              <a:t> 1.83 mg/</a:t>
            </a:r>
            <a:r>
              <a:rPr lang="it-IT" altLang="it-IT" dirty="0" err="1"/>
              <a:t>dL</a:t>
            </a:r>
            <a:endParaRPr lang="it-IT" altLang="it-IT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Velocità di filtrazione glomerulare (metodo di </a:t>
            </a:r>
            <a:r>
              <a:rPr lang="it-IT" altLang="it-IT" dirty="0" err="1"/>
              <a:t>Cockroft</a:t>
            </a:r>
            <a:r>
              <a:rPr lang="it-IT" altLang="it-IT" dirty="0"/>
              <a:t>-Gault)  27 ml/</a:t>
            </a:r>
            <a:r>
              <a:rPr lang="it-IT" altLang="it-IT" dirty="0" err="1"/>
              <a:t>min</a:t>
            </a:r>
            <a:endParaRPr lang="it-IT" altLang="it-IT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 err="1"/>
              <a:t>Sodiemia</a:t>
            </a:r>
            <a:r>
              <a:rPr lang="it-IT" altLang="it-IT" dirty="0"/>
              <a:t> 136 </a:t>
            </a:r>
            <a:r>
              <a:rPr lang="it-IT" altLang="it-IT" dirty="0" err="1"/>
              <a:t>mEq</a:t>
            </a:r>
            <a:r>
              <a:rPr lang="it-IT" altLang="it-IT" dirty="0"/>
              <a:t>/L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altLang="it-IT" dirty="0"/>
              <a:t>Potassiemia 4,8 </a:t>
            </a:r>
            <a:r>
              <a:rPr lang="it-IT" altLang="it-IT" dirty="0" err="1"/>
              <a:t>mEq</a:t>
            </a:r>
            <a:r>
              <a:rPr lang="it-IT" altLang="it-IT" dirty="0"/>
              <a:t>/L</a:t>
            </a:r>
          </a:p>
        </p:txBody>
      </p:sp>
    </p:spTree>
    <p:extLst>
      <p:ext uri="{BB962C8B-B14F-4D97-AF65-F5344CB8AC3E}">
        <p14:creationId xmlns:p14="http://schemas.microsoft.com/office/powerpoint/2010/main" val="33098635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EdL4RmnYMQWw0MvK/aZI4UM2c375kX/xd4aJlD9QTOPSN3IWoSqBptPtiNoUArpQNjISivwDKGYDmODn8fU4h/psgfzDRN0KeWXE+qJQTvGP6JjC+/e017FrFEwuYhf3v5/JVvyFsokfvaqXIcefU9G/Ntpu4TYTziP4Ey1KzFdJLNHVc7U2xN1OFJIE/xDF0iOPDtP6iJ0fq5pgkmZbjzxSn/l7e1S8Sy28pavtPgljKY9r11E3ptstvKWr7T4JbJUxScWZfE0ZjQAY56tWa680CH93PGIGrUUuQsjYS2NZnim3OltgDbziomEf3QN3SoYgbqveg1y801d3hfijEEC2PaoXSQewfSY6V/M89zzXA76+fL/KhcoUHEZ5MhxUC6K3M6cjgN0+OnYcd/pOn37fQCoejjMzSXpjJClqjHNTNZwnRr/VXC7H34kc5SGyeIGvfKoBuHvvFvObO3mGq9YYOmqVFrta+VbSAbq3gH1adio4pG1wY7IVHnmVrzenwhVAFqqmFdnRIeUkUh63waqJYdM28N0kRzCbdC6apjhphsR+fhv8ENsyolKhPS+hwYb6/0yUElAadio4pG1wY7TXody/axGmghVAFqqmFdnTy9F9KU/deWqJYdM28N0kQ91xqlY9ycqJhsR+fhv8ENtNWul158hQ0Yb6/0yUElAadio4pG1wY7Iy8NKPc4REIhVAFqqmFdncXuAxGVaMj5GI83lfoHWwHRKLryes6lzItdQ/REej/rM9wqYyZY0XNenOzVone0C1B5rR8scom9LSlLTNwFkirA/HtVsUWnhybF5Us9V/liIKEN9wNj91AQkABc52gQnQe3Voq6YExgwKQUniromsUF70ZEcjrO4pmqdfVFqfxkeCA6vz0cNcYz3CpjJljRc5x41DzQZqJbEvVCS1ygx76Ox5Ha6wAU7hkBC0hRN2yRG9HP30xOdKHI3V+zjraMb4YdcTKT1XJHHjSagPF9fZ+hfUAQX308li583pO4ZR6WZeDCZgbiAffRWlRbSiGYigrGwMwor3F8zTV3eF+KMQTHOCiGgEGnzLeHtkCLTAgHbEXhel10ATlpAS4IL3/5Jc++XvK6OwxknesQy35sqOD78chQlyM6ZDPcKmMmWNFzXpzs1aJ3tAtQea0fLHKJvQpzxZPqR4a4XbA65JdIWSzA/HtVsUWnh0hEIjhHVx9EJuhEpZQzotVYrfqePVu9y0hEIjhHVx9E34ucoWi2ApEnpw9qeR0bFzTxx824eVwNg+hkBbguhGo0DntTSltXRDiGb2VTFn8KUz8mVeNxSPA08cfNuHlcDYPoZAW4LoRqaupFA1DiwJBuBRgz+EwmhEAqMURpaArF6TQmststbKO+tRxUqz6X7RUf54aGpA0cKJI4UDYGxjQ4hm9lUxZ/Ch+pJaEtbBIEVuJHKorGx/8SHg8vXNVHuFTxACIgVe+8fN9Nhkt/TrOhI5Kl/z35Y6B1qZyuekZTyAKSIKREu/QfqSWhLWwSBMwKi8QoeDW/H883C+yvyCBZRIW0kynVRCbJVWvOld+QY1Sa9vmHoFPKq+0IVja24SbJVWvOld+QjhpxAkohnBr+56sSaLoIuFqYs2mcN5alF8RbOdN+OLFdfbjtGHdOBcv70We1o5UXRINvmiE4QwY5965dbLezgHFYHlWUYSR3GL5lPvhiielYWl4qjhZ+oMfCtt1o2+X8RhIklPGLhB1amLNpnDeWpRfEWznTfjixsrIgT7dcYZxAY+ZkStYECa/Jx+AVQUs6RINvmiE4QwZulL94NCSEecaDbHY4A0QIfN9Nhkt/TrMXxFs50344sR2GgXnOAClqDag+2RCoFu+f016/5GSTHhfEWznTfjixdODiYRBU21AEclsHKc9gvsSobJL56N3IOKi9qTOW/FIh4s5pToUVyzV8XPmH/M2v5jCgU9BtVDDwj+du9MIfJtJ3SgLrcJLDddvYCeju9THU3D1SU+/Cv5/TXr/kZJMebchwOGWMEGgaMwtGGsVELMBxmYQ0PQdzsIU69ScMwGBE9Od5eFRfib+ZWdICM7hYg6jtf3tX0JI1+dQZLYx2JpNLwsR2xRcaNDF4cYxD1iw73mAxq9Iy1Zfn/gYUvLSAJJpPonmuNtGrad26IzdyZ16gi2zasVXb8C29ifm4ib+Ti0zaArU+arkTHCM95pm5fIir3QCjB6fakTZ+UiEA15H+lb1eVGdUWK36nj1bvctQea0fLHKJvUkUQk/6fzMDMwb1iYgHg4NYrfqePVu9y1B5rR8scom9Tx5nL8sHzqmC7Wvmq3E+W93JNmeVjTT7Dag+2RCoFu8z3CpjJljRcz5Y4ga5K+o8bEXhel10ATmM2suouwoo7IREFbfMYm9HHkVQyt1lJ4Ynpw9qeR0bFyenD2p5HRsXJ6cPankdGxcvYUo6E1yGEAEc1ctcENbg/ziPfF4AYgHCQCdvc+vrhapw6B5OxkJ3U2uEgWeFU/Gpt+hP1H5+mRb4kyhfr9gTebP+xq20bTfMqUQkhZU0j8JAJ29z6+uFqnDoHk7GQndgFwRnQ0DA8y9hSjoTXIYQARzVy1wQ1uAQR/hfbe4suVO5jXdb7sKbyqvtCFY2tuEGy1mtSuZxplc6t6upMH/u9rRJZ1fDED3A/HtVsUWnhwbLWa1K5nGmVzq3q6kwf+5KmluXDjZxQ0O8uwIOCqgGBstZrUrmcaZXOrerqTB/7va0SWdXwxA9gxhY/KIINDWBdf6F6TzN8nIvHYem6qjQr40+b+4A3NrRodb9XpWiG3IvHYem6qjQr40+b+4A3NrJUxScWZfE0SjI92oVdBGZRXFbJ/w+1yE=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0fkve4hSa63geOD8ZEcuamKznqBCV5hNvuhTi7lobWJcstoOirPfiwj378x84bctCnVayT9SXsehsGbqnfH02y+0N27qpbORLpn4k1CW/F7ziomEf3QN3SiiIC6R7UkBJlJHuzLAQJ1pZFktZ+/Ib0DHnXimLhAoxCQAFznaBCd5GVttSp+wAlFgFgLe/vd8cCkFJ4q6JrFBe9GRHI6zuL2eA18rE5YQvphiHAFdG0CjCap6F2ohcJAihln2jjAFL96Ka647siTOoJBM6fjcdKwpcuKW+wZnxH6lmXSFhAyyfpkxMQ4uMpZVTl22+83f3qcI3zxO5QCfJi31fRgzP3OVn6zLd6O3rtbSxC+JZMV5jCgU9BtVDCZMcyRgSdOPoJ8vdfcZrANFT2U4d7HyGZ+F1cgL2V0I2MhKK/AMoZgOY4Ofx9TiH+myB/MNE3Qp4hlMRlVAy9dVQdIm4nY6HMxcJ6idUsPD7+v9Go/rFaBJsXlSz1X+WI5nw5R8LGDf0zyztnxQHCQnfQPFr38tM4B5ytc9QslhH6PREPNVdtzrs1UwPOSlsC8iM52NHrL07WuJlTU/bzyKhbevhsQeUEB5ytc9QslhE2uOpNqtQ8x1OgrCMY6MgF1RaOJRcNvIyo04hXvVTn+KhbevhsQeUFm0/eY5MuAoV403f0ncrzJipxPsN3PsdcQkABc52gQnQe3Voq6YExgwKQUniromsUF70ZEcjrO4pmqdfVFqfxkeCA6vz0cNcZym9pchnTJUPahkpq5efqoZtP3mOTLgKGIRSD5Y1LQkJpp2K13NemZ0dkQfo7c7unb8PZG/x4S2W1FIlD4iH2KSCQhj64xJhnkEhDPozp3sHvMlWl8kpXwBdRt0IgWrpIUnQJXVh+JqL1UCdnMYsCPNPHHzbh5XA2D6GQFuC6EajQOe1NKW1dEOIZvZVMWfwplfOtLAX6RZMZZdVb8YlKYocn4xHGK2HY99pwLSIqqlsYSvYYOiDIawiDChfJFObLHtknPkLyTJcwJo8ixXDVhziomEf3QN3ScDkBk8yImh3Kb2lyGdMlQ4YySgINt48/nnsqTrqtl1zvIDiLg5HTXdrr7j/d8CMjRq/H9nY/by1DVRqVNaUBFk0vCxHbFFxozleOf3nwZidTqNKJbNw1cJVJsFm6Ydbux9LVHhYRCnYWyrEcwhBa7l3HXvPkfSrU7yA4i4OR01/mr0A2Es4UBRhWC1KUPswlqQ9j6iiWaU3XdOHnhB4NWJJm5UxE9lsRez+I63UhhdlqYs2mcN5alu+b/12XqEmSaaditdzXpmdHZEH6O3O7pL87mKLr5eIw/Ihq7mPhE6+YAUiEDWsbMORwzA5uFCF3dyTZnlY00+xI+Fjh7AcdiqDKH4rCuDV89gcH+tPlOYup0ace3nGGuDMbwQ7aAK040DntTSltXRLKyIE+3XGGcdHUySo8TcS+52ryfhn3X5p56ZY/osGg0i9HRvNJ0uo6zwJIb/svKvzGyVaETCATzdhtRe8GNdhlXHge2Q4mr21iWvDG1MuRI/X9gyr1LCmqll4D21pnZ6v1/YMq9SwpqxNrb4VPu82OAFT/pT6Btx5v8yi4PEWlCqCaRCTPrzBBz6BZVjY4GLPJlofVAHjkTF4ansb5hOrA2cu5UgAUpZBy3vKCnpy+itGYW9GK3BKOKGPjpzficmpwOQGTzIiaHOmvxj8ezBI68iM52NHrL07WuJlTU/bzyKhbevhsQeUEf60prjCcRYhtwNHQTC8L39FQ5j0WJvjfdyTZnlY00+ybJVWvOld+Q7P6EfC0fyLh+j0RDzVXbc1CokVM6X48fqroJl7Us8LaRRjXEnf/rSWKXrYYp2mLF5jCgU9BtVDDwj+du9MIfJnYbUXvBjXYZvWxgnumZiWwIVdZGXfdowjwQXqYiTK8Cb1VD2tCtpzBP1oFi1zIk7CbJVWvOld+Ql49eIO7Lbnyt7JNYlukpg0jd9Kj3SaetSCQhj64xJhmZtEQpeai5Fez+hHwtH8i4evvcHFBqNDMPCxbC4XQ89ez+hHwtH8i4FmbsdADXs99BQUBt+Bbq/UgkIY+uMSYZvWxgnumZiWwWZux0ANez33Th6KZlYiHHSCQhj64xJhkt4rp3gqs8KqxGwVFv0cuQJzmiJYkhMcFXZANlCRUKEXRTmfw1IZpLpllGCMQqCZgdoJKDD6Czi/l3M6NtPn/guNiHIUTdTUz1V1RYOlhwoBaTCsKX/1JarKh3ykT6kt/RE9XiYTLUKFDVRqVNaUBFw/qjcW9S0wyRzLwmyIkh0C1dRCZU0l3hTwTXYCRLwv8="/>
  <p:tag name="MENTOGRAPHOPTIONS" val="/piyB5pUgjkR1Mt+wiYOnlO5jXdb7sKbyqvtCFY2tuEdL4RmnYMQWw0MvK/aZI4UM2c375kX/xd4aJlD9QTOPSN3IWoSqBptPtiNoUArpQNjISivwDKGYDmODn8fU4h/psgfzDRN0KeWXE+qJQTvGP6JjC+/e017FrFEwuYhf3v5/JVvyFsokfvaqXIcefU9G/Ntpu4TYTziP4Ey1KzFdJLNHVc7U2xN1OFJIE/xDF0iOPDtP6iJ0fq5pgkmZbjzxSn/l7e1S8Sy28pavtPgljKY9r11E3ptstvKWr7T4JbJUxScWZfE0ZjQAY56tWa680CH93PGIGrUUuQsjYS2NZnim3OltgDbziomEf3QN3SoYgbqveg1y801d3hfijEEC2PaoXSQewfSY6V/M89zzXA76+fL/KhcoUHEZ5MhxUC6K3M6cjgN0+OnYcd/pOn37fQCoejjMzSXpjJClqjHNTNZwnRr/VXC7H34kc5SGyeIGvfKoBuHvvFvObO3mGq9YYOmqVFrta+VbSAbq3gH1adio4pG1wY7IVHnmVrzenwhVAFqqmFdnRIeUkUh63waqJYdM28N0kRzCbdC6apjhphsR+fhv8ENsyolKhPS+hwYb6/0yUElAadio4pG1wY7TXody/axGmghVAFqqmFdnTy9F9KU/deWqJYdM28N0kQ91xqlY9ycqJhsR+fhv8ENtNWul158hQ0Yb6/0yUElAadio4pG1wY7Iy8NKPc4REIhVAFqqmFdncXuAxGVaMj5GI83lfoHWwHRKLryes6lzItdQ/REej/rM9wqYyZY0XNenOzVone0C1B5rR8scom9LSlLTNwFkirA/HtVsUWnhybF5Us9V/liIKEN9wNj91AQkABc52gQnQe3Voq6YExgwKQUniromsUF70ZEcjrO4pmqdfVFqfxkeCA6vz0cNcYz3CpjJljRc5x41DzQZqJbEvVCS1ygx76Ox5Ha6wAU7hkBC0hRN2yRG9HP30xOdKHI3V+zjraMb4YdcTKT1XJHHjSagPF9fZ+hfUAQX308li583pO4ZR6WZeDCZgbiAffRWlRbSiGYigrGwMwor3F8zTV3eF+KMQTHOCiGgEGnzLeHtkCLTAgHbEXhel10ATlpAS4IL3/5Jc++XvK6OwxknesQy35sqOD78chQlyM6ZDPcKmMmWNFzXpzs1aJ3tAtQea0fLHKJvQpzxZPqR4a4XbA65JdIWSzA/HtVsUWnh0hEIjhHVx9EJuhEpZQzotVYrfqePVu9y0hEIjhHVx9E34ucoWi2ApEnpw9qeR0bFzTxx824eVwNg+hkBbguhGo0DntTSltXRDiGb2VTFn8KUz8mVeNxSPA08cfNuHlcDYPoZAW4LoRqaupFA1DiwJBuBRgz+EwmhEAqMURpaArF6TQmststbKO+tRxUqz6X7RUf54aGpA0cKJI4UDYGxjQ4hm9lUxZ/Ch+pJaEtbBIEVuJHKorGx/8SHg8vXNVHuFTxACIgVe+8fN9Nhkt/TrOhI5Kl/z35Y6B1qZyuekZTyAKSIKREu/QfqSWhLWwSBMwKi8QoeDW/H883C+yvyCBZRIW0kynVRCbJVWvOld+QY1Sa9vmHoFPKq+0IVja24SbJVWvOld+QjhpxAkohnBr+56sSaLoIuFqYs2mcN5alF8RbOdN+OLFdfbjtGHdOBcv70We1o5UXRINvmiE4QwY5965dbLezgHFYHlWUYSR3GL5lPvhiielYWl4qjhZ+oMfCtt1o2+X8RhIklPGLhB1amLNpnDeWpRfEWznTfjixsrIgT7dcYZxAY+ZkStYECa/Jx+AVQUs6RINvmiE4QwZulL94NCSEecaDbHY4A0QIfN9Nhkt/TrMXxFs50344sR2GgXnOAClqDag+2RCoFu+f016/5GSTHhfEWznTfjixdODiYRBU21AEclsHKc9gvsSobJL56N3IOKi9qTOW/FIh4s5pToUVyzV8XPmH/M2v5jCgU9BtVDDwj+du9MIfJtJ3SgLrcJLDddvYCeju9THU3D1SU+/Cv5/TXr/kZJMebchwOGWMEGgaMwtGGsVELMBxmYQ0PQdzsIU69ScMwGBE9Od5eFRfib+ZWdICM7hYg6jtf3tX0JI1+dQZLYx2JpNLwsR2xRcaNDF4cYxD1iw73mAxq9Iy1Zfn/gYUvLSAJJpPonmuNtGrad26IzdyZ16gi2zasVXb8C29ifm4ib+Ti0zaArU+arkTHCM95pm5fIir3QCjB6fakTZ+UiEA15H+lb1eVGdUWK36nj1bvctQea0fLHKJvUkUQk/6fzMDMwb1iYgHg4NYrfqePVu9y1B5rR8scom9Tx5nL8sHzqmC7Wvmq3E+W93JNmeVjTT7Dag+2RCoFu8z3CpjJljRcz5Y4ga5K+o8bEXhel10ATmM2suouwoo7IREFbfMYm9HHkVQyt1lJ4Ynpw9qeR0bFyenD2p5HRsXJ6cPankdGxcvYUo6E1yGEAEc1ctcENbg/ziPfF4AYgHCQCdvc+vrhapw6B5OxkJ3U2uEgWeFU/Gpt+hP1H5+mRb4kyhfr9gTebP+xq20bTfMqUQkhZU0j8JAJ29z6+uFqnDoHk7GQndgFwRnQ0DA8y9hSjoTXIYQARzVy1wQ1uAQR/hfbe4suVO5jXdb7sKbyqvtCFY2tuEGy1mtSuZxplc6t6upMH/u9rRJZ1fDED3A/HtVsUWnhwbLWa1K5nGmVzq3q6kwf+5KmluXDjZxQ0O8uwIOCqgGBstZrUrmcaZXOrerqTB/7va0SWdXwxA9gxhY/KIINDWBdf6F6TzN8nIvHYem6qjQr40+b+4A3NrRodb9XpWiG3IvHYem6qjQr40+b+4A3NrJUxScWZfE0SjI92oVdBGZRXFbJ/w+1yE=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EdL4RmnYMQWw0MvK/aZI4UM2c375kX/xd4aJlD9QTOPSN3IWoSqBptPtiNoUArpQPPRXgtSMkFei1t6bUbRcSEmap19UWp/GR1jANRRL3NbVyHasNbDGmfGDUcCK9fQa1F45fkRydg01eCZjOb4Y6680CH93PGIGq85Ge5k5NHu/NAh/dzxiBqC9tnuEmWz82EB0qeMuXjYcqr7QhWNrbhJTAWDSuvopbgAOCEJtJk2+p0ace3nGGuatWCFXlrb78nPHNO10v3F+esLurEYqCGxh4jlerEj4kXGLG6E0uUhadio4pG1wY7QO+vDV1/jJyhgJQ7jt++uWf4TQbsKCzyWXXwjSoMxCNu9VGsFg2Eavg0qGPTLsxj3HSTO/nOscL7yZyfnrUJ2djAjzMy3eThZv0Supn3vwYhVAFqqmFdnSbF5Us9V/liqJYdM28N0kTBWs0Y2+ROl5hsR+fhv8ENXaX30jgsp2cYb6/0yUElAadio4pG1wY7AkpwSWwcNOwhVAFqqmFdnT6Kgc2VSAFUqJYdM28N0kTy2+76iQJpd5hsR+fhv8ENHATv8nhI/JAYb6/0yUElAadio4pG1wY7EosCsIyZLXEhVAFqqmFdnegTCq2rdDXEqJYdM28N0kTYypRK2EWxEiHExPds6txlwPx7VbFFp4dIRCI4R1cfRM01d3hfijEEog0MeXpqv2G9VAnZzGLAj9+LnKFotgKRz75e8ro7DGQbKcDZuip5SR4fV/PG/zXxHjSagPF9fZ/X31VPwcthmTRLMYpqPn4jmmojkELtutr6YYhwBXRtAowmqehdqIXCtv+De8RCaxcgv0Qp7962Zi583pO4ZR6WA87v5wIMkVRMObgrgkRC1V30ibjPDWZWSYiXZ7DDZyBYrfqePVu9yybF5Us9V/liZjvJDX58SoVsReF6XXQBOc++XvK6Owxku4Rmqzzhe2Fp3vwTFbgDdYYdcTKT1XJHHjSagPF9fZ/X31VPwcthmTRLMYpqPn4jmmojkELtutr6YYhwBXRtAowmqehdqIXCtv+De8RCaxcgv0Qp7962Zi583pO4ZR6WA87v5wIMkVRMObgrgkRC1V30ibjPDWZWSYiXZ7DDZyBYrfqePVu9yxIeUkUh63waJ6cPankdGxffi5yhaLYCkRHeLkV7i2ij0Si68nrOpcyLXUP0RHo/6/axsam9OMusJOzyUMyVhRD3Tn7qeo2cvjqHTJNzhX0D5r80E8IIe0/KX3lVV+KJyVmr9ZNFIOp07CoSNHWUaLsnvrTgEzEYJaINDHl6ar9hvVQJ2cxiwI9mO8kNfnxKhdmIGvI4QasovrUcVKs+l+1PbLDUYnh9YG4FGDP4TCaEpJR/WRk+tPc0Ku7eAUvXir61HFSrPpftJWWVMCWi7UiQdVVfu/newjiGb2VTFn8KPe+uf+OU3nU08cfNuHlcDYPoZAW4LoRqXV/LvKFp24huBRgz+EwmhEAqMURpaArFoSOSpf89+WObThJK1Oqi6ScuHjt7lJroIhqS1TBEzb4fqSWhLWwSBGuysGaXctdu/X9gyr1LCmqll4D21pnZ6qEjkqX/PfljWUSFtJMp1UTX7dG8Ayt1sBjJOyyUvAVXRINvmiE4Qwbsg11WCDM1xcv70We1o5UXRINvmiE4QwY+ch25C28Bj/NAh/dzxiBqxKhskvno3cgXrD75D2jlcMqr7QhWNrbhJslVa86V35BrV3Dso1+dbMD8e1WxRaeHnkGfXxqLnklEg2+aIThDBs6nD16ZHJBQymBl/9a2IqAEclsHKc9gvsSobJL56N3IyUZJxNAGhfSw6v10NnmlrcD8e1WxRaeHJslVa86V35CyG8fB8P75tNHZEH6O3O7pIhqS1TBEzb7EqGyS+ejdyCh1jf/zfh+tyvF8rdkst8AdLR+Juv8xI8SobJL56N3IlIGv4JJHhBBjBrnQWjDHKlqYs2mcN5alF8RbOdN+OLH8SeiC5QPwtOX8qg0NyzqhSIQ43aJoodEqFt6+GxB5QUL27OA6HPVuqWGrNi1jLib6w6SYS3mLuovB+VAEV5tQphGGXrgaactoal70mElrs2wdIHT5iwnG3uEgiB3+m9ShI5Kl/z35Y6tp3bojN3JnXqCLbNqxVdvwLb2J+biJv1qYs2mcN5alvjJswLugw2Vqh7guXz1sA7KyIE+3XGGcdHUySo8TcS/cs1f1Vroq0b+ZWdICM7hYg6jtf3tX0JIfwoU4SMeik0O8uwIOCqgGos5wjdz1aRL+56sSaLoIuFBWyHX2kMV+hK0Mi50EAH1AWrRQ+9bULGCz4BHB+Xi11lnvonzH2ir6TsRJ1Lf9w0BatFD71tQsYLPgEcH5eLWUxQmKh9AIZtqVYkCDfhEF8Q5dTrWcWec22i/W/xV8RB5FUMrdZSeGJ6cPankdGxffi5yhaLYCkam36E/Ufn6ZM9wqYyZY0XM+WOIGuSvqPHlrFb+OjwigeWsVv46PCKAr2Tqo2FcuSuQy8cdwwnrJbk5um9Ew5cpkllWb5+btYnlOClhjIIcN/Bv5eEFmwn/sy1KcH/3FsAxc7ASK4INHMsS45tNh9kqbhw9QHqoQlas0m4oxyiQ1eU4KWGMghw05WWdcIwBBQoMdUx4d9frC5DLxx3DCeskpHCBlIyIXBOaLvY0OB8BbpfrHEgVVBb+dK6iKXMfzUwWrfdy1DpbL8WNARbem0TEZAQtIUTdskQFcrvNSRcl9Bat93LUOlsvxY0BFt6bRMagyh+Kwrg1fz8ZID3E5AW0Fq33ctQ6Wy/FjQEW3ptExC9tnuEmWz82EB0qeMuXjYQDI+ycESUmTDoplLrWYG/wA4KBcvLDDd1gNlv5Rxuv8DoplLrWYG/zAzzsxwHSNY81Uk1Bmu7RlNeAVCA/I1T8=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2rOgYrlOtioZWjdXzt+oq6pLlzJRX4NOY1Hm+5dhyfH6Ur02Avm3Fh05skQMV3p3XSG9F04ryLfP/rfX/PnGV9qHU2z5aLSfrpn4k1CW/F7ziomEf3QN3SiiIC6R7UkBJlJHuzLAQJ1pZFktZ+/Ib0DHnXimLhAoxCQAFznaBCd5GVttSp+wAlJ+2u292D+ioLcniPXPIOx0VpUW0ohmIr+iYwvv3tNexaxRMLmIX97E+ZKRCVNPImzPmsYhDMEkQ6GMLHOQ4Sw/RWEX3hXdX6RVO2CQntPK/Z5PHbtXbUOLa3gHjgGh4QmxeVLPVf5YiChDfcDY/dQEJAAXOdoEJ3SocSM2DiBO4LcniPXPIOx0VpUW0ohmIr+iYwvv3tNexaxRMLmIX97E+ZKRCVNPIldZoFzat6qicCkFJ4q6JrFfernt8STj4UiME1mPsh/z2hCTr4TO5fqGP7BzzcWXf9zZv5aDPQXdsbbrSY/zHLsVYmkVflGR+NMOx8VOlhcfOcewflIqi7FSuLDDoGTdusmxeVLPVf5Ynw3Xl9zI8HPoNUcma2VRrh13Th54QeDVoeKnbsylhIqLa3gHjgGh4QmxeVLPVf5YpCCRfht/yN6/RWEX3hXdX6RVO2CQntPK/Z5PHbtXbUOLa3gHjgGh4QSHlJFIet8GtcXF+vZwVX5ipxPsN3PsdcQkABc52gQndKhxIzYOIE7gtyeI9c8g7HRWlRbSiGYiv6JjC+/e017FrFEwuYhf3sT5kpEJU08iV1mgXNq3qqJwKQUniromsV96ue3xJOPhSIwTWY+yH/PaEJOvhM7l+oY/sHPNxZd/3Nm/loM9Bd2xtutJj/McuxLeA08C8qlxkw7HxU6WFx85x7B+UiqLsVK4sMOgZN26xIeUkUh63wafDdeX3Mjwc+g1RyZrZVGuHXdOHnhB4NWh4qduzKWEiotreAeOAaHhBIeUkUh63wannplj+iwaDS+tRxUqz6X7U9ssNRieH1gbgUYM/hMJoSklH9ZGT6097H0tUeFhEKdcJR5tgefAEtbkp4tD49RMRuDn4jYnulVo2fPTai4GoVx11oYxVYpu3a6+4/3fAjI0avx/Z2P28tQ1UalTWlARSeTXifgZLf9/zEta5s4mZnwqNrhRQmBgzmfDlHwsYN/9ASkbFW+4UnMCaPIsVw1Yc4qJhH90Dd0nA5AZPMiJocnFp9giT+aPiLegHRLM0e4ifalf/oxbmxlfOtLAX6RZB8tw4/m+maKNEhd1KsgevdTOknIGD9+u/QEpGxVvuFJ2cmFSvSQKqrePt20BLQD4OQSEM+jOnew8bCqHnT5xgKZfn1plXFG7JS19q5jrlDPhydXISX4p+6mpOOmcRRmTucewflIqi7FSuLDDoGTdusNsbHfikAxNbyIznY0esvTjPtECEye2i0puUmhfnzWVLgUAx2boyUKQ4/tsNE9uJZDvLsCDgqoBu6zvrQfKe5jthfTKxuXKWhm8ox8uDJ+ZWNE/wvFaEE3l+f+BhS8tICYa9CxD2OoI0gkIY+uMSYZCZYCQORLt4ZDvLsCDgqoBnr73BxQajQzhFG0HDSoGBCMtQWMs0OCv1yfmFOT2Mn+ogx8W+afBrjIApIgpES79O4+7I5tyD9pCq2GyDXoJfx4CxfbrxrS/HYbUXvBjXYZ6e6h8o3i/aZ17KVbDKiG4PVu0WeQ6H/LEfcu+yXOloO/pauClqY4dlGr1hwF0SOo7C9YODl9m6kreGwq6fyEvVDVRqVNaUBFjdLaRHgp1lmJsMivqQjkqOYAUiEDWsbM5jCgU9BtVDDwj+du9MIfJnYbUXvBjXYZEWN3Bg0EuPKbbhTYB2nNRK9sgof9dlfM4yttJ8CRyKoh81zU047jCTGyVaETCATzgzTvW0Iy6TRpK5Eva2/Fs3yZ8EAZN+5PUwBJO0jAfTMqFt6+GxB5QR/rSmuMJxFij7yvqfnRzXqvCySAfjbkyHGQI93VoFVz0t7CSssGK/at7JNYlukpg+nGXHY+G48UJMo/PiOJBSqCX5Q9lRGP9v7+NwYGqD8YTek0g47EuXldQOe+0Dj9yx996BkmghEcIOzgg/PZW/sxslWhEwgE8+MrbSfAkciqBoew7sONL9MN9ImDxkFkEHw3Xl9zI8HPfIir3QCjB6dt8+PIucwrxs1tOMtueW8Iudq8n4Z91+bo4IgaxLLCiA40yVSOvhtw0pMIsGvnkXhDj+2w0T24lkURP+RLSVx4IxskGgGEGWdQ1UalTWlARQhB5+9Ze51YJR4tlPVZchYdMWgxA+zpDQIee8OMjrGhLLO6xir5X+AY3Kwk7/9OxKZZRgjEKgmYe8dgSpKyl9R0+v0E+3Yh72NvgMJnONh6557Kk66rZdeMD+8Dw0ymLg=="/>
  <p:tag name="MENTOGRAPHOPTIONS" val="/piyB5pUgjkR1Mt+wiYOnlO5jXdb7sKbyqvtCFY2tuEdL4RmnYMQWw0MvK/aZI4UM2c375kX/xd4aJlD9QTOPSN3IWoSqBptPtiNoUArpQPPRXgtSMkFei1t6bUbRcSEmap19UWp/GR1jANRRL3NbVyHasNbDGmfGDUcCK9fQa1F45fkRydg01eCZjOb4Y6680CH93PGIGq85Ge5k5NHu/NAh/dzxiBqC9tnuEmWz82EB0qeMuXjYcqr7QhWNrbhJTAWDSuvopbgAOCEJtJk2+p0ace3nGGuatWCFXlrb78nPHNO10v3F+esLurEYqCGxh4jlerEj4kXGLG6E0uUhadio4pG1wY7QO+vDV1/jJyhgJQ7jt++uWf4TQbsKCzyWXXwjSoMxCNu9VGsFg2Eavg0qGPTLsxj3HSTO/nOscL7yZyfnrUJ2djAjzMy3eThZv0Supn3vwYhVAFqqmFdnSbF5Us9V/liqJYdM28N0kTBWs0Y2+ROl5hsR+fhv8ENXaX30jgsp2cYb6/0yUElAadio4pG1wY7AkpwSWwcNOwhVAFqqmFdnT6Kgc2VSAFUqJYdM28N0kTy2+76iQJpd5hsR+fhv8ENHATv8nhI/JAYb6/0yUElAadio4pG1wY7EosCsIyZLXEhVAFqqmFdnegTCq2rdDXEqJYdM28N0kTYypRK2EWxEiHExPds6txlwPx7VbFFp4dIRCI4R1cfRM01d3hfijEEog0MeXpqv2G9VAnZzGLAj9+LnKFotgKRz75e8ro7DGQbKcDZuip5SR4fV/PG/zXxHjSagPF9fZ/X31VPwcthmTRLMYpqPn4jmmojkELtutr6YYhwBXRtAowmqehdqIXCtv+De8RCaxcgv0Qp7962Zi583pO4ZR6WA87v5wIMkVRMObgrgkRC1V30ibjPDWZWSYiXZ7DDZyBYrfqePVu9yybF5Us9V/liZjvJDX58SoVsReF6XXQBOc++XvK6Owxku4Rmqzzhe2Fp3vwTFbgDdYYdcTKT1XJHHjSagPF9fZ/X31VPwcthmTRLMYpqPn4jmmojkELtutr6YYhwBXRtAowmqehdqIXCtv+De8RCaxcgv0Qp7962Zi583pO4ZR6WA87v5wIMkVRMObgrgkRC1V30ibjPDWZWSYiXZ7DDZyBYrfqePVu9yxIeUkUh63waJ6cPankdGxffi5yhaLYCkRHeLkV7i2ij0Si68nrOpcyLXUP0RHo/6/axsam9OMusJOzyUMyVhRD3Tn7qeo2cvjqHTJNzhX0D5r80E8IIe0/KX3lVV+KJyVmr9ZNFIOp07CoSNHWUaLsnvrTgEzEYJaINDHl6ar9hvVQJ2cxiwI9mO8kNfnxKhdmIGvI4QasovrUcVKs+l+1PbLDUYnh9YG4FGDP4TCaEpJR/WRk+tPc0Ku7eAUvXir61HFSrPpftJWWVMCWi7UiQdVVfu/newjiGb2VTFn8KPe+uf+OU3nU08cfNuHlcDYPoZAW4LoRqXV/LvKFp24huBRgz+EwmhEAqMURpaArFoSOSpf89+WObThJK1Oqi6ScuHjt7lJroIhqS1TBEzb4fqSWhLWwSBGuysGaXctdu/X9gyr1LCmqll4D21pnZ6qEjkqX/PfljWUSFtJMp1UTX7dG8Ayt1sBjJOyyUvAVXRINvmiE4Qwbsg11WCDM1xcv70We1o5UXRINvmiE4QwY+ch25C28Bj/NAh/dzxiBqxKhskvno3cgXrD75D2jlcMqr7QhWNrbhJslVa86V35BrV3Dso1+dbMD8e1WxRaeHnkGfXxqLnklEg2+aIThDBs6nD16ZHJBQymBl/9a2IqAEclsHKc9gvsSobJL56N3IyUZJxNAGhfSw6v10NnmlrcD8e1WxRaeHJslVa86V35CyG8fB8P75tNHZEH6O3O7pIhqS1TBEzb7EqGyS+ejdyCh1jf/zfh+tyvF8rdkst8AdLR+Juv8xI8SobJL56N3IlIGv4JJHhBBjBrnQWjDHKlqYs2mcN5alF8RbOdN+OLH8SeiC5QPwtOX8qg0NyzqhSIQ43aJoodEqFt6+GxB5QUL27OA6HPVuqWGrNi1jLib6w6SYS3mLuovB+VAEV5tQphGGXrgaactoal70mElrs2wdIHT5iwnG3uEgiB3+m9ShI5Kl/z35Y6tp3bojN3JnXqCLbNqxVdvwLb2J+biJv1qYs2mcN5alvjJswLugw2Vqh7guXz1sA7KyIE+3XGGcdHUySo8TcS/cs1f1Vroq0b+ZWdICM7hYg6jtf3tX0JIfwoU4SMeik0O8uwIOCqgGos5wjdz1aRL+56sSaLoIuFBWyHX2kMV+hK0Mi50EAH1AWrRQ+9bULGCz4BHB+Xi11lnvonzH2ir6TsRJ1Lf9w0BatFD71tQsYLPgEcH5eLWUxQmKh9AIZtqVYkCDfhEF8Q5dTrWcWec22i/W/xV8RB5FUMrdZSeGJ6cPankdGxffi5yhaLYCkam36E/Ufn6ZM9wqYyZY0XM+WOIGuSvqPHlrFb+OjwigeWsVv46PCKAr2Tqo2FcuSuQy8cdwwnrJbk5um9Ew5cpkllWb5+btYnlOClhjIIcN/Bv5eEFmwn/sy1KcH/3FsAxc7ASK4INHMsS45tNh9kqbhw9QHqoQlas0m4oxyiQ1eU4KWGMghw05WWdcIwBBQoMdUx4d9frC5DLxx3DCeskpHCBlIyIXBOaLvY0OB8BbpfrHEgVVBb+dK6iKXMfzUwWrfdy1DpbL8WNARbem0TEZAQtIUTdskQFcrvNSRcl9Bat93LUOlsvxY0BFt6bRMagyh+Kwrg1fz8ZID3E5AW0Fq33ctQ6Wy/FjQEW3ptExC9tnuEmWz82EB0qeMuXjYQDI+ycESUmTDoplLrWYG/wA4KBcvLDDd1gNlv5Rxuv8DoplLrWYG/zAzzsxwHSNY81Uk1Bmu7RlNeAVCA/I1T8=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1628</Words>
  <Application>Microsoft Office PowerPoint</Application>
  <PresentationFormat>Presentazione su schermo (4:3)</PresentationFormat>
  <Paragraphs>356</Paragraphs>
  <Slides>21</Slides>
  <Notes>1</Notes>
  <HiddenSlides>2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Titoli diapositive</vt:lpstr>
      </vt:variant>
      <vt:variant>
        <vt:i4>21</vt:i4>
      </vt:variant>
    </vt:vector>
  </HeadingPairs>
  <TitlesOfParts>
    <vt:vector size="24" baseType="lpstr">
      <vt:lpstr>Tema di Office</vt:lpstr>
      <vt:lpstr>Struttura predefinita</vt:lpstr>
      <vt:lpstr>1_Struttura predefinita</vt:lpstr>
      <vt:lpstr>Presentazione standard di PowerPoint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Quanti di Voi avrebbero prescritto alla paziente terapia anticoagulante orale?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La terapia anticoagulante nella fibrillazione atriale : il caso del paziente fragile</vt:lpstr>
      <vt:lpstr>Quanti di Voi avrebbero dimesso la paziente con ASA</vt:lpstr>
      <vt:lpstr>Presentazione standard di PowerPoint</vt:lpstr>
      <vt:lpstr>Presentazione standard di PowerPoint</vt:lpstr>
      <vt:lpstr> ASA has limited efficacy for stroke reduction in AF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Conferenze</cp:lastModifiedBy>
  <cp:revision>90</cp:revision>
  <dcterms:created xsi:type="dcterms:W3CDTF">2016-10-13T08:44:55Z</dcterms:created>
  <dcterms:modified xsi:type="dcterms:W3CDTF">2017-12-18T17:50:16Z</dcterms:modified>
</cp:coreProperties>
</file>