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1" r:id="rId3"/>
    <p:sldId id="264" r:id="rId4"/>
    <p:sldId id="265" r:id="rId5"/>
    <p:sldId id="307" r:id="rId6"/>
    <p:sldId id="261" r:id="rId7"/>
    <p:sldId id="315" r:id="rId8"/>
    <p:sldId id="322" r:id="rId9"/>
    <p:sldId id="323" r:id="rId10"/>
    <p:sldId id="324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rrado\Desktop\4.10OrdMedici\dati%20fer%20reV1%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rrado\Desktop\4.10OrdMedici\dati%20fer%20reV1%20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orrado\Desktop\4.10OrdMedici\dati%20fer%20reV1%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/>
              <a:t>ETA' MEDIA</a:t>
            </a:r>
          </a:p>
        </c:rich>
      </c:tx>
      <c:layout>
        <c:manualLayout>
          <c:xMode val="edge"/>
          <c:yMode val="edge"/>
          <c:x val="0.42326366716276875"/>
          <c:y val="3.341902313624678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6.6235916545648033E-2"/>
          <c:y val="0.17994858611825237"/>
          <c:w val="0.81098610014427552"/>
          <c:h val="0.70437017994858664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'UNIONE grafici'!$D$86:$D$88</c:f>
              <c:strCache>
                <c:ptCount val="3"/>
                <c:pt idx="0">
                  <c:v>ETA' MEDIA</c:v>
                </c:pt>
                <c:pt idx="1">
                  <c:v>ETA' MEDIA FEMMINA</c:v>
                </c:pt>
                <c:pt idx="2">
                  <c:v>ETA' MEDIA MASCHI</c:v>
                </c:pt>
              </c:strCache>
            </c:strRef>
          </c:cat>
          <c:val>
            <c:numRef>
              <c:f>'UNIONE grafici'!$E$86:$E$88</c:f>
              <c:numCache>
                <c:formatCode>General</c:formatCode>
                <c:ptCount val="3"/>
                <c:pt idx="0" formatCode="0">
                  <c:v>87.306451612903189</c:v>
                </c:pt>
                <c:pt idx="1">
                  <c:v>88</c:v>
                </c:pt>
                <c:pt idx="2">
                  <c:v>81</c:v>
                </c:pt>
              </c:numCache>
            </c:numRef>
          </c:val>
        </c:ser>
        <c:axId val="51806208"/>
        <c:axId val="51807744"/>
      </c:barChart>
      <c:catAx>
        <c:axId val="5180620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it-IT"/>
          </a:p>
        </c:txPr>
        <c:crossAx val="51807744"/>
        <c:crosses val="autoZero"/>
        <c:auto val="1"/>
        <c:lblAlgn val="ctr"/>
        <c:lblOffset val="100"/>
        <c:tickLblSkip val="1"/>
        <c:tickMarkSkip val="1"/>
      </c:catAx>
      <c:valAx>
        <c:axId val="518077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it-IT"/>
          </a:p>
        </c:txPr>
        <c:crossAx val="51806208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9499260088450183"/>
          <c:y val="0.50385604113110538"/>
          <c:w val="9.2084006462035517E-2"/>
          <c:h val="5.6555269922879167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it-IT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b="1"/>
            </a:pPr>
            <a:r>
              <a:rPr lang="it-IT" b="1"/>
              <a:t>MMSE</a:t>
            </a:r>
          </a:p>
        </c:rich>
      </c:tx>
      <c:layout>
        <c:manualLayout>
          <c:xMode val="edge"/>
          <c:yMode val="edge"/>
          <c:x val="0.45880486263934428"/>
          <c:y val="3.3419023136246784E-2"/>
        </c:manualLayout>
      </c:layout>
      <c:spPr>
        <a:solidFill>
          <a:sysClr val="window" lastClr="FFFFFF"/>
        </a:solidFill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7625223730014181"/>
          <c:y val="0.27506426735218603"/>
          <c:w val="0.35541223512299036"/>
          <c:h val="0.56555269922879181"/>
        </c:manualLayout>
      </c:layout>
      <c:pieChart>
        <c:varyColors val="1"/>
        <c:ser>
          <c:idx val="0"/>
          <c:order val="0"/>
          <c:tx>
            <c:strRef>
              <c:f>'UNIONE grafici'!$C$69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showVal val="1"/>
            <c:showCatName val="1"/>
            <c:showPercent val="1"/>
            <c:showLeaderLines val="1"/>
          </c:dLbls>
          <c:cat>
            <c:strRef>
              <c:f>'UNIONE grafici'!$B$70:$B$73</c:f>
              <c:strCache>
                <c:ptCount val="4"/>
                <c:pt idx="0">
                  <c:v>0-12</c:v>
                </c:pt>
                <c:pt idx="1">
                  <c:v>13-18</c:v>
                </c:pt>
                <c:pt idx="2">
                  <c:v>19-24</c:v>
                </c:pt>
                <c:pt idx="3">
                  <c:v>&gt;24</c:v>
                </c:pt>
              </c:strCache>
            </c:strRef>
          </c:cat>
          <c:val>
            <c:numRef>
              <c:f>'UNIONE grafici'!$C$70:$C$73</c:f>
              <c:numCache>
                <c:formatCode>General</c:formatCode>
                <c:ptCount val="4"/>
                <c:pt idx="0">
                  <c:v>42</c:v>
                </c:pt>
                <c:pt idx="1">
                  <c:v>8</c:v>
                </c:pt>
                <c:pt idx="2">
                  <c:v>4</c:v>
                </c:pt>
                <c:pt idx="3">
                  <c:v>8</c:v>
                </c:pt>
              </c:numCache>
            </c:numRef>
          </c:val>
        </c:ser>
        <c:dLbls>
          <c:showVal val="1"/>
          <c:showCatName val="1"/>
          <c:showPercent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030701453109955"/>
          <c:y val="0.44987146529563116"/>
          <c:w val="8.4006462035541546E-2"/>
          <c:h val="0.21850899742930649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zero"/>
  </c:chart>
  <c:spPr>
    <a:solidFill>
      <a:sysClr val="window" lastClr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it-IT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/>
              <a:t>BARTHEL</a:t>
            </a:r>
          </a:p>
        </c:rich>
      </c:tx>
      <c:layout>
        <c:manualLayout>
          <c:xMode val="edge"/>
          <c:yMode val="edge"/>
          <c:x val="0.43295672047456191"/>
          <c:y val="3.341902313624678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27140570682119175"/>
          <c:y val="0.27506426735218603"/>
          <c:w val="0.35541223512299036"/>
          <c:h val="0.56555269922879181"/>
        </c:manualLayout>
      </c:layout>
      <c:pieChart>
        <c:varyColors val="1"/>
        <c:ser>
          <c:idx val="0"/>
          <c:order val="0"/>
          <c:tx>
            <c:strRef>
              <c:f>'UNIONE grafici'!$F$69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showVal val="1"/>
            <c:showCatName val="1"/>
            <c:showPercent val="1"/>
            <c:showLeaderLines val="1"/>
          </c:dLbls>
          <c:cat>
            <c:strRef>
              <c:f>'UNIONE grafici'!$E$70:$E$72</c:f>
              <c:strCache>
                <c:ptCount val="3"/>
                <c:pt idx="0">
                  <c:v>91-100</c:v>
                </c:pt>
                <c:pt idx="1">
                  <c:v>90-50</c:v>
                </c:pt>
                <c:pt idx="2">
                  <c:v>0-49</c:v>
                </c:pt>
              </c:strCache>
            </c:strRef>
          </c:cat>
          <c:val>
            <c:numRef>
              <c:f>'UNIONE grafici'!$F$70:$F$72</c:f>
              <c:numCache>
                <c:formatCode>General</c:formatCode>
                <c:ptCount val="3"/>
                <c:pt idx="0">
                  <c:v>2</c:v>
                </c:pt>
                <c:pt idx="1">
                  <c:v>12</c:v>
                </c:pt>
                <c:pt idx="2">
                  <c:v>48</c:v>
                </c:pt>
              </c:numCache>
            </c:numRef>
          </c:val>
        </c:ser>
        <c:dLbls>
          <c:showVal val="1"/>
          <c:showCatName val="1"/>
          <c:showPercent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9176158311390397"/>
          <c:y val="0.47557840616966729"/>
          <c:w val="9.5315024232633272E-2"/>
          <c:h val="0.16452442159383041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it-IT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DBAC7C4-5B95-4855-B434-CBB3F27B2E0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19/05/2017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9512" y="1628801"/>
            <a:ext cx="8712968" cy="4968551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it-IT" sz="2000" i="1" dirty="0" smtClean="0"/>
              <a:t/>
            </a:r>
            <a:br>
              <a:rPr lang="it-IT" sz="2000" i="1" dirty="0" smtClean="0"/>
            </a:br>
            <a:r>
              <a:rPr lang="it-IT" sz="2000" i="1" dirty="0" smtClean="0"/>
              <a:t/>
            </a:r>
            <a:br>
              <a:rPr lang="it-IT" sz="2000" i="1" dirty="0" smtClean="0"/>
            </a:br>
            <a:r>
              <a:rPr lang="it-IT" sz="2000" i="1" dirty="0" smtClean="0"/>
              <a:t/>
            </a:r>
            <a:br>
              <a:rPr lang="it-IT" sz="2000" i="1" dirty="0" smtClean="0"/>
            </a:br>
            <a:r>
              <a:rPr lang="it-IT" sz="2000" i="1" dirty="0" smtClean="0"/>
              <a:t/>
            </a:r>
            <a:br>
              <a:rPr lang="it-IT" sz="2000" i="1" dirty="0" smtClean="0"/>
            </a:br>
            <a:r>
              <a:rPr lang="it-IT" sz="2000" i="1" dirty="0" smtClean="0"/>
              <a:t/>
            </a:r>
            <a:br>
              <a:rPr lang="it-IT" sz="2000" i="1" dirty="0" smtClean="0"/>
            </a:br>
            <a:r>
              <a:rPr lang="it-IT" sz="2700" b="1" i="1" dirty="0" smtClean="0"/>
              <a:t>Convegno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3600" b="1" dirty="0" smtClean="0"/>
              <a:t>Le sfide della cronicità </a:t>
            </a:r>
            <a:br>
              <a:rPr lang="it-IT" sz="3600" b="1" dirty="0" smtClean="0"/>
            </a:br>
            <a:r>
              <a:rPr lang="it-IT" sz="3600" b="1" dirty="0" smtClean="0"/>
              <a:t>20 Maggio 2017</a:t>
            </a:r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sz="1800" b="1" i="1" dirty="0" smtClean="0"/>
              <a:t>Sala Conferenze Ordine dei Medici ed Odontoiatri  - Via </a:t>
            </a:r>
            <a:r>
              <a:rPr lang="it-IT" sz="1800" b="1" i="1" dirty="0" err="1" smtClean="0"/>
              <a:t>Lamarmora</a:t>
            </a:r>
            <a:r>
              <a:rPr lang="it-IT" sz="1800" b="1" i="1" dirty="0" smtClean="0"/>
              <a:t> 167 Brescia </a:t>
            </a:r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sz="2200" b="1" dirty="0" smtClean="0"/>
              <a:t/>
            </a:r>
            <a:br>
              <a:rPr lang="it-IT" sz="2200" b="1" dirty="0" smtClean="0"/>
            </a:br>
            <a:r>
              <a:rPr lang="it-IT" sz="2700" b="1" dirty="0" smtClean="0"/>
              <a:t>Tavola Rotonda </a:t>
            </a:r>
            <a:br>
              <a:rPr lang="it-IT" sz="2700" b="1" dirty="0" smtClean="0"/>
            </a:br>
            <a:r>
              <a:rPr lang="it-IT" sz="2700" b="1" dirty="0" smtClean="0"/>
              <a:t>Le criticità della cronicità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4000" b="1" dirty="0" smtClean="0"/>
              <a:t>“La </a:t>
            </a:r>
            <a:r>
              <a:rPr lang="it-IT" sz="4000" b="1" dirty="0" err="1" smtClean="0"/>
              <a:t>Residenzialita</a:t>
            </a:r>
            <a:r>
              <a:rPr lang="it-IT" sz="4000" b="1" dirty="0" smtClean="0"/>
              <a:t>”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sz="3100" b="1" dirty="0" smtClean="0"/>
              <a:t>Dr Corrado </a:t>
            </a:r>
            <a:r>
              <a:rPr lang="it-IT" sz="3100" b="1" dirty="0" err="1" smtClean="0"/>
              <a:t>Carabellese</a:t>
            </a: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2200" b="1" dirty="0" smtClean="0"/>
              <a:t>Geriatra Responsabile Sanitario</a:t>
            </a:r>
            <a:br>
              <a:rPr lang="it-IT" sz="2200" b="1" dirty="0" smtClean="0"/>
            </a:br>
            <a:r>
              <a:rPr lang="it-IT" sz="2200" b="1" dirty="0" smtClean="0"/>
              <a:t>RSA “L. </a:t>
            </a:r>
            <a:r>
              <a:rPr lang="it-IT" sz="2200" b="1" dirty="0" err="1" smtClean="0"/>
              <a:t>Feroldi</a:t>
            </a:r>
            <a:r>
              <a:rPr lang="it-IT" sz="2200" b="1" dirty="0" smtClean="0"/>
              <a:t>” e “A. </a:t>
            </a:r>
            <a:r>
              <a:rPr lang="it-IT" sz="2200" b="1" dirty="0" err="1" smtClean="0"/>
              <a:t>Luzzago</a:t>
            </a:r>
            <a:r>
              <a:rPr lang="it-IT" sz="2200" b="1" dirty="0" smtClean="0"/>
              <a:t>” - Fondazione Casa di dio Onlus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352928" cy="1296144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3"/>
            <a:ext cx="2808312" cy="936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60648"/>
            <a:ext cx="2880320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217" name="Object 3"/>
          <p:cNvGraphicFramePr>
            <a:graphicFrameLocks noChangeAspect="1"/>
          </p:cNvGraphicFramePr>
          <p:nvPr/>
        </p:nvGraphicFramePr>
        <p:xfrm>
          <a:off x="3419872" y="260649"/>
          <a:ext cx="1676400" cy="1152128"/>
        </p:xfrm>
        <a:graphic>
          <a:graphicData uri="http://schemas.openxmlformats.org/presentationml/2006/ole">
            <p:oleObj spid="_x0000_s9217" name="Documento immagine" r:id="rId5" imgW="5133960" imgH="4019400" progId="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  <a:ln w="7620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it-IT" sz="4000" dirty="0" smtClean="0"/>
              <a:t>Le Criticità della Cronicità: Residenzialità.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- Standard gestionali adeguati agli obiettivi. </a:t>
            </a:r>
            <a:br>
              <a:rPr lang="it-IT" sz="3200" dirty="0" smtClean="0"/>
            </a:br>
            <a:r>
              <a:rPr lang="it-IT" sz="3200" dirty="0" smtClean="0"/>
              <a:t>- Mix professionale in rapporto alle cure.</a:t>
            </a:r>
            <a:br>
              <a:rPr lang="it-IT" sz="3200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 - Formazione figure professionali della RSA.</a:t>
            </a:r>
            <a:br>
              <a:rPr lang="it-IT" sz="3200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- Tecnologie sanitarie: </a:t>
            </a:r>
            <a:r>
              <a:rPr lang="it-IT" sz="3200" dirty="0" err="1" smtClean="0"/>
              <a:t>telecardiologia</a:t>
            </a:r>
            <a:r>
              <a:rPr lang="it-IT" sz="3200" dirty="0" smtClean="0"/>
              <a:t>, ecc.</a:t>
            </a:r>
            <a:br>
              <a:rPr lang="it-IT" sz="3200" dirty="0" smtClean="0"/>
            </a:b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- Miglior collaborazione con il territorio: RSA  Aperte, Cure Intermedie, ecc.</a:t>
            </a:r>
            <a:br>
              <a:rPr lang="it-IT" sz="3200" dirty="0" smtClean="0"/>
            </a:br>
            <a:r>
              <a:rPr lang="it-IT" sz="3200" dirty="0" smtClean="0"/>
              <a:t>- Valorizzare i </a:t>
            </a:r>
            <a:r>
              <a:rPr lang="it-IT" sz="3200" dirty="0" err="1" smtClean="0"/>
              <a:t>postiletto</a:t>
            </a:r>
            <a:r>
              <a:rPr lang="it-IT" sz="3200" dirty="0" smtClean="0"/>
              <a:t> non a contratto.</a:t>
            </a:r>
            <a:br>
              <a:rPr lang="it-IT" sz="3200" dirty="0" smtClean="0"/>
            </a:br>
            <a:r>
              <a:rPr lang="it-IT" sz="3200" dirty="0" smtClean="0"/>
              <a:t>- Collaborazione con l’Ospedale di riferimento. </a:t>
            </a:r>
            <a:br>
              <a:rPr lang="it-IT" sz="3200" dirty="0" smtClean="0"/>
            </a:br>
            <a:r>
              <a:rPr lang="it-IT" sz="3200" dirty="0" smtClean="0"/>
              <a:t> </a:t>
            </a:r>
            <a:endParaRPr lang="it-IT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400" dirty="0" smtClean="0"/>
              <a:t>Residenza Sanitaria Assistenziale “L. </a:t>
            </a:r>
            <a:r>
              <a:rPr lang="it-IT" sz="2400" dirty="0" err="1" smtClean="0"/>
              <a:t>Feroldi</a:t>
            </a:r>
            <a:r>
              <a:rPr lang="it-IT" sz="2400" dirty="0" smtClean="0"/>
              <a:t>”</a:t>
            </a:r>
            <a:br>
              <a:rPr lang="it-IT" sz="2400" dirty="0" smtClean="0"/>
            </a:br>
            <a:r>
              <a:rPr lang="it-IT" sz="2400" dirty="0" smtClean="0"/>
              <a:t>Nucleo Ciclamino e Primula  Totale </a:t>
            </a:r>
            <a:r>
              <a:rPr lang="it-IT" sz="2400" dirty="0" err="1" smtClean="0"/>
              <a:t>postiletto</a:t>
            </a:r>
            <a:r>
              <a:rPr lang="it-IT" sz="2400" dirty="0" smtClean="0"/>
              <a:t> 64 (pl accreditati 60 pl e non accreditati 4 pl): Valutazione al 19.10.16.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it-IT" dirty="0" smtClean="0"/>
              <a:t>ETA’ MEDIA</a:t>
            </a:r>
          </a:p>
          <a:p>
            <a:endParaRPr lang="it-IT" dirty="0" smtClean="0"/>
          </a:p>
          <a:p>
            <a:r>
              <a:rPr lang="it-IT" dirty="0" smtClean="0"/>
              <a:t>TOTALE = 87 ANNI</a:t>
            </a:r>
          </a:p>
          <a:p>
            <a:endParaRPr lang="it-IT" dirty="0" smtClean="0"/>
          </a:p>
          <a:p>
            <a:r>
              <a:rPr lang="it-IT" dirty="0" smtClean="0"/>
              <a:t>FEMMINE = 88 ANNI</a:t>
            </a:r>
          </a:p>
          <a:p>
            <a:endParaRPr lang="it-IT" dirty="0" smtClean="0"/>
          </a:p>
          <a:p>
            <a:r>
              <a:rPr lang="it-IT" dirty="0" smtClean="0"/>
              <a:t>MASCHI =  81 ANNI</a:t>
            </a:r>
            <a:endParaRPr lang="it-IT" dirty="0"/>
          </a:p>
        </p:txBody>
      </p:sp>
      <p:graphicFrame>
        <p:nvGraphicFramePr>
          <p:cNvPr id="5" name="Chart 16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800" dirty="0" smtClean="0"/>
              <a:t>Residenza Sanitaria Assistenziale “L. </a:t>
            </a:r>
            <a:r>
              <a:rPr lang="it-IT" sz="2800" dirty="0" err="1" smtClean="0"/>
              <a:t>Feroldi</a:t>
            </a:r>
            <a:r>
              <a:rPr lang="it-IT" sz="2800" dirty="0" smtClean="0"/>
              <a:t>”</a:t>
            </a:r>
            <a:br>
              <a:rPr lang="it-IT" sz="2800" dirty="0" smtClean="0"/>
            </a:br>
            <a:r>
              <a:rPr lang="it-IT" sz="2800" dirty="0" smtClean="0"/>
              <a:t>Nucleo Ciclamino e Primula  Totale </a:t>
            </a:r>
            <a:r>
              <a:rPr lang="it-IT" sz="2800" dirty="0" err="1" smtClean="0"/>
              <a:t>postiletto</a:t>
            </a:r>
            <a:r>
              <a:rPr lang="it-IT" sz="2800" dirty="0" smtClean="0"/>
              <a:t> 64 (pl accreditati 60 pl e non accreditati 4 pl): Valutazione al 19.10.16.</a:t>
            </a:r>
            <a:endParaRPr lang="it-IT" sz="28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it-IT" b="1" dirty="0" smtClean="0"/>
              <a:t>PUNTEGGIO MMSE</a:t>
            </a:r>
            <a:r>
              <a:rPr lang="it-IT" dirty="0" smtClean="0"/>
              <a:t> 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 </a:t>
            </a:r>
            <a:r>
              <a:rPr lang="it-IT" b="1" dirty="0" smtClean="0"/>
              <a:t>0-12 =</a:t>
            </a:r>
            <a:r>
              <a:rPr lang="it-IT" dirty="0" smtClean="0"/>
              <a:t> 42 (68%) </a:t>
            </a:r>
          </a:p>
          <a:p>
            <a:r>
              <a:rPr lang="it-IT" b="1" dirty="0" smtClean="0"/>
              <a:t>13-18</a:t>
            </a:r>
            <a:r>
              <a:rPr lang="it-IT" dirty="0" smtClean="0"/>
              <a:t>  = 8 (13%)</a:t>
            </a:r>
          </a:p>
          <a:p>
            <a:r>
              <a:rPr lang="it-IT" b="1" dirty="0" smtClean="0"/>
              <a:t>19-24</a:t>
            </a:r>
            <a:r>
              <a:rPr lang="it-IT" dirty="0" smtClean="0"/>
              <a:t>  = 4 (6%)</a:t>
            </a:r>
          </a:p>
          <a:p>
            <a:r>
              <a:rPr lang="it-IT" b="1" dirty="0" smtClean="0"/>
              <a:t>    &gt;24</a:t>
            </a:r>
            <a:r>
              <a:rPr lang="it-IT" dirty="0" smtClean="0"/>
              <a:t>  = 8 (13%)</a:t>
            </a:r>
            <a:endParaRPr lang="it-IT" dirty="0"/>
          </a:p>
        </p:txBody>
      </p:sp>
      <p:graphicFrame>
        <p:nvGraphicFramePr>
          <p:cNvPr id="6" name="Chart 2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>Residenza Sanitaria Assistenziale “L. </a:t>
            </a:r>
            <a:r>
              <a:rPr lang="it-IT" sz="2400" dirty="0" err="1" smtClean="0"/>
              <a:t>Feroldi</a:t>
            </a:r>
            <a:r>
              <a:rPr lang="it-IT" sz="2400" dirty="0" smtClean="0"/>
              <a:t>”</a:t>
            </a:r>
            <a:br>
              <a:rPr lang="it-IT" sz="2400" dirty="0" smtClean="0"/>
            </a:br>
            <a:r>
              <a:rPr lang="it-IT" sz="2400" dirty="0" smtClean="0"/>
              <a:t>Nucleo Ciclamino e Primula  Totale </a:t>
            </a:r>
            <a:r>
              <a:rPr lang="it-IT" sz="2400" dirty="0" err="1" smtClean="0"/>
              <a:t>postiletto</a:t>
            </a:r>
            <a:r>
              <a:rPr lang="it-IT" sz="2400" dirty="0" smtClean="0"/>
              <a:t> 64 (pl accreditati 60 pl e non accreditati 4 pl): Valutazione al 19.10.16.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it-IT" b="1" dirty="0" smtClean="0"/>
              <a:t>PUNTEGGIO BARTHEL</a:t>
            </a:r>
          </a:p>
          <a:p>
            <a:pPr>
              <a:buNone/>
            </a:pPr>
            <a:endParaRPr lang="it-IT" b="1" dirty="0" smtClean="0"/>
          </a:p>
          <a:p>
            <a:pPr>
              <a:buNone/>
            </a:pPr>
            <a:r>
              <a:rPr lang="it-IT" sz="2000" b="1" dirty="0" smtClean="0"/>
              <a:t> Dipendenza grave            48 (78%)</a:t>
            </a:r>
          </a:p>
          <a:p>
            <a:pPr>
              <a:buNone/>
            </a:pPr>
            <a:endParaRPr lang="it-IT" sz="2000" b="1" dirty="0" smtClean="0"/>
          </a:p>
          <a:p>
            <a:pPr>
              <a:buNone/>
            </a:pPr>
            <a:r>
              <a:rPr lang="it-IT" sz="2000" b="1" dirty="0" smtClean="0"/>
              <a:t>Dipendenza moderata      12 (19%)</a:t>
            </a:r>
          </a:p>
          <a:p>
            <a:pPr>
              <a:buNone/>
            </a:pPr>
            <a:endParaRPr lang="it-IT" sz="2000" b="1" dirty="0" smtClean="0"/>
          </a:p>
          <a:p>
            <a:pPr>
              <a:buNone/>
            </a:pPr>
            <a:r>
              <a:rPr lang="it-IT" sz="2000" b="1" dirty="0" smtClean="0"/>
              <a:t>Dipendenza Lieve                 2 (3%)</a:t>
            </a:r>
            <a:endParaRPr lang="it-IT" sz="2000" b="1" dirty="0"/>
          </a:p>
        </p:txBody>
      </p:sp>
      <p:graphicFrame>
        <p:nvGraphicFramePr>
          <p:cNvPr id="6" name="Chart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>
            <p:ph type="dgm" idx="1"/>
          </p:nvPr>
        </p:nvGraphicFramePr>
        <p:xfrm>
          <a:off x="533400" y="1984375"/>
          <a:ext cx="7759700" cy="1587500"/>
        </p:xfrm>
        <a:graphic>
          <a:graphicData uri="http://schemas.openxmlformats.org/presentationml/2006/ole">
            <p:oleObj spid="_x0000_s1026" name="Organigramma" r:id="rId3" imgW="6514920" imgH="1333440" progId="">
              <p:embed followColorScheme="full"/>
            </p:oleObj>
          </a:graphicData>
        </a:graphic>
      </p:graphicFrame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057400" y="1676400"/>
            <a:ext cx="6400800" cy="2590800"/>
          </a:xfrm>
          <a:prstGeom prst="rect">
            <a:avLst/>
          </a:prstGeom>
          <a:noFill/>
          <a:ln w="762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/>
          <a:lstStyle/>
          <a:p>
            <a:r>
              <a:rPr lang="it-IT" b="1" dirty="0" smtClean="0"/>
              <a:t>La metodologia della cura assistenziale e definizione:</a:t>
            </a:r>
            <a:br>
              <a:rPr lang="it-IT" b="1" dirty="0" smtClean="0"/>
            </a:b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b="1" dirty="0" smtClean="0"/>
              <a:t>Piano Individuale (PI)</a:t>
            </a:r>
            <a:br>
              <a:rPr lang="it-IT" b="1" dirty="0" smtClean="0"/>
            </a:br>
            <a:r>
              <a:rPr lang="it-IT" b="1" dirty="0" smtClean="0"/>
              <a:t/>
            </a:r>
            <a:br>
              <a:rPr lang="it-IT" b="1" dirty="0" smtClean="0"/>
            </a:br>
            <a:r>
              <a:rPr lang="it-IT" sz="4000" b="1" dirty="0" smtClean="0"/>
              <a:t>Piano di Assistenza Individuale (PAI) </a:t>
            </a:r>
            <a:endParaRPr lang="it-IT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Le criticità della cronicità</a:t>
            </a:r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b="1" dirty="0" smtClean="0"/>
              <a:t>“La </a:t>
            </a:r>
            <a:r>
              <a:rPr lang="it-IT" sz="3200" b="1" dirty="0" err="1" smtClean="0"/>
              <a:t>Residenzialita</a:t>
            </a:r>
            <a:r>
              <a:rPr lang="it-IT" sz="3200" b="1" dirty="0" smtClean="0"/>
              <a:t>”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>
            <a:solidFill>
              <a:srgbClr val="0070C0"/>
            </a:solidFill>
          </a:ln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it-IT" sz="2600" b="1" dirty="0" err="1" smtClean="0"/>
              <a:t>Physician</a:t>
            </a:r>
            <a:r>
              <a:rPr lang="it-IT" sz="2600" b="1" dirty="0" smtClean="0"/>
              <a:t> </a:t>
            </a:r>
            <a:r>
              <a:rPr lang="it-IT" sz="2600" b="1" dirty="0" err="1" smtClean="0"/>
              <a:t>Evaluation</a:t>
            </a:r>
            <a:r>
              <a:rPr lang="it-IT" sz="2600" b="1" dirty="0" smtClean="0"/>
              <a:t> and </a:t>
            </a:r>
            <a:r>
              <a:rPr lang="it-IT" sz="2600" b="1" dirty="0" err="1" smtClean="0"/>
              <a:t>Manegement</a:t>
            </a:r>
            <a:r>
              <a:rPr lang="it-IT" sz="2600" b="1" dirty="0" smtClean="0"/>
              <a:t> </a:t>
            </a:r>
            <a:r>
              <a:rPr lang="it-IT" sz="2600" b="1" dirty="0" err="1" smtClean="0"/>
              <a:t>of</a:t>
            </a:r>
            <a:r>
              <a:rPr lang="it-IT" sz="2600" b="1" dirty="0" smtClean="0"/>
              <a:t> Nursing Home </a:t>
            </a:r>
            <a:r>
              <a:rPr lang="it-IT" sz="2600" b="1" dirty="0" err="1" smtClean="0"/>
              <a:t>Residents</a:t>
            </a:r>
            <a:r>
              <a:rPr lang="it-IT" sz="2600" b="1" dirty="0" smtClean="0"/>
              <a:t>.</a:t>
            </a:r>
            <a:r>
              <a:rPr lang="it-IT" sz="2600" dirty="0" smtClean="0"/>
              <a:t/>
            </a:r>
            <a:br>
              <a:rPr lang="it-IT" sz="2600" dirty="0" smtClean="0"/>
            </a:br>
            <a:r>
              <a:rPr lang="it-IT" sz="1900" dirty="0" smtClean="0"/>
              <a:t>(J. </a:t>
            </a:r>
            <a:r>
              <a:rPr lang="it-IT" sz="1900" dirty="0" err="1" smtClean="0"/>
              <a:t>Ouslander</a:t>
            </a:r>
            <a:r>
              <a:rPr lang="it-IT" sz="1900" dirty="0" smtClean="0"/>
              <a:t> and D. </a:t>
            </a:r>
            <a:r>
              <a:rPr lang="it-IT" sz="1900" dirty="0" err="1" smtClean="0"/>
              <a:t>Osterweil</a:t>
            </a:r>
            <a:r>
              <a:rPr lang="it-IT" sz="1900" dirty="0" smtClean="0"/>
              <a:t> </a:t>
            </a:r>
            <a:r>
              <a:rPr lang="it-IT" sz="1900" dirty="0" err="1" smtClean="0"/>
              <a:t>Ann</a:t>
            </a:r>
            <a:r>
              <a:rPr lang="it-IT" sz="1900" dirty="0" smtClean="0"/>
              <a:t>. Inter. </a:t>
            </a:r>
            <a:r>
              <a:rPr lang="it-IT" sz="1900" dirty="0" err="1" smtClean="0"/>
              <a:t>Med</a:t>
            </a:r>
            <a:r>
              <a:rPr lang="it-IT" sz="1900" dirty="0" smtClean="0"/>
              <a:t>. 1994)</a:t>
            </a:r>
            <a:br>
              <a:rPr lang="it-IT" sz="1900" dirty="0" smtClean="0"/>
            </a:br>
            <a:r>
              <a:rPr lang="it-IT" sz="2600" dirty="0" smtClean="0"/>
              <a:t/>
            </a:r>
            <a:br>
              <a:rPr lang="it-IT" sz="2600" dirty="0" smtClean="0"/>
            </a:br>
            <a:r>
              <a:rPr lang="it-IT" sz="3000" dirty="0" smtClean="0"/>
              <a:t>The </a:t>
            </a:r>
            <a:r>
              <a:rPr lang="it-IT" sz="3000" dirty="0" err="1" smtClean="0"/>
              <a:t>general</a:t>
            </a:r>
            <a:r>
              <a:rPr lang="it-IT" sz="3000" dirty="0" smtClean="0"/>
              <a:t> </a:t>
            </a:r>
            <a:r>
              <a:rPr lang="it-IT" sz="3000" dirty="0" err="1" smtClean="0"/>
              <a:t>goals</a:t>
            </a:r>
            <a:r>
              <a:rPr lang="it-IT" sz="3000" dirty="0" smtClean="0"/>
              <a:t> </a:t>
            </a:r>
            <a:r>
              <a:rPr lang="it-IT" sz="3000" dirty="0" err="1" smtClean="0"/>
              <a:t>of</a:t>
            </a:r>
            <a:r>
              <a:rPr lang="it-IT" sz="3000" dirty="0" smtClean="0"/>
              <a:t> nursing care are:</a:t>
            </a:r>
            <a:br>
              <a:rPr lang="it-IT" sz="3000" dirty="0" smtClean="0"/>
            </a:br>
            <a:r>
              <a:rPr lang="it-IT" sz="3000" dirty="0" smtClean="0"/>
              <a:t>1) </a:t>
            </a:r>
            <a:r>
              <a:rPr lang="it-IT" sz="3000" dirty="0" err="1" smtClean="0"/>
              <a:t>to</a:t>
            </a:r>
            <a:r>
              <a:rPr lang="it-IT" sz="3000" dirty="0" smtClean="0"/>
              <a:t> </a:t>
            </a:r>
            <a:r>
              <a:rPr lang="it-IT" sz="3000" dirty="0" err="1" smtClean="0"/>
              <a:t>provide</a:t>
            </a:r>
            <a:r>
              <a:rPr lang="it-IT" sz="3000" dirty="0" smtClean="0"/>
              <a:t> a </a:t>
            </a:r>
            <a:r>
              <a:rPr lang="it-IT" sz="3000" dirty="0" err="1" smtClean="0"/>
              <a:t>safe</a:t>
            </a:r>
            <a:r>
              <a:rPr lang="it-IT" sz="3000" dirty="0" smtClean="0"/>
              <a:t> and </a:t>
            </a:r>
            <a:r>
              <a:rPr lang="it-IT" sz="3000" b="1" dirty="0" err="1" smtClean="0"/>
              <a:t>supportive</a:t>
            </a:r>
            <a:r>
              <a:rPr lang="it-IT" sz="3000" b="1" dirty="0" smtClean="0"/>
              <a:t> </a:t>
            </a:r>
            <a:r>
              <a:rPr lang="it-IT" sz="3000" b="1" dirty="0" err="1" smtClean="0"/>
              <a:t>environment</a:t>
            </a:r>
            <a:r>
              <a:rPr lang="it-IT" sz="3000" dirty="0" smtClean="0"/>
              <a:t> </a:t>
            </a:r>
            <a:r>
              <a:rPr lang="it-IT" sz="3000" dirty="0" err="1" smtClean="0"/>
              <a:t>for</a:t>
            </a:r>
            <a:r>
              <a:rPr lang="it-IT" sz="3000" dirty="0" smtClean="0"/>
              <a:t> </a:t>
            </a:r>
            <a:r>
              <a:rPr lang="it-IT" sz="3000" dirty="0" err="1" smtClean="0"/>
              <a:t>chronically</a:t>
            </a:r>
            <a:r>
              <a:rPr lang="it-IT" sz="3000" dirty="0" smtClean="0"/>
              <a:t> </a:t>
            </a:r>
            <a:r>
              <a:rPr lang="it-IT" sz="3000" dirty="0" err="1" smtClean="0"/>
              <a:t>ill</a:t>
            </a:r>
            <a:r>
              <a:rPr lang="it-IT" sz="3000" dirty="0" smtClean="0"/>
              <a:t> and </a:t>
            </a:r>
            <a:r>
              <a:rPr lang="it-IT" sz="3000" dirty="0" err="1" smtClean="0"/>
              <a:t>dependent</a:t>
            </a:r>
            <a:r>
              <a:rPr lang="it-IT" sz="3000" dirty="0" smtClean="0"/>
              <a:t> </a:t>
            </a:r>
            <a:r>
              <a:rPr lang="it-IT" sz="3000" dirty="0" err="1" smtClean="0"/>
              <a:t>person</a:t>
            </a:r>
            <a:r>
              <a:rPr lang="it-IT" sz="3000" dirty="0" smtClean="0"/>
              <a:t>,</a:t>
            </a:r>
            <a:br>
              <a:rPr lang="it-IT" sz="3000" dirty="0" smtClean="0"/>
            </a:br>
            <a:r>
              <a:rPr lang="it-IT" sz="3000" dirty="0" smtClean="0"/>
              <a:t>2) </a:t>
            </a:r>
            <a:r>
              <a:rPr lang="it-IT" sz="3000" dirty="0" err="1" smtClean="0"/>
              <a:t>to</a:t>
            </a:r>
            <a:r>
              <a:rPr lang="it-IT" sz="3000" dirty="0" smtClean="0"/>
              <a:t> </a:t>
            </a:r>
            <a:r>
              <a:rPr lang="it-IT" sz="3000" b="1" dirty="0" err="1" smtClean="0"/>
              <a:t>maximize</a:t>
            </a:r>
            <a:r>
              <a:rPr lang="it-IT" sz="3000" b="1" dirty="0" smtClean="0"/>
              <a:t> </a:t>
            </a:r>
            <a:r>
              <a:rPr lang="it-IT" sz="3000" b="1" dirty="0" err="1" smtClean="0"/>
              <a:t>individual</a:t>
            </a:r>
            <a:r>
              <a:rPr lang="it-IT" sz="3000" b="1" dirty="0" smtClean="0"/>
              <a:t> </a:t>
            </a:r>
            <a:r>
              <a:rPr lang="it-IT" sz="3000" b="1" dirty="0" err="1" smtClean="0"/>
              <a:t>autonomy</a:t>
            </a:r>
            <a:r>
              <a:rPr lang="it-IT" sz="3000" b="1" dirty="0" smtClean="0"/>
              <a:t>, </a:t>
            </a:r>
            <a:r>
              <a:rPr lang="it-IT" sz="3000" b="1" dirty="0" err="1" smtClean="0"/>
              <a:t>functional</a:t>
            </a:r>
            <a:r>
              <a:rPr lang="it-IT" sz="3000" b="1" dirty="0" smtClean="0"/>
              <a:t> </a:t>
            </a:r>
            <a:r>
              <a:rPr lang="it-IT" sz="3000" b="1" dirty="0" err="1" smtClean="0"/>
              <a:t>capabilities</a:t>
            </a:r>
            <a:r>
              <a:rPr lang="it-IT" sz="3000" b="1" dirty="0" smtClean="0"/>
              <a:t>, and </a:t>
            </a:r>
            <a:r>
              <a:rPr lang="it-IT" sz="3000" b="1" dirty="0" err="1" smtClean="0"/>
              <a:t>quality</a:t>
            </a:r>
            <a:r>
              <a:rPr lang="it-IT" sz="3000" b="1" dirty="0" smtClean="0"/>
              <a:t> </a:t>
            </a:r>
            <a:r>
              <a:rPr lang="it-IT" sz="3000" b="1" dirty="0" err="1" smtClean="0"/>
              <a:t>of</a:t>
            </a:r>
            <a:r>
              <a:rPr lang="it-IT" sz="3000" b="1" dirty="0" smtClean="0"/>
              <a:t> life</a:t>
            </a:r>
            <a:r>
              <a:rPr lang="it-IT" sz="3000" dirty="0" smtClean="0"/>
              <a:t>,</a:t>
            </a:r>
            <a:br>
              <a:rPr lang="it-IT" sz="3000" dirty="0" smtClean="0"/>
            </a:br>
            <a:r>
              <a:rPr lang="it-IT" sz="3000" dirty="0" smtClean="0"/>
              <a:t>3) </a:t>
            </a:r>
            <a:r>
              <a:rPr lang="it-IT" sz="3000" dirty="0" err="1" smtClean="0"/>
              <a:t>to</a:t>
            </a:r>
            <a:r>
              <a:rPr lang="it-IT" sz="3000" dirty="0" smtClean="0"/>
              <a:t> </a:t>
            </a:r>
            <a:r>
              <a:rPr lang="it-IT" sz="3000" b="1" dirty="0" err="1" smtClean="0"/>
              <a:t>stabilize</a:t>
            </a:r>
            <a:r>
              <a:rPr lang="it-IT" sz="3000" dirty="0" smtClean="0"/>
              <a:t> and </a:t>
            </a:r>
            <a:r>
              <a:rPr lang="it-IT" sz="3000" dirty="0" err="1" smtClean="0"/>
              <a:t>delay</a:t>
            </a:r>
            <a:r>
              <a:rPr lang="it-IT" sz="3000" dirty="0" smtClean="0"/>
              <a:t>, </a:t>
            </a:r>
            <a:r>
              <a:rPr lang="it-IT" sz="3000" dirty="0" err="1" smtClean="0"/>
              <a:t>if</a:t>
            </a:r>
            <a:r>
              <a:rPr lang="it-IT" sz="3000" dirty="0" smtClean="0"/>
              <a:t> possibile, the </a:t>
            </a:r>
            <a:r>
              <a:rPr lang="it-IT" sz="3000" dirty="0" err="1" smtClean="0"/>
              <a:t>progression</a:t>
            </a:r>
            <a:r>
              <a:rPr lang="it-IT" sz="3000" dirty="0" smtClean="0"/>
              <a:t> </a:t>
            </a:r>
            <a:r>
              <a:rPr lang="it-IT" sz="3000" dirty="0" err="1" smtClean="0"/>
              <a:t>of</a:t>
            </a:r>
            <a:r>
              <a:rPr lang="it-IT" sz="3000" dirty="0" smtClean="0"/>
              <a:t> </a:t>
            </a:r>
            <a:r>
              <a:rPr lang="it-IT" sz="3000" dirty="0" err="1" smtClean="0"/>
              <a:t>chronic</a:t>
            </a:r>
            <a:r>
              <a:rPr lang="it-IT" sz="3000" dirty="0" smtClean="0"/>
              <a:t> </a:t>
            </a:r>
            <a:r>
              <a:rPr lang="it-IT" sz="3000" dirty="0" err="1" smtClean="0"/>
              <a:t>illnesses</a:t>
            </a:r>
            <a:r>
              <a:rPr lang="it-IT" sz="3000" dirty="0" smtClean="0"/>
              <a:t>,</a:t>
            </a:r>
            <a:br>
              <a:rPr lang="it-IT" sz="3000" dirty="0" smtClean="0"/>
            </a:br>
            <a:r>
              <a:rPr lang="it-IT" sz="3000" dirty="0" smtClean="0"/>
              <a:t>4) </a:t>
            </a:r>
            <a:r>
              <a:rPr lang="it-IT" sz="3000" dirty="0" err="1" smtClean="0"/>
              <a:t>to</a:t>
            </a:r>
            <a:r>
              <a:rPr lang="it-IT" sz="3000" dirty="0" smtClean="0"/>
              <a:t> </a:t>
            </a:r>
            <a:r>
              <a:rPr lang="it-IT" sz="3000" b="1" dirty="0" err="1" smtClean="0"/>
              <a:t>prevent</a:t>
            </a:r>
            <a:r>
              <a:rPr lang="it-IT" sz="3000" b="1" dirty="0" smtClean="0"/>
              <a:t> subacute and acute </a:t>
            </a:r>
            <a:r>
              <a:rPr lang="it-IT" sz="3000" b="1" dirty="0" err="1" smtClean="0"/>
              <a:t>illnesses</a:t>
            </a:r>
            <a:r>
              <a:rPr lang="it-IT" sz="3000" dirty="0" smtClean="0"/>
              <a:t> and </a:t>
            </a:r>
            <a:r>
              <a:rPr lang="it-IT" sz="3000" dirty="0" err="1" smtClean="0"/>
              <a:t>recognize</a:t>
            </a:r>
            <a:r>
              <a:rPr lang="it-IT" sz="3000" dirty="0" smtClean="0"/>
              <a:t> and </a:t>
            </a:r>
            <a:r>
              <a:rPr lang="it-IT" sz="3000" b="1" dirty="0" err="1" smtClean="0"/>
              <a:t>manage</a:t>
            </a:r>
            <a:r>
              <a:rPr lang="it-IT" sz="3000" dirty="0" smtClean="0"/>
              <a:t> </a:t>
            </a:r>
            <a:r>
              <a:rPr lang="it-IT" sz="3000" dirty="0" err="1" smtClean="0"/>
              <a:t>them</a:t>
            </a:r>
            <a:r>
              <a:rPr lang="it-IT" sz="3000" dirty="0" smtClean="0"/>
              <a:t> </a:t>
            </a:r>
            <a:r>
              <a:rPr lang="it-IT" sz="3000" dirty="0" err="1" smtClean="0"/>
              <a:t>rapidly</a:t>
            </a:r>
            <a:r>
              <a:rPr lang="it-IT" sz="3000" dirty="0" smtClean="0"/>
              <a:t> </a:t>
            </a:r>
            <a:r>
              <a:rPr lang="it-IT" sz="3000" dirty="0" err="1" smtClean="0"/>
              <a:t>when</a:t>
            </a:r>
            <a:r>
              <a:rPr lang="it-IT" sz="3000" dirty="0" smtClean="0"/>
              <a:t> </a:t>
            </a:r>
            <a:r>
              <a:rPr lang="it-IT" sz="3000" dirty="0" err="1" smtClean="0"/>
              <a:t>they</a:t>
            </a:r>
            <a:r>
              <a:rPr lang="it-IT" sz="3000" dirty="0" smtClean="0"/>
              <a:t> do </a:t>
            </a:r>
            <a:r>
              <a:rPr lang="it-IT" sz="3000" dirty="0" err="1" smtClean="0"/>
              <a:t>occur</a:t>
            </a:r>
            <a:r>
              <a:rPr lang="it-IT" sz="3000" dirty="0" smtClean="0"/>
              <a:t>.</a:t>
            </a:r>
            <a:br>
              <a:rPr lang="it-IT" sz="3000" dirty="0" smtClean="0"/>
            </a:br>
            <a:endParaRPr lang="it-IT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8998"/>
          </a:xfrm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it-IT" sz="3200" dirty="0" smtClean="0"/>
              <a:t>Le RSA in Lombardia. Un modello ancora attuale?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400" dirty="0" smtClean="0"/>
              <a:t>Fabrizio Giunco  -  Lombardia Sociale 4.5.2016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it-IT" sz="2400" b="1" dirty="0" smtClean="0"/>
              <a:t>Il modello attuale delle Residenze Sanitarie Assistenziali  Lombarde nasce negli anni 90’, a partire da importanti documenti di riforma, come la legge 1/86.</a:t>
            </a:r>
          </a:p>
          <a:p>
            <a:r>
              <a:rPr lang="it-IT" sz="2400" b="1" dirty="0" smtClean="0"/>
              <a:t>Le evoluzioni normative hanno definito gli standard strutturali, gestionali, il debito informativo, la classificazione degli ospiti attraverso il Sistema SOSIA.</a:t>
            </a:r>
          </a:p>
          <a:p>
            <a:r>
              <a:rPr lang="it-IT" sz="2400" b="1" dirty="0" smtClean="0"/>
              <a:t>Non sono cambiati i requisiti, la cui forma operativa resta quella pensata negli anni 90’.</a:t>
            </a:r>
          </a:p>
          <a:p>
            <a:r>
              <a:rPr lang="it-IT" sz="2400" b="1" dirty="0" smtClean="0"/>
              <a:t>Le RSA lombarde erogano minimo 901 minuti settimanali medi di assistenza per ospite, con un </a:t>
            </a:r>
            <a:r>
              <a:rPr lang="it-IT" sz="2400" b="1" dirty="0" err="1" smtClean="0"/>
              <a:t>MIX</a:t>
            </a:r>
            <a:r>
              <a:rPr lang="it-IT" sz="2400" b="1" dirty="0" smtClean="0"/>
              <a:t> professionale variamente rappresentato.</a:t>
            </a:r>
            <a:endParaRPr lang="it-IT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228998"/>
          </a:xfrm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it-IT" sz="3200" dirty="0" smtClean="0"/>
              <a:t>Le RSA in Lombardia. Un modello ancora attuale?</a:t>
            </a: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400" dirty="0" smtClean="0"/>
              <a:t>Fabrizio Giunco  -  Lombardia Sociale 4.5.2016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it-IT" sz="3600" dirty="0" smtClean="0"/>
          </a:p>
          <a:p>
            <a:pPr algn="ctr">
              <a:buNone/>
            </a:pPr>
            <a:r>
              <a:rPr lang="it-IT" sz="3600" dirty="0" smtClean="0"/>
              <a:t>Nello scenario attuale, il ricorso alle RSA è una scelta delle famiglie che rinviano correttamente alle fasi più avanzate, quando le esigenze delle persone superano quelle sostenibili umanamente, tecnicamente ed economicamente. </a:t>
            </a:r>
          </a:p>
          <a:p>
            <a:pPr algn="ctr"/>
            <a:endParaRPr lang="it-IT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</TotalTime>
  <Words>265</Words>
  <Application>Microsoft Office PowerPoint</Application>
  <PresentationFormat>Presentazione su schermo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Tema di Office</vt:lpstr>
      <vt:lpstr>Documento immagine</vt:lpstr>
      <vt:lpstr>Organigramma</vt:lpstr>
      <vt:lpstr>     Convegno Le sfide della cronicità  20 Maggio 2017 Sala Conferenze Ordine dei Medici ed Odontoiatri  - Via Lamarmora 167 Brescia   Tavola Rotonda  Le criticità della cronicità “La Residenzialita”  Dr Corrado Carabellese Geriatra Responsabile Sanitario RSA “L. Feroldi” e “A. Luzzago” - Fondazione Casa di dio Onlus  </vt:lpstr>
      <vt:lpstr>Residenza Sanitaria Assistenziale “L. Feroldi” Nucleo Ciclamino e Primula  Totale postiletto 64 (pl accreditati 60 pl e non accreditati 4 pl): Valutazione al 19.10.16.</vt:lpstr>
      <vt:lpstr>Residenza Sanitaria Assistenziale “L. Feroldi” Nucleo Ciclamino e Primula  Totale postiletto 64 (pl accreditati 60 pl e non accreditati 4 pl): Valutazione al 19.10.16.</vt:lpstr>
      <vt:lpstr>Residenza Sanitaria Assistenziale “L. Feroldi” Nucleo Ciclamino e Primula  Totale postiletto 64 (pl accreditati 60 pl e non accreditati 4 pl): Valutazione al 19.10.16.</vt:lpstr>
      <vt:lpstr>Diapositiva 5</vt:lpstr>
      <vt:lpstr>La metodologia della cura assistenziale e definizione:  Piano Individuale (PI)  Piano di Assistenza Individuale (PAI) </vt:lpstr>
      <vt:lpstr>Le criticità della cronicità “La Residenzialita”</vt:lpstr>
      <vt:lpstr>Le RSA in Lombardia. Un modello ancora attuale? Fabrizio Giunco  -  Lombardia Sociale 4.5.2016</vt:lpstr>
      <vt:lpstr>Le RSA in Lombardia. Un modello ancora attuale? Fabrizio Giunco  -  Lombardia Sociale 4.5.2016</vt:lpstr>
      <vt:lpstr>Le Criticità della Cronicità: Residenzialità.  - Standard gestionali adeguati agli obiettivi.  - Mix professionale in rapporto alle cure.   - Formazione figure professionali della RSA.  - Tecnologie sanitarie: telecardiologia, ecc.  - Miglior collaborazione con il territorio: RSA  Aperte, Cure Intermedie, ecc. - Valorizzare i postiletto non a contratto. - Collaborazione con l’Ospedale di riferimento.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</dc:title>
  <dc:creator>corrado</dc:creator>
  <cp:lastModifiedBy>corrado</cp:lastModifiedBy>
  <cp:revision>94</cp:revision>
  <dcterms:created xsi:type="dcterms:W3CDTF">2016-10-22T18:06:30Z</dcterms:created>
  <dcterms:modified xsi:type="dcterms:W3CDTF">2017-05-19T15:51:30Z</dcterms:modified>
</cp:coreProperties>
</file>