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21" r:id="rId2"/>
    <p:sldId id="288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322" r:id="rId29"/>
    <p:sldId id="323" r:id="rId30"/>
    <p:sldId id="286" r:id="rId31"/>
    <p:sldId id="319" r:id="rId32"/>
    <p:sldId id="290" r:id="rId33"/>
    <p:sldId id="291" r:id="rId34"/>
    <p:sldId id="292" r:id="rId35"/>
    <p:sldId id="294" r:id="rId36"/>
    <p:sldId id="293" r:id="rId37"/>
    <p:sldId id="295" r:id="rId38"/>
    <p:sldId id="296" r:id="rId39"/>
    <p:sldId id="300" r:id="rId40"/>
    <p:sldId id="298" r:id="rId41"/>
    <p:sldId id="299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20" r:id="rId61"/>
    <p:sldId id="297" r:id="rId62"/>
    <p:sldId id="289" r:id="rId63"/>
    <p:sldId id="325" r:id="rId64"/>
    <p:sldId id="287" r:id="rId6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701"/>
  </p:normalViewPr>
  <p:slideViewPr>
    <p:cSldViewPr snapToGrid="0" snapToObjects="1">
      <p:cViewPr varScale="1">
        <p:scale>
          <a:sx n="89" d="100"/>
          <a:sy n="89" d="100"/>
        </p:scale>
        <p:origin x="-403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santomobono\Desktop\per%20luigi%20sett%2015\grafo%20Ardighieri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it-IT" dirty="0"/>
              <a:t>Mese di Aprile 2017 </a:t>
            </a:r>
          </a:p>
        </c:rich>
      </c:tx>
      <c:layout>
        <c:manualLayout>
          <c:xMode val="edge"/>
          <c:yMode val="edge"/>
          <c:x val="0.833237359520836"/>
          <c:y val="1.87625132912407E-2"/>
        </c:manualLayout>
      </c:layout>
      <c:overlay val="1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'Apr14'!$C$2</c:f>
              <c:strCache>
                <c:ptCount val="1"/>
                <c:pt idx="0">
                  <c:v>Agg. Etero</c:v>
                </c:pt>
              </c:strCache>
            </c:strRef>
          </c:tx>
          <c:spPr>
            <a:ln w="44450">
              <a:solidFill>
                <a:srgbClr val="FF0000"/>
              </a:solidFill>
            </a:ln>
          </c:spPr>
          <c:marker>
            <c:symbol val="diamond"/>
            <c:size val="7"/>
            <c:spPr>
              <a:solidFill>
                <a:schemeClr val="tx2"/>
              </a:solidFill>
              <a:ln>
                <a:solidFill>
                  <a:schemeClr val="tx1"/>
                </a:solidFill>
              </a:ln>
            </c:spPr>
          </c:marker>
          <c:val>
            <c:numRef>
              <c:f>'Apr14'!$D$2:$AH$2</c:f>
              <c:numCache>
                <c:formatCode>General</c:formatCode>
                <c:ptCount val="31"/>
                <c:pt idx="0">
                  <c:v>4</c:v>
                </c:pt>
                <c:pt idx="1">
                  <c:v>4</c:v>
                </c:pt>
                <c:pt idx="2">
                  <c:v>5</c:v>
                </c:pt>
                <c:pt idx="3">
                  <c:v>5</c:v>
                </c:pt>
                <c:pt idx="4">
                  <c:v>7</c:v>
                </c:pt>
                <c:pt idx="5">
                  <c:v>0</c:v>
                </c:pt>
                <c:pt idx="6">
                  <c:v>5</c:v>
                </c:pt>
                <c:pt idx="7">
                  <c:v>6</c:v>
                </c:pt>
                <c:pt idx="8">
                  <c:v>6</c:v>
                </c:pt>
                <c:pt idx="9">
                  <c:v>5</c:v>
                </c:pt>
                <c:pt idx="10">
                  <c:v>1</c:v>
                </c:pt>
                <c:pt idx="11">
                  <c:v>2</c:v>
                </c:pt>
                <c:pt idx="12">
                  <c:v>2</c:v>
                </c:pt>
                <c:pt idx="13">
                  <c:v>0</c:v>
                </c:pt>
                <c:pt idx="14">
                  <c:v>1</c:v>
                </c:pt>
                <c:pt idx="15">
                  <c:v>1</c:v>
                </c:pt>
                <c:pt idx="16">
                  <c:v>2</c:v>
                </c:pt>
                <c:pt idx="17">
                  <c:v>1</c:v>
                </c:pt>
                <c:pt idx="18">
                  <c:v>0</c:v>
                </c:pt>
                <c:pt idx="21">
                  <c:v>0</c:v>
                </c:pt>
                <c:pt idx="22">
                  <c:v>5</c:v>
                </c:pt>
                <c:pt idx="23">
                  <c:v>6</c:v>
                </c:pt>
                <c:pt idx="24">
                  <c:v>6</c:v>
                </c:pt>
                <c:pt idx="25">
                  <c:v>4</c:v>
                </c:pt>
                <c:pt idx="26">
                  <c:v>1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E068-7344-93AD-E4173A8953F1}"/>
            </c:ext>
          </c:extLst>
        </c:ser>
        <c:ser>
          <c:idx val="1"/>
          <c:order val="1"/>
          <c:tx>
            <c:strRef>
              <c:f>'Apr14'!$C$3</c:f>
              <c:strCache>
                <c:ptCount val="1"/>
                <c:pt idx="0">
                  <c:v>Agg. Auto</c:v>
                </c:pt>
              </c:strCache>
            </c:strRef>
          </c:tx>
          <c:marker>
            <c:symbol val="diamond"/>
            <c:size val="7"/>
            <c:spPr>
              <a:solidFill>
                <a:schemeClr val="tx2"/>
              </a:solidFill>
              <a:ln>
                <a:solidFill>
                  <a:schemeClr val="tx1"/>
                </a:solidFill>
              </a:ln>
            </c:spPr>
          </c:marker>
          <c:val>
            <c:numRef>
              <c:f>'Apr14'!$D$3:$AH$3</c:f>
              <c:numCache>
                <c:formatCode>General</c:formatCode>
                <c:ptCount val="31"/>
                <c:pt idx="15">
                  <c:v>0</c:v>
                </c:pt>
                <c:pt idx="16">
                  <c:v>1</c:v>
                </c:pt>
                <c:pt idx="17">
                  <c:v>0</c:v>
                </c:pt>
                <c:pt idx="22">
                  <c:v>0</c:v>
                </c:pt>
                <c:pt idx="23">
                  <c:v>5</c:v>
                </c:pt>
                <c:pt idx="24">
                  <c:v>0</c:v>
                </c:pt>
                <c:pt idx="25">
                  <c:v>2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E068-7344-93AD-E4173A8953F1}"/>
            </c:ext>
          </c:extLst>
        </c:ser>
        <c:ser>
          <c:idx val="2"/>
          <c:order val="2"/>
          <c:tx>
            <c:strRef>
              <c:f>'Apr14'!$C$4</c:f>
              <c:strCache>
                <c:ptCount val="1"/>
                <c:pt idx="0">
                  <c:v>Agg. Verbale</c:v>
                </c:pt>
              </c:strCache>
            </c:strRef>
          </c:tx>
          <c:marker>
            <c:symbol val="diamond"/>
            <c:size val="7"/>
            <c:spPr>
              <a:solidFill>
                <a:schemeClr val="tx2"/>
              </a:solidFill>
              <a:ln>
                <a:solidFill>
                  <a:schemeClr val="tx1"/>
                </a:solidFill>
              </a:ln>
            </c:spPr>
          </c:marker>
          <c:val>
            <c:numRef>
              <c:f>'Apr14'!$D$4:$AH$4</c:f>
              <c:numCache>
                <c:formatCode>General</c:formatCode>
                <c:ptCount val="31"/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E068-7344-93AD-E4173A8953F1}"/>
            </c:ext>
          </c:extLst>
        </c:ser>
        <c:ser>
          <c:idx val="3"/>
          <c:order val="3"/>
          <c:tx>
            <c:strRef>
              <c:f>'Apr14'!$C$5</c:f>
              <c:strCache>
                <c:ptCount val="1"/>
                <c:pt idx="0">
                  <c:v>Distruttività</c:v>
                </c:pt>
              </c:strCache>
            </c:strRef>
          </c:tx>
          <c:marker>
            <c:symbol val="diamond"/>
            <c:size val="7"/>
            <c:spPr>
              <a:solidFill>
                <a:schemeClr val="tx2"/>
              </a:solidFill>
              <a:ln>
                <a:solidFill>
                  <a:schemeClr val="tx1"/>
                </a:solidFill>
              </a:ln>
            </c:spPr>
          </c:marker>
          <c:val>
            <c:numRef>
              <c:f>'Apr14'!$D$5:$AH$5</c:f>
              <c:numCache>
                <c:formatCode>General</c:formatCode>
                <c:ptCount val="31"/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10</c:v>
                </c:pt>
                <c:pt idx="5">
                  <c:v>2</c:v>
                </c:pt>
                <c:pt idx="6">
                  <c:v>2</c:v>
                </c:pt>
                <c:pt idx="7">
                  <c:v>0</c:v>
                </c:pt>
                <c:pt idx="8">
                  <c:v>2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2</c:v>
                </c:pt>
                <c:pt idx="13">
                  <c:v>3</c:v>
                </c:pt>
                <c:pt idx="14">
                  <c:v>4</c:v>
                </c:pt>
                <c:pt idx="15">
                  <c:v>2</c:v>
                </c:pt>
                <c:pt idx="16">
                  <c:v>10</c:v>
                </c:pt>
                <c:pt idx="17">
                  <c:v>3</c:v>
                </c:pt>
                <c:pt idx="18">
                  <c:v>5</c:v>
                </c:pt>
                <c:pt idx="19">
                  <c:v>3</c:v>
                </c:pt>
                <c:pt idx="20">
                  <c:v>3</c:v>
                </c:pt>
                <c:pt idx="21">
                  <c:v>2</c:v>
                </c:pt>
                <c:pt idx="22">
                  <c:v>2</c:v>
                </c:pt>
                <c:pt idx="23">
                  <c:v>4</c:v>
                </c:pt>
                <c:pt idx="24">
                  <c:v>6</c:v>
                </c:pt>
                <c:pt idx="25">
                  <c:v>7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3-E068-7344-93AD-E4173A8953F1}"/>
            </c:ext>
          </c:extLst>
        </c:ser>
        <c:ser>
          <c:idx val="4"/>
          <c:order val="4"/>
          <c:tx>
            <c:strRef>
              <c:f>'Apr14'!$C$6</c:f>
              <c:strCache>
                <c:ptCount val="1"/>
                <c:pt idx="0">
                  <c:v>Wondering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star"/>
            <c:size val="7"/>
            <c:spPr>
              <a:solidFill>
                <a:schemeClr val="bg1"/>
              </a:solidFill>
              <a:ln>
                <a:solidFill>
                  <a:srgbClr val="00B050"/>
                </a:solidFill>
              </a:ln>
            </c:spPr>
          </c:marker>
          <c:val>
            <c:numRef>
              <c:f>'Apr14'!$D$6:$AH$6</c:f>
              <c:numCache>
                <c:formatCode>General</c:formatCode>
                <c:ptCount val="31"/>
                <c:pt idx="0">
                  <c:v>0</c:v>
                </c:pt>
                <c:pt idx="3">
                  <c:v>0</c:v>
                </c:pt>
                <c:pt idx="4">
                  <c:v>5</c:v>
                </c:pt>
                <c:pt idx="5">
                  <c:v>7</c:v>
                </c:pt>
                <c:pt idx="6">
                  <c:v>0</c:v>
                </c:pt>
                <c:pt idx="21">
                  <c:v>0</c:v>
                </c:pt>
                <c:pt idx="22">
                  <c:v>1</c:v>
                </c:pt>
                <c:pt idx="23">
                  <c:v>1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E068-7344-93AD-E4173A8953F1}"/>
            </c:ext>
          </c:extLst>
        </c:ser>
        <c:ser>
          <c:idx val="5"/>
          <c:order val="5"/>
          <c:tx>
            <c:strRef>
              <c:f>'Apr14'!$C$7</c:f>
              <c:strCache>
                <c:ptCount val="1"/>
                <c:pt idx="0">
                  <c:v>CD. Manipola feci</c:v>
                </c:pt>
              </c:strCache>
            </c:strRef>
          </c:tx>
          <c:marker>
            <c:spPr>
              <a:solidFill>
                <a:schemeClr val="tx1"/>
              </a:solidFill>
            </c:spPr>
          </c:marker>
          <c:val>
            <c:numRef>
              <c:f>'Apr14'!$D$7:$AH$7</c:f>
              <c:numCache>
                <c:formatCode>General</c:formatCode>
                <c:ptCount val="31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1</c:v>
                </c:pt>
                <c:pt idx="10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2</c:v>
                </c:pt>
                <c:pt idx="15">
                  <c:v>3</c:v>
                </c:pt>
                <c:pt idx="16">
                  <c:v>1</c:v>
                </c:pt>
                <c:pt idx="17">
                  <c:v>1</c:v>
                </c:pt>
                <c:pt idx="18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5-E068-7344-93AD-E4173A8953F1}"/>
            </c:ext>
          </c:extLst>
        </c:ser>
        <c:ser>
          <c:idx val="6"/>
          <c:order val="6"/>
          <c:tx>
            <c:strRef>
              <c:f>'Apr14'!$C$8</c:f>
              <c:strCache>
                <c:ptCount val="1"/>
                <c:pt idx="0">
                  <c:v>CD. Urina disf</c:v>
                </c:pt>
              </c:strCache>
            </c:strRef>
          </c:tx>
          <c:val>
            <c:numRef>
              <c:f>'Apr14'!$D$8:$AH$8</c:f>
              <c:numCache>
                <c:formatCode>General</c:formatCode>
                <c:ptCount val="31"/>
                <c:pt idx="0">
                  <c:v>2</c:v>
                </c:pt>
                <c:pt idx="1">
                  <c:v>0</c:v>
                </c:pt>
                <c:pt idx="3">
                  <c:v>0</c:v>
                </c:pt>
                <c:pt idx="4">
                  <c:v>2</c:v>
                </c:pt>
                <c:pt idx="5">
                  <c:v>0</c:v>
                </c:pt>
                <c:pt idx="24">
                  <c:v>0</c:v>
                </c:pt>
                <c:pt idx="25">
                  <c:v>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6-E068-7344-93AD-E4173A8953F1}"/>
            </c:ext>
          </c:extLst>
        </c:ser>
        <c:ser>
          <c:idx val="7"/>
          <c:order val="7"/>
          <c:tx>
            <c:strRef>
              <c:f>'Apr14'!$C$9</c:f>
              <c:strCache>
                <c:ptCount val="1"/>
                <c:pt idx="0">
                  <c:v>CD. Urla/pianto</c:v>
                </c:pt>
              </c:strCache>
            </c:strRef>
          </c:tx>
          <c:marker>
            <c:spPr>
              <a:solidFill>
                <a:schemeClr val="tx1"/>
              </a:solidFill>
            </c:spPr>
          </c:marker>
          <c:val>
            <c:numRef>
              <c:f>'Apr14'!$D$9:$AH$9</c:f>
              <c:numCache>
                <c:formatCode>General</c:formatCode>
                <c:ptCount val="31"/>
                <c:pt idx="0">
                  <c:v>0</c:v>
                </c:pt>
                <c:pt idx="13">
                  <c:v>0</c:v>
                </c:pt>
                <c:pt idx="14">
                  <c:v>5</c:v>
                </c:pt>
                <c:pt idx="15">
                  <c:v>2</c:v>
                </c:pt>
                <c:pt idx="16">
                  <c:v>5</c:v>
                </c:pt>
                <c:pt idx="17">
                  <c:v>0</c:v>
                </c:pt>
                <c:pt idx="18">
                  <c:v>4</c:v>
                </c:pt>
                <c:pt idx="19">
                  <c:v>0</c:v>
                </c:pt>
                <c:pt idx="21">
                  <c:v>0</c:v>
                </c:pt>
                <c:pt idx="22">
                  <c:v>1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7-E068-7344-93AD-E4173A8953F1}"/>
            </c:ext>
          </c:extLst>
        </c:ser>
        <c:ser>
          <c:idx val="8"/>
          <c:order val="8"/>
          <c:tx>
            <c:strRef>
              <c:f>'Apr14'!$C$10</c:f>
              <c:strCache>
                <c:ptCount val="1"/>
                <c:pt idx="0">
                  <c:v>CD Lancio Oggetti</c:v>
                </c:pt>
              </c:strCache>
            </c:strRef>
          </c:tx>
          <c:val>
            <c:numRef>
              <c:f>'Apr14'!$D$10:$AH$10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3</c:v>
                </c:pt>
                <c:pt idx="6">
                  <c:v>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8-E068-7344-93AD-E4173A8953F1}"/>
            </c:ext>
          </c:extLst>
        </c:ser>
        <c:ser>
          <c:idx val="9"/>
          <c:order val="9"/>
          <c:tx>
            <c:strRef>
              <c:f>'Apr14'!$C$11</c:f>
              <c:strCache>
                <c:ptCount val="1"/>
              </c:strCache>
            </c:strRef>
          </c:tx>
          <c:val>
            <c:numRef>
              <c:f>'Apr14'!$D$11:$AH$11</c:f>
              <c:numCache>
                <c:formatCode>General</c:formatCode>
                <c:ptCount val="31"/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9-E068-7344-93AD-E4173A8953F1}"/>
            </c:ext>
          </c:extLst>
        </c:ser>
        <c:ser>
          <c:idx val="10"/>
          <c:order val="10"/>
          <c:tx>
            <c:strRef>
              <c:f>'Apr14'!$C$12</c:f>
              <c:strCache>
                <c:ptCount val="1"/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square"/>
            <c:size val="7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</c:marker>
          <c:val>
            <c:numRef>
              <c:f>'Apr14'!$D$12:$AH$12</c:f>
              <c:numCache>
                <c:formatCode>General</c:formatCode>
                <c:ptCount val="31"/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A-E068-7344-93AD-E4173A8953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106496"/>
        <c:axId val="86108416"/>
      </c:lineChart>
      <c:lineChart>
        <c:grouping val="standard"/>
        <c:varyColors val="0"/>
        <c:ser>
          <c:idx val="11"/>
          <c:order val="11"/>
          <c:tx>
            <c:strRef>
              <c:f>'Apr14'!$C$13</c:f>
              <c:strCache>
                <c:ptCount val="1"/>
                <c:pt idx="0">
                  <c:v>ore dorme Notte</c:v>
                </c:pt>
              </c:strCache>
            </c:strRef>
          </c:tx>
          <c:spPr>
            <a:ln w="34925">
              <a:solidFill>
                <a:schemeClr val="tx1"/>
              </a:solidFill>
            </a:ln>
          </c:spPr>
          <c:marker>
            <c:symbol val="circle"/>
            <c:size val="7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</c:spPr>
          </c:marker>
          <c:val>
            <c:numRef>
              <c:f>'Apr14'!$D$13:$AH$13</c:f>
              <c:numCache>
                <c:formatCode>General</c:formatCode>
                <c:ptCount val="31"/>
                <c:pt idx="0">
                  <c:v>0</c:v>
                </c:pt>
                <c:pt idx="1">
                  <c:v>4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8</c:v>
                </c:pt>
                <c:pt idx="6">
                  <c:v>5</c:v>
                </c:pt>
                <c:pt idx="7">
                  <c:v>0</c:v>
                </c:pt>
                <c:pt idx="8">
                  <c:v>3</c:v>
                </c:pt>
                <c:pt idx="9">
                  <c:v>4</c:v>
                </c:pt>
                <c:pt idx="10">
                  <c:v>0</c:v>
                </c:pt>
                <c:pt idx="11">
                  <c:v>0</c:v>
                </c:pt>
                <c:pt idx="12">
                  <c:v>4</c:v>
                </c:pt>
                <c:pt idx="13">
                  <c:v>0</c:v>
                </c:pt>
                <c:pt idx="14">
                  <c:v>0</c:v>
                </c:pt>
                <c:pt idx="15">
                  <c:v>4</c:v>
                </c:pt>
                <c:pt idx="16">
                  <c:v>5</c:v>
                </c:pt>
                <c:pt idx="17">
                  <c:v>4</c:v>
                </c:pt>
                <c:pt idx="18">
                  <c:v>3</c:v>
                </c:pt>
                <c:pt idx="19">
                  <c:v>4</c:v>
                </c:pt>
                <c:pt idx="20">
                  <c:v>1</c:v>
                </c:pt>
                <c:pt idx="21">
                  <c:v>5</c:v>
                </c:pt>
                <c:pt idx="22">
                  <c:v>6</c:v>
                </c:pt>
                <c:pt idx="23">
                  <c:v>2</c:v>
                </c:pt>
                <c:pt idx="24">
                  <c:v>6</c:v>
                </c:pt>
                <c:pt idx="25">
                  <c:v>8</c:v>
                </c:pt>
                <c:pt idx="26">
                  <c:v>8</c:v>
                </c:pt>
                <c:pt idx="27">
                  <c:v>8</c:v>
                </c:pt>
                <c:pt idx="28">
                  <c:v>8</c:v>
                </c:pt>
                <c:pt idx="29">
                  <c:v>7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B-E068-7344-93AD-E4173A8953F1}"/>
            </c:ext>
          </c:extLst>
        </c:ser>
        <c:ser>
          <c:idx val="12"/>
          <c:order val="12"/>
          <c:tx>
            <c:strRef>
              <c:f>'Apr14'!$C$14</c:f>
              <c:strCache>
                <c:ptCount val="1"/>
                <c:pt idx="0">
                  <c:v>Comp. Disfunz/ora</c:v>
                </c:pt>
              </c:strCache>
            </c:strRef>
          </c:tx>
          <c:spPr>
            <a:ln>
              <a:solidFill>
                <a:schemeClr val="bg1">
                  <a:lumMod val="65000"/>
                </a:schemeClr>
              </a:solidFill>
            </a:ln>
          </c:spPr>
          <c:marker>
            <c:symbol val="circle"/>
            <c:size val="7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val>
            <c:numRef>
              <c:f>'Apr14'!$D$14:$AH$14</c:f>
              <c:numCache>
                <c:formatCode>General</c:formatCode>
                <c:ptCount val="31"/>
                <c:pt idx="0">
                  <c:v>1</c:v>
                </c:pt>
                <c:pt idx="1">
                  <c:v>7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  <c:pt idx="6">
                  <c:v>3</c:v>
                </c:pt>
                <c:pt idx="7">
                  <c:v>2</c:v>
                </c:pt>
                <c:pt idx="8">
                  <c:v>5</c:v>
                </c:pt>
                <c:pt idx="9">
                  <c:v>1</c:v>
                </c:pt>
                <c:pt idx="10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2</c:v>
                </c:pt>
                <c:pt idx="19">
                  <c:v>0</c:v>
                </c:pt>
                <c:pt idx="20">
                  <c:v>2</c:v>
                </c:pt>
                <c:pt idx="21">
                  <c:v>2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C-E068-7344-93AD-E4173A8953F1}"/>
            </c:ext>
          </c:extLst>
        </c:ser>
        <c:ser>
          <c:idx val="13"/>
          <c:order val="13"/>
          <c:tx>
            <c:strRef>
              <c:f>'Apr14'!$C$15</c:f>
              <c:strCache>
                <c:ptCount val="1"/>
                <c:pt idx="0">
                  <c:v>ore dorme Giorno</c:v>
                </c:pt>
              </c:strCache>
            </c:strRef>
          </c:tx>
          <c:spPr>
            <a:ln>
              <a:solidFill>
                <a:schemeClr val="accent2">
                  <a:lumMod val="60000"/>
                  <a:lumOff val="40000"/>
                </a:schemeClr>
              </a:solidFill>
            </a:ln>
          </c:spPr>
          <c:marker>
            <c:symbol val="circle"/>
            <c:size val="7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</c:spPr>
          </c:marker>
          <c:val>
            <c:numRef>
              <c:f>'Apr14'!$D$15:$AH$15</c:f>
              <c:numCache>
                <c:formatCode>General</c:formatCode>
                <c:ptCount val="31"/>
                <c:pt idx="0">
                  <c:v>4</c:v>
                </c:pt>
                <c:pt idx="1">
                  <c:v>1</c:v>
                </c:pt>
                <c:pt idx="2">
                  <c:v>2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2</c:v>
                </c:pt>
                <c:pt idx="8">
                  <c:v>1</c:v>
                </c:pt>
                <c:pt idx="9">
                  <c:v>0</c:v>
                </c:pt>
                <c:pt idx="10">
                  <c:v>4</c:v>
                </c:pt>
                <c:pt idx="11">
                  <c:v>8</c:v>
                </c:pt>
                <c:pt idx="12">
                  <c:v>3</c:v>
                </c:pt>
                <c:pt idx="13">
                  <c:v>3</c:v>
                </c:pt>
                <c:pt idx="14">
                  <c:v>7</c:v>
                </c:pt>
                <c:pt idx="15">
                  <c:v>4</c:v>
                </c:pt>
                <c:pt idx="16">
                  <c:v>0</c:v>
                </c:pt>
                <c:pt idx="17">
                  <c:v>0</c:v>
                </c:pt>
                <c:pt idx="18">
                  <c:v>3</c:v>
                </c:pt>
                <c:pt idx="19">
                  <c:v>2</c:v>
                </c:pt>
                <c:pt idx="20">
                  <c:v>1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D-E068-7344-93AD-E4173A8953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131072"/>
        <c:axId val="86132608"/>
      </c:lineChart>
      <c:catAx>
        <c:axId val="86106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86108416"/>
        <c:crosses val="autoZero"/>
        <c:auto val="1"/>
        <c:lblAlgn val="ctr"/>
        <c:lblOffset val="100"/>
        <c:noMultiLvlLbl val="0"/>
      </c:catAx>
      <c:valAx>
        <c:axId val="86108416"/>
        <c:scaling>
          <c:orientation val="minMax"/>
          <c:max val="1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it-IT"/>
                  <a:t>numero comportamenti in frequenza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86106496"/>
        <c:crosses val="autoZero"/>
        <c:crossBetween val="between"/>
      </c:valAx>
      <c:catAx>
        <c:axId val="86131072"/>
        <c:scaling>
          <c:orientation val="minMax"/>
        </c:scaling>
        <c:delete val="1"/>
        <c:axPos val="b"/>
        <c:majorTickMark val="out"/>
        <c:minorTickMark val="none"/>
        <c:tickLblPos val="nextTo"/>
        <c:crossAx val="86132608"/>
        <c:crosses val="autoZero"/>
        <c:auto val="1"/>
        <c:lblAlgn val="ctr"/>
        <c:lblOffset val="100"/>
        <c:noMultiLvlLbl val="0"/>
      </c:catAx>
      <c:valAx>
        <c:axId val="86132608"/>
        <c:scaling>
          <c:orientation val="minMax"/>
          <c:max val="11"/>
          <c:min val="0"/>
        </c:scaling>
        <c:delete val="0"/>
        <c:axPos val="r"/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it-IT"/>
                  <a:t>dato in numero ORE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it-IT"/>
          </a:p>
        </c:txPr>
        <c:crossAx val="86131072"/>
        <c:crosses val="max"/>
        <c:crossBetween val="between"/>
        <c:majorUnit val="1"/>
        <c:minorUnit val="0.5"/>
      </c:valAx>
    </c:plotArea>
    <c:legend>
      <c:legendPos val="r"/>
      <c:overlay val="0"/>
      <c:txPr>
        <a:bodyPr/>
        <a:lstStyle/>
        <a:p>
          <a:pPr>
            <a:defRPr sz="92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it-IT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it-IT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0.63294</cdr:x>
      <cdr:y>0.00384</cdr:y>
    </cdr:from>
    <cdr:to>
      <cdr:x>0.70237</cdr:x>
      <cdr:y>0.77483</cdr:y>
    </cdr:to>
    <cdr:sp macro="" textlink="">
      <cdr:nvSpPr>
        <cdr:cNvPr id="10" name="Callout con freccia in giù 9"/>
        <cdr:cNvSpPr/>
      </cdr:nvSpPr>
      <cdr:spPr>
        <a:xfrm xmlns:a="http://schemas.openxmlformats.org/drawingml/2006/main">
          <a:off x="7983765" y="13608"/>
          <a:ext cx="875847" cy="2731849"/>
        </a:xfrm>
        <a:prstGeom xmlns:a="http://schemas.openxmlformats.org/drawingml/2006/main" prst="downArrowCallout">
          <a:avLst>
            <a:gd name="adj1" fmla="val 13500"/>
            <a:gd name="adj2" fmla="val 25000"/>
            <a:gd name="adj3" fmla="val 25000"/>
            <a:gd name="adj4" fmla="val 46187"/>
          </a:avLst>
        </a:prstGeom>
        <a:ln xmlns:a="http://schemas.openxmlformats.org/drawingml/2006/main"/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vert27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200" baseline="0"/>
            <a:t>INTERVENTO PSICOEDUCATIVO..DISEGNO SPERIMENTALE  B </a:t>
          </a:r>
          <a:endParaRPr lang="it-IT" sz="1400"/>
        </a:p>
      </cdr:txBody>
    </cdr:sp>
  </cdr:relSizeAnchor>
  <cdr:relSizeAnchor xmlns:cdr="http://schemas.openxmlformats.org/drawingml/2006/chartDrawing">
    <cdr:from>
      <cdr:x>0.28827</cdr:x>
      <cdr:y>0</cdr:y>
    </cdr:from>
    <cdr:to>
      <cdr:x>0.33236</cdr:x>
      <cdr:y>0.77099</cdr:y>
    </cdr:to>
    <cdr:sp macro="" textlink="">
      <cdr:nvSpPr>
        <cdr:cNvPr id="2" name="Callout con freccia in giù 1"/>
        <cdr:cNvSpPr/>
      </cdr:nvSpPr>
      <cdr:spPr>
        <a:xfrm xmlns:a="http://schemas.openxmlformats.org/drawingml/2006/main">
          <a:off x="3636185" y="0"/>
          <a:ext cx="556175" cy="2731849"/>
        </a:xfrm>
        <a:prstGeom xmlns:a="http://schemas.openxmlformats.org/drawingml/2006/main" prst="downArrowCallout">
          <a:avLst>
            <a:gd name="adj1" fmla="val 13500"/>
            <a:gd name="adj2" fmla="val 25000"/>
            <a:gd name="adj3" fmla="val 25000"/>
            <a:gd name="adj4" fmla="val 37221"/>
          </a:avLst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vert27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200" baseline="0"/>
            <a:t>modificazione.terapia A </a:t>
          </a:r>
          <a:endParaRPr lang="it-IT" sz="1400"/>
        </a:p>
      </cdr:txBody>
    </cdr:sp>
  </cdr:relSizeAnchor>
  <cdr:relSizeAnchor xmlns:cdr="http://schemas.openxmlformats.org/drawingml/2006/chartDrawing">
    <cdr:from>
      <cdr:x>0.40498</cdr:x>
      <cdr:y>0</cdr:y>
    </cdr:from>
    <cdr:to>
      <cdr:x>0.44455</cdr:x>
      <cdr:y>0.77099</cdr:y>
    </cdr:to>
    <cdr:sp macro="" textlink="">
      <cdr:nvSpPr>
        <cdr:cNvPr id="3" name="Callout con freccia in giù 2"/>
        <cdr:cNvSpPr/>
      </cdr:nvSpPr>
      <cdr:spPr>
        <a:xfrm xmlns:a="http://schemas.openxmlformats.org/drawingml/2006/main">
          <a:off x="5108345" y="0"/>
          <a:ext cx="499158" cy="2731849"/>
        </a:xfrm>
        <a:prstGeom xmlns:a="http://schemas.openxmlformats.org/drawingml/2006/main" prst="downArrowCallout">
          <a:avLst>
            <a:gd name="adj1" fmla="val 13500"/>
            <a:gd name="adj2" fmla="val 25000"/>
            <a:gd name="adj3" fmla="val 25000"/>
            <a:gd name="adj4" fmla="val 37221"/>
          </a:avLst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vert27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200" baseline="0"/>
            <a:t>spostamento oraio terapia </a:t>
          </a:r>
          <a:endParaRPr lang="it-IT" sz="1400"/>
        </a:p>
      </cdr:txBody>
    </cdr:sp>
  </cdr:relSizeAnchor>
  <cdr:relSizeAnchor xmlns:cdr="http://schemas.openxmlformats.org/drawingml/2006/chartDrawing">
    <cdr:from>
      <cdr:x>0.06483</cdr:x>
      <cdr:y>0.01536</cdr:y>
    </cdr:from>
    <cdr:to>
      <cdr:x>0.13495</cdr:x>
      <cdr:y>0.78635</cdr:y>
    </cdr:to>
    <cdr:sp macro="" textlink="">
      <cdr:nvSpPr>
        <cdr:cNvPr id="6" name="Callout con freccia in giù 5"/>
        <cdr:cNvSpPr/>
      </cdr:nvSpPr>
      <cdr:spPr>
        <a:xfrm xmlns:a="http://schemas.openxmlformats.org/drawingml/2006/main">
          <a:off x="817789" y="54429"/>
          <a:ext cx="884464" cy="2731849"/>
        </a:xfrm>
        <a:prstGeom xmlns:a="http://schemas.openxmlformats.org/drawingml/2006/main" prst="downArrowCallout">
          <a:avLst>
            <a:gd name="adj1" fmla="val 13500"/>
            <a:gd name="adj2" fmla="val 25000"/>
            <a:gd name="adj3" fmla="val 25000"/>
            <a:gd name="adj4" fmla="val 46187"/>
          </a:avLst>
        </a:prstGeom>
        <a:ln xmlns:a="http://schemas.openxmlformats.org/drawingml/2006/main"/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vert27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200" baseline="0"/>
            <a:t>INTERVENTO PSICOEDUCATIVO..DISEGNO SPERIMENTALE A </a:t>
          </a:r>
          <a:endParaRPr lang="it-IT" sz="1400"/>
        </a:p>
      </cdr:txBody>
    </cdr:sp>
  </cdr:relSizeAnchor>
  <cdr:relSizeAnchor xmlns:cdr="http://schemas.openxmlformats.org/drawingml/2006/chartDrawing">
    <cdr:from>
      <cdr:x>0.58263</cdr:x>
      <cdr:y>0</cdr:y>
    </cdr:from>
    <cdr:to>
      <cdr:x>0.62794</cdr:x>
      <cdr:y>0.77099</cdr:y>
    </cdr:to>
    <cdr:sp macro="" textlink="">
      <cdr:nvSpPr>
        <cdr:cNvPr id="9" name="Callout con freccia in giù 8"/>
        <cdr:cNvSpPr/>
      </cdr:nvSpPr>
      <cdr:spPr>
        <a:xfrm xmlns:a="http://schemas.openxmlformats.org/drawingml/2006/main">
          <a:off x="7349218" y="0"/>
          <a:ext cx="571499" cy="2731849"/>
        </a:xfrm>
        <a:prstGeom xmlns:a="http://schemas.openxmlformats.org/drawingml/2006/main" prst="downArrowCallout">
          <a:avLst>
            <a:gd name="adj1" fmla="val 13500"/>
            <a:gd name="adj2" fmla="val 25000"/>
            <a:gd name="adj3" fmla="val 25000"/>
            <a:gd name="adj4" fmla="val 37221"/>
          </a:avLst>
        </a:prstGeom>
        <a:solidFill xmlns:a="http://schemas.openxmlformats.org/drawingml/2006/main">
          <a:srgbClr val="FFFF00"/>
        </a:solidFill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vert270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200" baseline="0"/>
            <a:t>modificazione terapia B </a:t>
          </a:r>
          <a:endParaRPr lang="it-IT" sz="140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0E2CE14-735D-3C4D-969D-DEA9701FB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7B2F2D6F-B93F-1140-9786-B647C4B8F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0CAE2B1F-EFA4-5C42-8C2E-89B8B18CF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FF42-873B-F142-A6BA-45E2C3619C44}" type="datetimeFigureOut">
              <a:rPr lang="it-IT" smtClean="0"/>
              <a:t>26/03/2018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3F8E68B2-9FBC-484D-A313-FBDACD6C2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73F2753-E93D-EB4C-80DA-28A682B6C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5BCE-4D34-3D4B-A34B-4FBEF091AA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350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2F6033B-2A0B-0C4D-83F6-9363EEFAE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4D83BC3A-6A39-084C-8E23-5D62D62E1F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A5046F45-472D-5047-9344-D2AD0263E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FF42-873B-F142-A6BA-45E2C3619C44}" type="datetimeFigureOut">
              <a:rPr lang="it-IT" smtClean="0"/>
              <a:t>26/03/2018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D0E851A6-349B-0C4D-AB20-D4111BCD8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DFA1078-9EBC-2344-9B02-9A179B1F6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5BCE-4D34-3D4B-A34B-4FBEF091AA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5072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CD5266AA-3ADA-8A41-BA67-F85D4DC61D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68D86C34-C223-FF49-8507-572F9ADBC4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EE772A7E-846E-CD4F-8C11-2DC6AE4C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FF42-873B-F142-A6BA-45E2C3619C44}" type="datetimeFigureOut">
              <a:rPr lang="it-IT" smtClean="0"/>
              <a:t>26/03/2018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400468D-8CB1-F147-811F-F6AACF346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FBAB8561-F030-F949-8A4C-F8D3E43D5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5BCE-4D34-3D4B-A34B-4FBEF091AA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8535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9292D2D-D2B4-9C4D-B14A-2BF32C34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65683EDE-8832-3745-AE75-7A95B49EA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EF6D7C9-48A7-6543-A6F5-D9214DD5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FF42-873B-F142-A6BA-45E2C3619C44}" type="datetimeFigureOut">
              <a:rPr lang="it-IT" smtClean="0"/>
              <a:t>26/03/2018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CAA20E13-786F-9848-BDDB-AF68CF5F6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4A8FEB8-0C6A-7841-8729-1CBAE9E8B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5BCE-4D34-3D4B-A34B-4FBEF091AA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350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96A051F-9528-EE41-9C4B-3AEB574ED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77DBDBC7-91E9-C042-BCDD-4CDE4AC70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77499CF-B5BD-B145-A7DB-E5BEBF858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FF42-873B-F142-A6BA-45E2C3619C44}" type="datetimeFigureOut">
              <a:rPr lang="it-IT" smtClean="0"/>
              <a:t>26/03/2018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A17203F2-685B-A049-B48A-3211DF5F3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7D1F19A4-D7CD-EF47-BEE5-9EA09B610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5BCE-4D34-3D4B-A34B-4FBEF091AA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9005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27A1CCC-3B6C-8741-8300-292F1EBD4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63B9F4D4-338C-B346-B3D0-46C058CB5B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7B102D6A-F636-2C4D-AA5F-A0CA6CEB5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06CB0728-C6D6-4B44-9C13-84ED55337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FF42-873B-F142-A6BA-45E2C3619C44}" type="datetimeFigureOut">
              <a:rPr lang="it-IT" smtClean="0"/>
              <a:t>26/03/2018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1E38C2BC-F76B-ED43-8CF1-BD7DDD3E1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61D47849-58D1-DC40-8886-DFA76CD8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5BCE-4D34-3D4B-A34B-4FBEF091AA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5292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F2D2CA3-240B-B641-A3FC-310F600BD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0324633E-42E1-0A44-B50E-B310603D9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385566AA-1693-5844-A7C8-9D60B7194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56168905-5450-3046-A8B4-BC2B6ECFB7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CF164B20-5F56-1C4F-9A1E-76A7D2B862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4C8B59BD-8EEF-0F4B-BB75-CEAE6E457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FF42-873B-F142-A6BA-45E2C3619C44}" type="datetimeFigureOut">
              <a:rPr lang="it-IT" smtClean="0"/>
              <a:t>26/03/2018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8B24AEF3-266B-1642-A128-B93A07D23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19416F22-75D4-A44C-9612-C4FC9ADA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5BCE-4D34-3D4B-A34B-4FBEF091AA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9292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6125A65-DB65-D54A-B13B-440BF12F3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9C0B121F-40D1-854D-A473-C79AA4E6D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FF42-873B-F142-A6BA-45E2C3619C44}" type="datetimeFigureOut">
              <a:rPr lang="it-IT" smtClean="0"/>
              <a:t>26/03/2018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3468190F-B436-154E-8AF4-9EFC7D5EC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AA65F2B0-1673-4549-8553-97AA1B917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5BCE-4D34-3D4B-A34B-4FBEF091AA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6342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9F4FFF07-2AAA-B140-A221-DC3FC3FF7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FF42-873B-F142-A6BA-45E2C3619C44}" type="datetimeFigureOut">
              <a:rPr lang="it-IT" smtClean="0"/>
              <a:t>26/03/2018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DC6BB15A-035B-744E-95DD-54120D65C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7165F30B-B688-C94C-AB7B-7F3C90EDF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5BCE-4D34-3D4B-A34B-4FBEF091AA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3971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D22C5AD-5C8F-5345-8561-347C1E56C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5D3C76B-F234-984F-A28F-98508D1DC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CC6ACB9A-CDBA-3646-B8E4-EAD23F596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C623A63F-CAC0-E84A-8615-9ED7568A2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FF42-873B-F142-A6BA-45E2C3619C44}" type="datetimeFigureOut">
              <a:rPr lang="it-IT" smtClean="0"/>
              <a:t>26/03/2018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0C26011F-0710-2B4E-9938-5C2AC7FB3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D80B6E95-063D-6446-9085-E2755CEE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5BCE-4D34-3D4B-A34B-4FBEF091AA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2804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9968C76-132A-BD47-BB01-34CEE59F8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9BD64241-1659-5C43-996C-2F39422A5C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33085FEB-12EF-CA41-ACA9-31E8CCAA8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D5769398-36C4-324E-8CC6-BE30C2449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BFF42-873B-F142-A6BA-45E2C3619C44}" type="datetimeFigureOut">
              <a:rPr lang="it-IT" smtClean="0"/>
              <a:t>26/03/2018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837E81C0-E34E-234F-9CF5-703F257D7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3026485A-D357-AC42-B94B-FD7096EF7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F5BCE-4D34-3D4B-A34B-4FBEF091AA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6651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0B50162D-1969-3640-80D5-C037FE9E0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BBFA0E76-D40B-6642-AC5C-A0B4C037C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3CA470F2-3A3A-8B45-9970-EDC712F278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BFF42-873B-F142-A6BA-45E2C3619C44}" type="datetimeFigureOut">
              <a:rPr lang="it-IT" smtClean="0"/>
              <a:t>26/03/2018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C4801F0B-FD3F-704A-888E-2560CB4C5D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36D05DD6-184E-544E-9010-B8F64C60A9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F5BCE-4D34-3D4B-A34B-4FBEF091AA3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190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hyperlink" Target="https://www.google.it/imgres?imgurl=http://fobap.it/wp-content/uploads/2015/11/FOBAP_logo-1.png&amp;imgrefurl=http://fobap.it/formazione/&amp;docid=41gSoSz_xhUaEM&amp;tbnid=3mj0-2Pmn9zXqM:&amp;vet=10ahUKEwiKhv___LvZAhVFZVAKHbRsCq0QMwg9KAAwAA..i&amp;w=249&amp;h=150&amp;client=firefox-b&amp;bih=728&amp;biw=1397&amp;q=fobap&amp;ved=0ahUKEwiKhv___LvZAhVFZVAKHbRsCq0QMwg9KAAwAA&amp;iact=mrc&amp;uact=8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file:///\\Users\admin2\Desktop\GRAFICI%20CP\Grafo%20CP-2.xlsm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mailto:luigi.croce@unicatt.it" TargetMode="External"/><Relationship Id="rId7" Type="http://schemas.openxmlformats.org/officeDocument/2006/relationships/image" Target="../media/image75.tif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tiff"/><Relationship Id="rId5" Type="http://schemas.openxmlformats.org/officeDocument/2006/relationships/image" Target="../media/image73.tiff"/><Relationship Id="rId4" Type="http://schemas.openxmlformats.org/officeDocument/2006/relationships/image" Target="../media/image7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E212470-C919-0142-98DF-D4467231F2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7763" y="555023"/>
            <a:ext cx="8013700" cy="2387600"/>
          </a:xfrm>
        </p:spPr>
        <p:txBody>
          <a:bodyPr>
            <a:noAutofit/>
          </a:bodyPr>
          <a:lstStyle/>
          <a:p>
            <a:r>
              <a:rPr lang="it-IT" sz="3600" b="1" dirty="0"/>
              <a:t>Principi e Pratiche applicative del Trattamento Psicofarmacologico nelle </a:t>
            </a:r>
            <a:r>
              <a:rPr lang="it-IT" sz="3600" b="1" dirty="0" err="1"/>
              <a:t>comorbidità</a:t>
            </a:r>
            <a:r>
              <a:rPr lang="it-IT" sz="3600" b="1" dirty="0"/>
              <a:t> psichiatriche  e comportamentali nei Disturbi del </a:t>
            </a:r>
            <a:r>
              <a:rPr lang="it-IT" sz="3600" b="1" dirty="0" err="1"/>
              <a:t>Neurosviluppo</a:t>
            </a:r>
            <a:endParaRPr lang="it-IT" sz="3600" b="1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4EEBE0BC-E3BC-B342-A27D-43A95B4EF8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AutoShape 2" descr="Risultati immagini per fobap">
            <a:extLst>
              <a:ext uri="{FF2B5EF4-FFF2-40B4-BE49-F238E27FC236}">
                <a16:creationId xmlns:a16="http://schemas.microsoft.com/office/drawing/2014/main" xmlns="" id="{531BB2F7-793D-F046-A840-AB4835E955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AutoShape 4" descr="Risultati immagini per fobap">
            <a:hlinkClick r:id="rId2"/>
            <a:extLst>
              <a:ext uri="{FF2B5EF4-FFF2-40B4-BE49-F238E27FC236}">
                <a16:creationId xmlns:a16="http://schemas.microsoft.com/office/drawing/2014/main" xmlns="" id="{B11355ED-81DD-5440-8BA0-283CE13913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-2746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7A7E24AC-6B7A-7F46-8664-456A41D74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79" y="5067299"/>
            <a:ext cx="2626021" cy="158831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3A3F82D3-9B5D-8D45-8D4A-A590BBF55B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9050" y="5449117"/>
            <a:ext cx="1816100" cy="11049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09B03AB7-F88E-6645-844E-7F7589F2B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490" y="5278438"/>
            <a:ext cx="1422400" cy="14224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2DD36635-0931-FD49-9B4E-11996E6099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8825" y="5538835"/>
            <a:ext cx="1943100" cy="10414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AA984B53-AE68-874E-9B72-8DB381348C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6200" y="69803"/>
            <a:ext cx="2501270" cy="213441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1120D3E0-445F-7742-B6AF-4CA8CCC841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7500" y="3556000"/>
            <a:ext cx="2460526" cy="123026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336F9BF0-7173-C947-8BE0-1A1769604535}"/>
              </a:ext>
            </a:extLst>
          </p:cNvPr>
          <p:cNvSpPr txBox="1"/>
          <p:nvPr/>
        </p:nvSpPr>
        <p:spPr>
          <a:xfrm>
            <a:off x="4622800" y="4059648"/>
            <a:ext cx="2117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Luigi Croce </a:t>
            </a:r>
          </a:p>
        </p:txBody>
      </p:sp>
    </p:spTree>
    <p:extLst>
      <p:ext uri="{BB962C8B-B14F-4D97-AF65-F5344CB8AC3E}">
        <p14:creationId xmlns:p14="http://schemas.microsoft.com/office/powerpoint/2010/main" val="2699228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olo 1"/>
          <p:cNvSpPr>
            <a:spLocks noGrp="1"/>
          </p:cNvSpPr>
          <p:nvPr>
            <p:ph type="title" idx="4294967295"/>
          </p:nvPr>
        </p:nvSpPr>
        <p:spPr/>
        <p:txBody>
          <a:bodyPr vert="horz" lIns="35717" tIns="35717" rIns="35717" bIns="35717" rtlCol="0" anchor="ctr">
            <a:normAutofit/>
          </a:bodyPr>
          <a:lstStyle/>
          <a:p>
            <a:r>
              <a:rPr lang="it-IT" sz="2000" b="1" dirty="0" err="1">
                <a:latin typeface="Trebuchet MS" charset="0"/>
              </a:rPr>
              <a:t>Prescribing</a:t>
            </a:r>
            <a:r>
              <a:rPr lang="it-IT" sz="2000" b="1" dirty="0">
                <a:latin typeface="Trebuchet MS" charset="0"/>
              </a:rPr>
              <a:t> </a:t>
            </a:r>
            <a:r>
              <a:rPr lang="it-IT" sz="2000" b="1" dirty="0" err="1">
                <a:latin typeface="Trebuchet MS" charset="0"/>
              </a:rPr>
              <a:t>Psychotropic</a:t>
            </a:r>
            <a:r>
              <a:rPr lang="it-IT" sz="2000" b="1" dirty="0">
                <a:latin typeface="Trebuchet MS" charset="0"/>
              </a:rPr>
              <a:t> </a:t>
            </a:r>
            <a:r>
              <a:rPr lang="it-IT" sz="2000" b="1" dirty="0" err="1">
                <a:latin typeface="Trebuchet MS" charset="0"/>
              </a:rPr>
              <a:t>Drugs</a:t>
            </a:r>
            <a:r>
              <a:rPr lang="it-IT" sz="2000" b="1" dirty="0">
                <a:latin typeface="Trebuchet MS" charset="0"/>
              </a:rPr>
              <a:t> for CBs in IDD</a:t>
            </a:r>
            <a:br>
              <a:rPr lang="it-IT" sz="2000" b="1" dirty="0">
                <a:latin typeface="Trebuchet MS" charset="0"/>
              </a:rPr>
            </a:br>
            <a:r>
              <a:rPr lang="it-IT" sz="2000" b="1" dirty="0">
                <a:latin typeface="Trebuchet MS" charset="0"/>
              </a:rPr>
              <a:t>The </a:t>
            </a:r>
            <a:r>
              <a:rPr lang="it-IT" sz="2000" b="1" dirty="0" err="1">
                <a:latin typeface="Trebuchet MS" charset="0"/>
              </a:rPr>
              <a:t>importance</a:t>
            </a:r>
            <a:r>
              <a:rPr lang="it-IT" sz="2000" b="1" dirty="0">
                <a:latin typeface="Trebuchet MS" charset="0"/>
              </a:rPr>
              <a:t> of </a:t>
            </a:r>
            <a:r>
              <a:rPr lang="it-IT" sz="2000" b="1" dirty="0" err="1">
                <a:latin typeface="Trebuchet MS" charset="0"/>
              </a:rPr>
              <a:t>Guidelines</a:t>
            </a:r>
            <a:r>
              <a:rPr lang="it-IT" sz="2000" b="1" dirty="0">
                <a:latin typeface="Trebuchet MS" charset="0"/>
              </a:rPr>
              <a:t> </a:t>
            </a:r>
          </a:p>
        </p:txBody>
      </p:sp>
      <p:graphicFrame>
        <p:nvGraphicFramePr>
          <p:cNvPr id="89091" name="Group 3"/>
          <p:cNvGraphicFramePr>
            <a:graphicFrameLocks noGrp="1"/>
          </p:cNvGraphicFramePr>
          <p:nvPr>
            <p:ph idx="4294967295"/>
          </p:nvPr>
        </p:nvGraphicFramePr>
        <p:xfrm>
          <a:off x="1703389" y="1341439"/>
          <a:ext cx="8556625" cy="5310187"/>
        </p:xfrm>
        <a:graphic>
          <a:graphicData uri="http://schemas.openxmlformats.org/drawingml/2006/table">
            <a:tbl>
              <a:tblPr/>
              <a:tblGrid>
                <a:gridCol w="9620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400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4545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9519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rebuchet MS" charset="0"/>
                          <a:ea typeface="ＭＳ Ｐゴシック" charset="0"/>
                        </a:rPr>
                        <a:t>2000</a:t>
                      </a:r>
                    </a:p>
                  </a:txBody>
                  <a:tcPr marL="64291" marR="64291" marT="32140" marB="321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charset="0"/>
                          <a:ea typeface="ＭＳ Ｐゴシック" charset="0"/>
                          <a:sym typeface="Trebuchet MS" charset="0"/>
                        </a:rPr>
                        <a:t>AAMR</a:t>
                      </a:r>
                      <a:endParaRPr kumimoji="0" lang="it-IT" sz="17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rebuchet MS" charset="0"/>
                        <a:ea typeface="ＭＳ Ｐゴシック" charset="0"/>
                      </a:endParaRPr>
                    </a:p>
                  </a:txBody>
                  <a:tcPr marL="64291" marR="64291" marT="32140" marB="321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it-IT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“</a:t>
                      </a:r>
                      <a:r>
                        <a:rPr kumimoji="0" lang="it-IT" altLang="ja-JP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Expert </a:t>
                      </a:r>
                      <a:r>
                        <a:rPr kumimoji="0" lang="it-IT" altLang="ja-JP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Consensus</a:t>
                      </a:r>
                      <a:r>
                        <a:rPr kumimoji="0" lang="it-IT" altLang="ja-JP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 </a:t>
                      </a:r>
                      <a:r>
                        <a:rPr kumimoji="0" lang="it-IT" altLang="ja-JP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Guidelines</a:t>
                      </a:r>
                      <a:r>
                        <a:rPr kumimoji="0" lang="ja-JP" altLang="it-IT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”</a:t>
                      </a:r>
                      <a:endParaRPr kumimoji="0" lang="it-IT" altLang="ja-JP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MS PGothic" charset="0"/>
                        <a:cs typeface="MS PGothic" charset="0"/>
                        <a:sym typeface="Trebuchet MS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0"/>
                      </a:endParaRPr>
                    </a:p>
                  </a:txBody>
                  <a:tcPr marL="64291" marR="64291" marT="32140" marB="321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691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rebuchet MS" charset="0"/>
                          <a:ea typeface="ＭＳ Ｐゴシック" charset="0"/>
                        </a:rPr>
                        <a:t>2004</a:t>
                      </a:r>
                    </a:p>
                  </a:txBody>
                  <a:tcPr marL="64291" marR="64291" marT="32140" marB="321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charset="0"/>
                          <a:ea typeface="ＭＳ Ｐゴシック" charset="0"/>
                          <a:sym typeface="Trebuchet MS" charset="0"/>
                        </a:rPr>
                        <a:t>AAMR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7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rebuchet MS" charset="0"/>
                        <a:ea typeface="ＭＳ Ｐゴシック" charset="0"/>
                      </a:endParaRPr>
                    </a:p>
                  </a:txBody>
                  <a:tcPr marL="64291" marR="64291" marT="32140" marB="321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“</a:t>
                      </a:r>
                      <a:r>
                        <a:rPr kumimoji="0" lang="it-IT" altLang="ja-JP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Update of the Expert Consensus Guidelines</a:t>
                      </a:r>
                      <a:endParaRPr kumimoji="0" lang="it-IT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0"/>
                      </a:endParaRPr>
                    </a:p>
                  </a:txBody>
                  <a:tcPr marL="64291" marR="64291" marT="32140" marB="321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1419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rebuchet MS" charset="0"/>
                          <a:ea typeface="ＭＳ Ｐゴシック" charset="0"/>
                        </a:rPr>
                        <a:t>2006</a:t>
                      </a:r>
                    </a:p>
                  </a:txBody>
                  <a:tcPr marL="64291" marR="64291" marT="32140" marB="321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charset="0"/>
                          <a:ea typeface="ＭＳ Ｐゴシック" charset="0"/>
                          <a:sym typeface="Trebuchet MS" charset="0"/>
                        </a:rPr>
                        <a:t>S.Deb, D.Clarke and G.Unwin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7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rebuchet MS" charset="0"/>
                        <a:ea typeface="ＭＳ Ｐゴシック" charset="0"/>
                      </a:endParaRPr>
                    </a:p>
                  </a:txBody>
                  <a:tcPr marL="64291" marR="64291" marT="32140" marB="321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ＭＳ Ｐゴシック" charset="0"/>
                          <a:sym typeface="Trebuchet MS" charset="0"/>
                        </a:rPr>
                        <a:t>“Using medication to manage behaviour problemamong adults with a learning         disability</a:t>
                      </a:r>
                      <a:r>
                        <a:rPr kumimoji="0" lang="ja-JP" alt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”</a:t>
                      </a:r>
                      <a:r>
                        <a:rPr kumimoji="0" lang="it-IT" altLang="ja-JP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 </a:t>
                      </a:r>
                      <a:endParaRPr kumimoji="0" lang="it-IT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0"/>
                      </a:endParaRPr>
                    </a:p>
                  </a:txBody>
                  <a:tcPr marL="64291" marR="64291" marT="32140" marB="321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1419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rebuchet MS" charset="0"/>
                          <a:ea typeface="ＭＳ Ｐゴシック" charset="0"/>
                        </a:rPr>
                        <a:t>2008</a:t>
                      </a:r>
                    </a:p>
                  </a:txBody>
                  <a:tcPr marL="64291" marR="64291" marT="32140" marB="321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charset="0"/>
                          <a:ea typeface="ＭＳ Ｐゴシック" charset="0"/>
                          <a:sym typeface="Trebuchet MS" charset="0"/>
                        </a:rPr>
                        <a:t>G. Unwin, S.Deb e J.Bodfish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7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rebuchet MS" charset="0"/>
                        <a:ea typeface="ＭＳ Ｐゴシック" charset="0"/>
                      </a:endParaRPr>
                    </a:p>
                  </a:txBody>
                  <a:tcPr marL="64291" marR="64291" marT="32140" marB="321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ＭＳ Ｐゴシック" charset="0"/>
                          <a:sym typeface="Trebuchet MS" charset="0"/>
                        </a:rPr>
                        <a:t>“Use of Medication for the Management of Behavior Problems among Adults with ID: a Clinicians’ consensus Survey”</a:t>
                      </a:r>
                      <a:endParaRPr kumimoji="0" lang="it-IT" sz="17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0"/>
                      </a:endParaRPr>
                    </a:p>
                  </a:txBody>
                  <a:tcPr marL="64291" marR="64291" marT="32140" marB="321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5967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Trebuchet MS" charset="0"/>
                          <a:ea typeface="ＭＳ Ｐゴシック" charset="0"/>
                        </a:rPr>
                        <a:t>2009</a:t>
                      </a:r>
                    </a:p>
                  </a:txBody>
                  <a:tcPr marL="64291" marR="64291" marT="32140" marB="321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80963" marR="0" lvl="0" indent="-80963" algn="l" defTabSz="1300163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rebuchet MS" charset="0"/>
                          <a:ea typeface="ＭＳ Ｐゴシック" charset="0"/>
                          <a:sym typeface="Trebuchet MS" charset="0"/>
                        </a:rPr>
                        <a:t>	J. de Leon, B. Greenlee, J. Barber, M. Sabaawi, N.N. Singh</a:t>
                      </a:r>
                    </a:p>
                    <a:p>
                      <a:pPr marL="80963" marR="0" lvl="0" indent="-80963" algn="l" defTabSz="130016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7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rebuchet MS" charset="0"/>
                        <a:ea typeface="ＭＳ Ｐゴシック" charset="0"/>
                      </a:endParaRPr>
                    </a:p>
                  </a:txBody>
                  <a:tcPr marL="64291" marR="64291" marT="32140" marB="321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ＭＳ Ｐゴシック" charset="0"/>
                          <a:sym typeface="Trebuchet MS" charset="0"/>
                        </a:rPr>
                        <a:t>“</a:t>
                      </a:r>
                      <a:r>
                        <a:rPr kumimoji="0" lang="it-IT" altLang="ja-JP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Pratical</a:t>
                      </a:r>
                      <a:r>
                        <a:rPr kumimoji="0" lang="it-IT" altLang="ja-JP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 </a:t>
                      </a:r>
                      <a:r>
                        <a:rPr kumimoji="0" lang="it-IT" altLang="ja-JP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guidelines</a:t>
                      </a:r>
                      <a:r>
                        <a:rPr kumimoji="0" lang="it-IT" altLang="ja-JP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 for the use of new generation </a:t>
                      </a:r>
                      <a:r>
                        <a:rPr kumimoji="0" lang="it-IT" altLang="ja-JP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antipsychotic</a:t>
                      </a:r>
                      <a:r>
                        <a:rPr kumimoji="0" lang="it-IT" altLang="ja-JP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 </a:t>
                      </a:r>
                      <a:r>
                        <a:rPr kumimoji="0" lang="it-IT" altLang="ja-JP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drugs</a:t>
                      </a:r>
                      <a:r>
                        <a:rPr kumimoji="0" lang="it-IT" altLang="ja-JP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 (</a:t>
                      </a:r>
                      <a:r>
                        <a:rPr kumimoji="0" lang="it-IT" altLang="ja-JP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except</a:t>
                      </a:r>
                      <a:r>
                        <a:rPr kumimoji="0" lang="it-IT" altLang="ja-JP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 </a:t>
                      </a:r>
                      <a:r>
                        <a:rPr kumimoji="0" lang="it-IT" altLang="ja-JP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clozapine</a:t>
                      </a:r>
                      <a:r>
                        <a:rPr kumimoji="0" lang="it-IT" altLang="ja-JP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) in </a:t>
                      </a:r>
                      <a:r>
                        <a:rPr kumimoji="0" lang="it-IT" altLang="ja-JP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adult</a:t>
                      </a:r>
                      <a:r>
                        <a:rPr kumimoji="0" lang="it-IT" altLang="ja-JP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 </a:t>
                      </a:r>
                      <a:r>
                        <a:rPr kumimoji="0" lang="it-IT" altLang="ja-JP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individuals</a:t>
                      </a:r>
                      <a:r>
                        <a:rPr kumimoji="0" lang="it-IT" altLang="ja-JP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 with </a:t>
                      </a:r>
                      <a:r>
                        <a:rPr kumimoji="0" lang="it-IT" altLang="ja-JP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intellectual</a:t>
                      </a:r>
                      <a:r>
                        <a:rPr kumimoji="0" lang="it-IT" altLang="ja-JP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 </a:t>
                      </a:r>
                      <a:r>
                        <a:rPr kumimoji="0" lang="it-IT" altLang="ja-JP" sz="17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MS PGothic" charset="0"/>
                          <a:cs typeface="MS PGothic" charset="0"/>
                          <a:sym typeface="Trebuchet MS" charset="0"/>
                        </a:rPr>
                        <a:t>disabilities</a:t>
                      </a:r>
                      <a:r>
                        <a:rPr kumimoji="0" lang="it-IT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charset="0"/>
                          <a:ea typeface="ＭＳ Ｐゴシック" charset="0"/>
                          <a:sym typeface="Trebuchet MS" charset="0"/>
                        </a:rPr>
                        <a:t>”</a:t>
                      </a:r>
                      <a:endParaRPr kumimoji="0" lang="it-IT" altLang="ja-JP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MS PGothic" charset="0"/>
                        <a:cs typeface="MS PGothic" charset="0"/>
                        <a:sym typeface="Trebuchet MS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charset="0"/>
                        <a:ea typeface="ＭＳ Ｐゴシック" charset="0"/>
                      </a:endParaRPr>
                    </a:p>
                  </a:txBody>
                  <a:tcPr marL="64291" marR="64291" marT="32140" marB="3214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0A2184C-CDB4-E445-B1E0-EDC109B4BF6D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1995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5-09-09 alle 12.14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0"/>
            <a:ext cx="8597900" cy="4178300"/>
          </a:xfrm>
          <a:prstGeom prst="rect">
            <a:avLst/>
          </a:prstGeom>
        </p:spPr>
      </p:pic>
      <p:pic>
        <p:nvPicPr>
          <p:cNvPr id="4" name="Immagine 3" descr="Schermata 2015-09-09 alle 12.19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4305300"/>
            <a:ext cx="8267700" cy="2286000"/>
          </a:xfrm>
          <a:prstGeom prst="rect">
            <a:avLst/>
          </a:prstGeo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3102-9BCA-0B4E-883E-A7C0806A2AD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011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5-09-09 alle 12.21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177800"/>
            <a:ext cx="8140700" cy="3822700"/>
          </a:xfrm>
          <a:prstGeom prst="rect">
            <a:avLst/>
          </a:prstGeom>
        </p:spPr>
      </p:pic>
      <p:pic>
        <p:nvPicPr>
          <p:cNvPr id="4" name="Immagine 3" descr="Schermata 2015-09-09 alle 12.23.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4013200"/>
            <a:ext cx="8178800" cy="1727200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3102-9BCA-0B4E-883E-A7C0806A2AD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1655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5-09-09 alle 12.27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0"/>
            <a:ext cx="8407400" cy="3568700"/>
          </a:xfrm>
          <a:prstGeom prst="rect">
            <a:avLst/>
          </a:prstGeom>
        </p:spPr>
      </p:pic>
      <p:pic>
        <p:nvPicPr>
          <p:cNvPr id="3" name="Immagine 2" descr="Schermata 2015-09-09 alle 12.28.5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683000"/>
            <a:ext cx="8001000" cy="2794000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3102-9BCA-0B4E-883E-A7C0806A2AD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397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5-09-09 alle 12.43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29001"/>
            <a:ext cx="9144000" cy="2617741"/>
          </a:xfrm>
          <a:prstGeom prst="rect">
            <a:avLst/>
          </a:prstGeom>
        </p:spPr>
      </p:pic>
      <p:pic>
        <p:nvPicPr>
          <p:cNvPr id="3" name="Immagine 2" descr="Schermata 2015-09-09 alle 12.44.0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37220"/>
            <a:ext cx="9144000" cy="2576763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3102-9BCA-0B4E-883E-A7C0806A2AD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53299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5-09-10 alle 11.21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508"/>
            <a:ext cx="5918200" cy="2108200"/>
          </a:xfrm>
          <a:prstGeom prst="rect">
            <a:avLst/>
          </a:prstGeom>
        </p:spPr>
      </p:pic>
      <p:pic>
        <p:nvPicPr>
          <p:cNvPr id="3" name="Immagine 2" descr="Schermata 2015-09-10 alle 11.24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780" y="2393178"/>
            <a:ext cx="8763000" cy="3365500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3102-9BCA-0B4E-883E-A7C0806A2AD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4141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 idx="4294967295"/>
          </p:nvPr>
        </p:nvSpPr>
        <p:spPr/>
        <p:txBody>
          <a:bodyPr vert="horz" lIns="88896" tIns="50798" rIns="88896" bIns="50798" rtlCol="0" anchor="ctr">
            <a:normAutofit/>
          </a:bodyPr>
          <a:lstStyle/>
          <a:p>
            <a:pPr defTabSz="1300163"/>
            <a:r>
              <a:rPr lang="it-IT" sz="2000" b="1" dirty="0" err="1">
                <a:latin typeface="Trebuchet MS" charset="0"/>
                <a:sym typeface="Trebuchet MS" charset="0"/>
              </a:rPr>
              <a:t>Literature</a:t>
            </a:r>
            <a:r>
              <a:rPr lang="it-IT" sz="2000" b="1" dirty="0">
                <a:latin typeface="Trebuchet MS" charset="0"/>
                <a:sym typeface="Trebuchet MS" charset="0"/>
              </a:rPr>
              <a:t> and Experience: the </a:t>
            </a:r>
            <a:r>
              <a:rPr lang="it-IT" sz="2000" b="1" dirty="0" err="1">
                <a:latin typeface="Trebuchet MS" charset="0"/>
                <a:sym typeface="Trebuchet MS" charset="0"/>
              </a:rPr>
              <a:t>paradimg</a:t>
            </a:r>
            <a:r>
              <a:rPr lang="it-IT" sz="2000" b="1" dirty="0">
                <a:latin typeface="Trebuchet MS" charset="0"/>
                <a:sym typeface="Trebuchet MS" charset="0"/>
              </a:rPr>
              <a:t> of an </a:t>
            </a:r>
            <a:r>
              <a:rPr lang="it-IT" sz="2000" b="1" dirty="0" err="1">
                <a:latin typeface="Trebuchet MS" charset="0"/>
                <a:sym typeface="Trebuchet MS" charset="0"/>
              </a:rPr>
              <a:t>intagrated</a:t>
            </a:r>
            <a:r>
              <a:rPr lang="it-IT" sz="2000" b="1" dirty="0">
                <a:latin typeface="Trebuchet MS" charset="0"/>
                <a:sym typeface="Trebuchet MS" charset="0"/>
              </a:rPr>
              <a:t> </a:t>
            </a:r>
            <a:r>
              <a:rPr lang="it-IT" sz="2000" b="1" dirty="0" err="1">
                <a:latin typeface="Trebuchet MS" charset="0"/>
                <a:sym typeface="Trebuchet MS" charset="0"/>
              </a:rPr>
              <a:t>approach</a:t>
            </a:r>
            <a:endParaRPr lang="it-IT" sz="2000" b="1" dirty="0">
              <a:latin typeface="Trebuchet MS" charset="0"/>
            </a:endParaRP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4294967295"/>
          </p:nvPr>
        </p:nvSpPr>
        <p:spPr/>
        <p:txBody>
          <a:bodyPr vert="horz" lIns="88896" tIns="50798" rIns="88896" bIns="50798" rtlCol="0">
            <a:normAutofit/>
          </a:bodyPr>
          <a:lstStyle/>
          <a:p>
            <a:pPr marL="0" indent="0" defTabSz="1300163">
              <a:spcBef>
                <a:spcPts val="600"/>
              </a:spcBef>
              <a:buNone/>
            </a:pPr>
            <a:r>
              <a:rPr lang="it-IT" b="1" u="sng" dirty="0">
                <a:latin typeface="Trebuchet MS" charset="0"/>
                <a:sym typeface="Trebuchet MS" charset="0"/>
              </a:rPr>
              <a:t>INTEGRATED APPROACH</a:t>
            </a:r>
            <a:r>
              <a:rPr lang="it-IT" dirty="0">
                <a:latin typeface="Trebuchet MS" charset="0"/>
                <a:sym typeface="Trebuchet MS" charset="0"/>
              </a:rPr>
              <a:t> to </a:t>
            </a:r>
            <a:r>
              <a:rPr lang="it-IT" dirty="0" err="1">
                <a:latin typeface="Trebuchet MS" charset="0"/>
                <a:sym typeface="Trebuchet MS" charset="0"/>
              </a:rPr>
              <a:t>Intellectual</a:t>
            </a:r>
            <a:r>
              <a:rPr lang="it-IT" dirty="0">
                <a:latin typeface="Trebuchet MS" charset="0"/>
                <a:sym typeface="Trebuchet MS" charset="0"/>
              </a:rPr>
              <a:t> and </a:t>
            </a:r>
            <a:r>
              <a:rPr lang="it-IT" dirty="0" err="1">
                <a:latin typeface="Trebuchet MS" charset="0"/>
                <a:sym typeface="Trebuchet MS" charset="0"/>
              </a:rPr>
              <a:t>Developmental</a:t>
            </a:r>
            <a:r>
              <a:rPr lang="it-IT" dirty="0">
                <a:latin typeface="Trebuchet MS" charset="0"/>
                <a:sym typeface="Trebuchet MS" charset="0"/>
              </a:rPr>
              <a:t> </a:t>
            </a:r>
            <a:r>
              <a:rPr lang="it-IT" dirty="0" err="1">
                <a:latin typeface="Trebuchet MS" charset="0"/>
                <a:sym typeface="Trebuchet MS" charset="0"/>
              </a:rPr>
              <a:t>Disabilities</a:t>
            </a:r>
            <a:r>
              <a:rPr lang="it-IT" dirty="0">
                <a:latin typeface="Trebuchet MS" charset="0"/>
                <a:sym typeface="Trebuchet MS" charset="0"/>
              </a:rPr>
              <a:t> can </a:t>
            </a:r>
            <a:r>
              <a:rPr lang="it-IT" dirty="0" err="1">
                <a:latin typeface="Trebuchet MS" charset="0"/>
                <a:sym typeface="Trebuchet MS" charset="0"/>
              </a:rPr>
              <a:t>influence</a:t>
            </a:r>
            <a:r>
              <a:rPr lang="it-IT" dirty="0">
                <a:latin typeface="Trebuchet MS" charset="0"/>
                <a:sym typeface="Trebuchet MS" charset="0"/>
              </a:rPr>
              <a:t> </a:t>
            </a:r>
            <a:r>
              <a:rPr lang="it-IT" u="sng" dirty="0" err="1">
                <a:latin typeface="Trebuchet MS" charset="0"/>
                <a:sym typeface="Trebuchet MS" charset="0"/>
              </a:rPr>
              <a:t>individual</a:t>
            </a:r>
            <a:r>
              <a:rPr lang="it-IT" u="sng" dirty="0">
                <a:latin typeface="Trebuchet MS" charset="0"/>
                <a:sym typeface="Trebuchet MS" charset="0"/>
              </a:rPr>
              <a:t> </a:t>
            </a:r>
            <a:r>
              <a:rPr lang="it-IT" u="sng" dirty="0" err="1">
                <a:latin typeface="Trebuchet MS" charset="0"/>
                <a:sym typeface="Trebuchet MS" charset="0"/>
              </a:rPr>
              <a:t>functioning</a:t>
            </a:r>
            <a:r>
              <a:rPr lang="it-IT" dirty="0">
                <a:latin typeface="Trebuchet MS" charset="0"/>
                <a:sym typeface="Trebuchet MS" charset="0"/>
              </a:rPr>
              <a:t>, in </a:t>
            </a:r>
            <a:r>
              <a:rPr lang="it-IT" dirty="0" err="1">
                <a:latin typeface="Trebuchet MS" charset="0"/>
                <a:sym typeface="Trebuchet MS" charset="0"/>
              </a:rPr>
              <a:t>terms</a:t>
            </a:r>
            <a:r>
              <a:rPr lang="it-IT" dirty="0">
                <a:latin typeface="Trebuchet MS" charset="0"/>
                <a:sym typeface="Trebuchet MS" charset="0"/>
              </a:rPr>
              <a:t> of </a:t>
            </a:r>
            <a:r>
              <a:rPr lang="it-IT" dirty="0" err="1">
                <a:latin typeface="Trebuchet MS" charset="0"/>
                <a:sym typeface="Trebuchet MS" charset="0"/>
              </a:rPr>
              <a:t>behavioural</a:t>
            </a:r>
            <a:r>
              <a:rPr lang="it-IT" dirty="0">
                <a:latin typeface="Trebuchet MS" charset="0"/>
                <a:sym typeface="Trebuchet MS" charset="0"/>
              </a:rPr>
              <a:t> and </a:t>
            </a:r>
            <a:r>
              <a:rPr lang="it-IT" dirty="0" err="1">
                <a:latin typeface="Trebuchet MS" charset="0"/>
                <a:sym typeface="Trebuchet MS" charset="0"/>
              </a:rPr>
              <a:t>psychiatric</a:t>
            </a:r>
            <a:r>
              <a:rPr lang="it-IT" dirty="0">
                <a:latin typeface="Trebuchet MS" charset="0"/>
                <a:sym typeface="Trebuchet MS" charset="0"/>
              </a:rPr>
              <a:t> </a:t>
            </a:r>
            <a:r>
              <a:rPr lang="it-IT" dirty="0" err="1">
                <a:latin typeface="Trebuchet MS" charset="0"/>
                <a:sym typeface="Trebuchet MS" charset="0"/>
              </a:rPr>
              <a:t>disorders</a:t>
            </a:r>
            <a:r>
              <a:rPr lang="it-IT" dirty="0">
                <a:latin typeface="Trebuchet MS" charset="0"/>
                <a:sym typeface="Trebuchet MS" charset="0"/>
              </a:rPr>
              <a:t> and general </a:t>
            </a:r>
            <a:r>
              <a:rPr lang="it-IT" dirty="0" err="1">
                <a:latin typeface="Trebuchet MS" charset="0"/>
                <a:sym typeface="Trebuchet MS" charset="0"/>
              </a:rPr>
              <a:t>mental</a:t>
            </a:r>
            <a:r>
              <a:rPr lang="it-IT" dirty="0">
                <a:latin typeface="Trebuchet MS" charset="0"/>
                <a:sym typeface="Trebuchet MS" charset="0"/>
              </a:rPr>
              <a:t> </a:t>
            </a:r>
            <a:r>
              <a:rPr lang="it-IT" dirty="0" err="1">
                <a:latin typeface="Trebuchet MS" charset="0"/>
                <a:sym typeface="Trebuchet MS" charset="0"/>
              </a:rPr>
              <a:t>health</a:t>
            </a:r>
            <a:r>
              <a:rPr lang="it-IT" dirty="0">
                <a:latin typeface="Trebuchet MS" charset="0"/>
                <a:sym typeface="Trebuchet MS" charset="0"/>
              </a:rPr>
              <a:t>, and </a:t>
            </a:r>
            <a:r>
              <a:rPr lang="it-IT" dirty="0" err="1">
                <a:latin typeface="Trebuchet MS" charset="0"/>
                <a:sym typeface="Trebuchet MS" charset="0"/>
              </a:rPr>
              <a:t>improve</a:t>
            </a:r>
            <a:r>
              <a:rPr lang="it-IT" dirty="0">
                <a:latin typeface="Trebuchet MS" charset="0"/>
                <a:sym typeface="Trebuchet MS" charset="0"/>
              </a:rPr>
              <a:t> </a:t>
            </a:r>
            <a:r>
              <a:rPr lang="it-IT" u="sng" dirty="0" err="1">
                <a:latin typeface="Trebuchet MS" charset="0"/>
                <a:sym typeface="Trebuchet MS" charset="0"/>
              </a:rPr>
              <a:t>Quality</a:t>
            </a:r>
            <a:r>
              <a:rPr lang="it-IT" u="sng" dirty="0">
                <a:latin typeface="Trebuchet MS" charset="0"/>
                <a:sym typeface="Trebuchet MS" charset="0"/>
              </a:rPr>
              <a:t> of Life</a:t>
            </a:r>
            <a:r>
              <a:rPr lang="it-IT" dirty="0">
                <a:latin typeface="Trebuchet MS" charset="0"/>
                <a:sym typeface="Trebuchet MS" charset="0"/>
              </a:rPr>
              <a:t> </a:t>
            </a:r>
            <a:r>
              <a:rPr lang="it-IT" dirty="0" err="1">
                <a:latin typeface="Trebuchet MS" charset="0"/>
                <a:sym typeface="Trebuchet MS" charset="0"/>
              </a:rPr>
              <a:t>objective</a:t>
            </a:r>
            <a:r>
              <a:rPr lang="it-IT" dirty="0">
                <a:latin typeface="Trebuchet MS" charset="0"/>
                <a:sym typeface="Trebuchet MS" charset="0"/>
              </a:rPr>
              <a:t> </a:t>
            </a:r>
            <a:r>
              <a:rPr lang="it-IT" dirty="0" err="1">
                <a:latin typeface="Trebuchet MS" charset="0"/>
                <a:sym typeface="Trebuchet MS" charset="0"/>
              </a:rPr>
              <a:t>level</a:t>
            </a:r>
            <a:r>
              <a:rPr lang="it-IT" dirty="0">
                <a:latin typeface="Trebuchet MS" charset="0"/>
                <a:sym typeface="Trebuchet MS" charset="0"/>
              </a:rPr>
              <a:t>.</a:t>
            </a:r>
          </a:p>
          <a:p>
            <a:pPr marL="0" indent="0" defTabSz="1300163">
              <a:spcBef>
                <a:spcPts val="600"/>
              </a:spcBef>
              <a:buNone/>
            </a:pPr>
            <a:r>
              <a:rPr lang="it-IT" dirty="0">
                <a:latin typeface="Trebuchet MS" charset="0"/>
                <a:sym typeface="Trebuchet MS" charset="0"/>
              </a:rPr>
              <a:t>	</a:t>
            </a:r>
            <a:r>
              <a:rPr lang="it-IT" sz="1900" dirty="0">
                <a:latin typeface="Trebuchet MS" charset="0"/>
                <a:sym typeface="Trebuchet MS" charset="0"/>
              </a:rPr>
              <a:t>Engel, 1977, 1980</a:t>
            </a:r>
          </a:p>
          <a:p>
            <a:pPr marL="0" indent="0" defTabSz="1300163">
              <a:spcBef>
                <a:spcPts val="600"/>
              </a:spcBef>
              <a:buNone/>
            </a:pPr>
            <a:r>
              <a:rPr lang="it-IT" sz="1900" dirty="0">
                <a:latin typeface="Trebuchet MS" charset="0"/>
                <a:sym typeface="Trebuchet MS" charset="0"/>
              </a:rPr>
              <a:t>	</a:t>
            </a:r>
            <a:r>
              <a:rPr lang="it-IT" sz="1900" dirty="0" err="1">
                <a:latin typeface="Trebuchet MS" charset="0"/>
                <a:sym typeface="Trebuchet MS" charset="0"/>
              </a:rPr>
              <a:t>Schalock</a:t>
            </a:r>
            <a:r>
              <a:rPr lang="it-IT" sz="1900" dirty="0">
                <a:latin typeface="Trebuchet MS" charset="0"/>
                <a:sym typeface="Trebuchet MS" charset="0"/>
              </a:rPr>
              <a:t>, 1999</a:t>
            </a:r>
          </a:p>
          <a:p>
            <a:pPr marL="0" indent="0" defTabSz="1300163">
              <a:spcBef>
                <a:spcPts val="600"/>
              </a:spcBef>
              <a:buNone/>
            </a:pPr>
            <a:r>
              <a:rPr lang="it-IT" sz="1900" dirty="0">
                <a:latin typeface="Trebuchet MS" charset="0"/>
                <a:sym typeface="Trebuchet MS" charset="0"/>
              </a:rPr>
              <a:t>	</a:t>
            </a:r>
            <a:r>
              <a:rPr lang="it-IT" sz="1900" dirty="0" err="1">
                <a:latin typeface="Trebuchet MS" charset="0"/>
                <a:sym typeface="Trebuchet MS" charset="0"/>
              </a:rPr>
              <a:t>Wieseler</a:t>
            </a:r>
            <a:r>
              <a:rPr lang="it-IT" sz="1900" dirty="0">
                <a:latin typeface="Trebuchet MS" charset="0"/>
                <a:sym typeface="Trebuchet MS" charset="0"/>
              </a:rPr>
              <a:t>, 1999</a:t>
            </a:r>
          </a:p>
          <a:p>
            <a:pPr marL="0" indent="0" defTabSz="1300163">
              <a:spcBef>
                <a:spcPts val="600"/>
              </a:spcBef>
              <a:buNone/>
            </a:pPr>
            <a:r>
              <a:rPr lang="it-IT" sz="1900" dirty="0">
                <a:latin typeface="Trebuchet MS" charset="0"/>
                <a:sym typeface="Trebuchet MS" charset="0"/>
              </a:rPr>
              <a:t>	</a:t>
            </a:r>
            <a:r>
              <a:rPr lang="it-IT" sz="1900" dirty="0" err="1">
                <a:latin typeface="Trebuchet MS" charset="0"/>
                <a:sym typeface="Trebuchet MS" charset="0"/>
              </a:rPr>
              <a:t>Siven</a:t>
            </a:r>
            <a:r>
              <a:rPr lang="it-IT" sz="1900" dirty="0">
                <a:latin typeface="Trebuchet MS" charset="0"/>
                <a:sym typeface="Trebuchet MS" charset="0"/>
              </a:rPr>
              <a:t>, 2001</a:t>
            </a:r>
          </a:p>
          <a:p>
            <a:pPr marL="0" indent="0" defTabSz="1300163">
              <a:spcBef>
                <a:spcPts val="600"/>
              </a:spcBef>
              <a:buNone/>
            </a:pPr>
            <a:r>
              <a:rPr lang="it-IT" sz="1900" dirty="0">
                <a:latin typeface="Trebuchet MS" charset="0"/>
                <a:sym typeface="Trebuchet MS" charset="0"/>
              </a:rPr>
              <a:t>	</a:t>
            </a:r>
            <a:r>
              <a:rPr lang="it-IT" sz="1900" dirty="0" err="1">
                <a:latin typeface="Trebuchet MS" charset="0"/>
                <a:sym typeface="Trebuchet MS" charset="0"/>
              </a:rPr>
              <a:t>Dosen</a:t>
            </a:r>
            <a:r>
              <a:rPr lang="it-IT" sz="1900" dirty="0">
                <a:latin typeface="Trebuchet MS" charset="0"/>
                <a:sym typeface="Trebuchet MS" charset="0"/>
              </a:rPr>
              <a:t>, 2005, 2007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B09A1D-EC66-0B4E-B92E-6CE8B857283E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5643177" y="3939791"/>
            <a:ext cx="4900678" cy="175432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3600" b="1" dirty="0" err="1"/>
              <a:t>Integrated</a:t>
            </a:r>
            <a:r>
              <a:rPr lang="it-IT" sz="3600" b="1" dirty="0"/>
              <a:t>, </a:t>
            </a:r>
            <a:r>
              <a:rPr lang="it-IT" sz="3600" b="1" dirty="0" err="1"/>
              <a:t>Multimodal</a:t>
            </a:r>
            <a:r>
              <a:rPr lang="it-IT" sz="3600" b="1" dirty="0"/>
              <a:t> </a:t>
            </a:r>
            <a:r>
              <a:rPr lang="it-IT" sz="3600" b="1" dirty="0" err="1"/>
              <a:t>approach</a:t>
            </a:r>
            <a:r>
              <a:rPr lang="it-IT" sz="3600" b="1" dirty="0"/>
              <a:t> </a:t>
            </a:r>
            <a:r>
              <a:rPr lang="it-IT" sz="3600" b="1" dirty="0" err="1"/>
              <a:t>also</a:t>
            </a:r>
            <a:r>
              <a:rPr lang="it-IT" sz="3600" b="1" dirty="0"/>
              <a:t> in treatment and </a:t>
            </a:r>
            <a:r>
              <a:rPr lang="it-IT" sz="3600" b="1" dirty="0" err="1"/>
              <a:t>supports</a:t>
            </a:r>
            <a:r>
              <a:rPr lang="it-IT" sz="3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12017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ln>
            <a:noFill/>
          </a:ln>
        </p:spPr>
        <p:txBody>
          <a:bodyPr>
            <a:noAutofit/>
          </a:bodyPr>
          <a:lstStyle/>
          <a:p>
            <a:r>
              <a:rPr lang="it-IT" sz="3200" b="1" dirty="0">
                <a:solidFill>
                  <a:srgbClr val="FF3300"/>
                </a:solidFill>
              </a:rPr>
              <a:t>10 </a:t>
            </a:r>
            <a:r>
              <a:rPr lang="it-IT" sz="3200" b="1" dirty="0" err="1">
                <a:solidFill>
                  <a:srgbClr val="FF3300"/>
                </a:solidFill>
              </a:rPr>
              <a:t>principles</a:t>
            </a:r>
            <a:r>
              <a:rPr lang="it-IT" sz="3200" b="1" dirty="0">
                <a:solidFill>
                  <a:srgbClr val="FF3300"/>
                </a:solidFill>
              </a:rPr>
              <a:t> and </a:t>
            </a:r>
            <a:r>
              <a:rPr lang="it-IT" sz="3200" b="1" dirty="0" err="1">
                <a:solidFill>
                  <a:srgbClr val="FF3300"/>
                </a:solidFill>
              </a:rPr>
              <a:t>criteria</a:t>
            </a:r>
            <a:r>
              <a:rPr lang="it-IT" sz="3200" b="1" dirty="0">
                <a:solidFill>
                  <a:srgbClr val="FF3300"/>
                </a:solidFill>
              </a:rPr>
              <a:t>: impact on </a:t>
            </a:r>
            <a:r>
              <a:rPr lang="it-IT" sz="3200" b="1" dirty="0" err="1">
                <a:solidFill>
                  <a:srgbClr val="FF3300"/>
                </a:solidFill>
              </a:rPr>
              <a:t>psychopharmacology</a:t>
            </a:r>
            <a:endParaRPr lang="it-IT" sz="3200" b="1" dirty="0">
              <a:solidFill>
                <a:srgbClr val="FF3300"/>
              </a:solidFill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1" y="2013675"/>
            <a:ext cx="4436009" cy="4525963"/>
          </a:xfrm>
        </p:spPr>
        <p:txBody>
          <a:bodyPr>
            <a:normAutofit fontScale="77500" lnSpcReduction="20000"/>
          </a:bodyPr>
          <a:lstStyle/>
          <a:p>
            <a:pPr marL="533400" indent="-533400">
              <a:buFont typeface="Wingdings" pitchFamily="2" charset="2"/>
              <a:buAutoNum type="arabicPeriod"/>
            </a:pPr>
            <a:r>
              <a:rPr lang="it-IT" b="1" dirty="0" err="1"/>
              <a:t>Sharing</a:t>
            </a:r>
            <a:r>
              <a:rPr lang="it-IT" b="1" dirty="0"/>
              <a:t> information </a:t>
            </a:r>
            <a:r>
              <a:rPr lang="it-IT" b="1" dirty="0" err="1"/>
              <a:t>about</a:t>
            </a:r>
            <a:r>
              <a:rPr lang="it-IT" b="1" dirty="0"/>
              <a:t> </a:t>
            </a:r>
            <a:r>
              <a:rPr lang="it-IT" b="1" dirty="0" err="1"/>
              <a:t>assessment</a:t>
            </a:r>
            <a:r>
              <a:rPr lang="it-IT" b="1" dirty="0"/>
              <a:t> of the </a:t>
            </a:r>
            <a:r>
              <a:rPr lang="it-IT" b="1" dirty="0" err="1"/>
              <a:t>person’s</a:t>
            </a:r>
            <a:r>
              <a:rPr lang="it-IT" b="1" dirty="0"/>
              <a:t> </a:t>
            </a:r>
            <a:r>
              <a:rPr lang="it-IT" b="1" dirty="0" err="1"/>
              <a:t>condition</a:t>
            </a:r>
            <a:r>
              <a:rPr lang="it-IT" b="1" dirty="0"/>
              <a:t> in case of IDD, </a:t>
            </a:r>
            <a:r>
              <a:rPr lang="it-IT" b="1" dirty="0" err="1"/>
              <a:t>challenging</a:t>
            </a:r>
            <a:r>
              <a:rPr lang="it-IT" b="1" dirty="0"/>
              <a:t> </a:t>
            </a:r>
            <a:r>
              <a:rPr lang="it-IT" b="1" dirty="0" err="1"/>
              <a:t>behaviours</a:t>
            </a:r>
            <a:r>
              <a:rPr lang="it-IT" b="1" dirty="0"/>
              <a:t> and </a:t>
            </a:r>
            <a:r>
              <a:rPr lang="it-IT" b="1" dirty="0" err="1"/>
              <a:t>psychiatric</a:t>
            </a:r>
            <a:r>
              <a:rPr lang="it-IT" b="1" dirty="0"/>
              <a:t> </a:t>
            </a:r>
            <a:r>
              <a:rPr lang="it-IT" b="1" dirty="0" err="1"/>
              <a:t>disorders</a:t>
            </a:r>
            <a:endParaRPr lang="it-IT" b="1" dirty="0"/>
          </a:p>
          <a:p>
            <a:pPr marL="533400" indent="-533400">
              <a:buFont typeface="Wingdings" pitchFamily="2" charset="2"/>
              <a:buAutoNum type="arabicPeriod"/>
            </a:pPr>
            <a:r>
              <a:rPr lang="it-IT" b="1" dirty="0" err="1"/>
              <a:t>Formalizing</a:t>
            </a:r>
            <a:r>
              <a:rPr lang="it-IT" b="1" dirty="0"/>
              <a:t> complete </a:t>
            </a:r>
            <a:r>
              <a:rPr lang="it-IT" b="1" dirty="0" err="1"/>
              <a:t>diagnostic</a:t>
            </a:r>
            <a:r>
              <a:rPr lang="it-IT" b="1" dirty="0"/>
              <a:t> </a:t>
            </a:r>
            <a:r>
              <a:rPr lang="it-IT" b="1" dirty="0" err="1"/>
              <a:t>ipothesis</a:t>
            </a:r>
            <a:r>
              <a:rPr lang="it-IT" b="1" dirty="0"/>
              <a:t> </a:t>
            </a:r>
            <a:r>
              <a:rPr lang="it-IT" b="1" dirty="0" err="1"/>
              <a:t>about</a:t>
            </a:r>
            <a:r>
              <a:rPr lang="it-IT" b="1" dirty="0"/>
              <a:t> the </a:t>
            </a:r>
            <a:r>
              <a:rPr lang="it-IT" b="1" dirty="0" err="1"/>
              <a:t>psychiatric</a:t>
            </a:r>
            <a:r>
              <a:rPr lang="it-IT" b="1" dirty="0"/>
              <a:t> and the </a:t>
            </a:r>
            <a:r>
              <a:rPr lang="it-IT" b="1" dirty="0" err="1"/>
              <a:t>behavioural</a:t>
            </a:r>
            <a:r>
              <a:rPr lang="it-IT" b="1" dirty="0"/>
              <a:t> </a:t>
            </a:r>
            <a:r>
              <a:rPr lang="it-IT" b="1" dirty="0" err="1"/>
              <a:t>components</a:t>
            </a:r>
            <a:r>
              <a:rPr lang="it-IT" b="1" dirty="0"/>
              <a:t> in </a:t>
            </a:r>
            <a:r>
              <a:rPr lang="it-IT" b="1" dirty="0" err="1"/>
              <a:t>actual</a:t>
            </a:r>
            <a:r>
              <a:rPr lang="it-IT" b="1" dirty="0"/>
              <a:t> and </a:t>
            </a:r>
            <a:r>
              <a:rPr lang="it-IT" b="1" dirty="0" err="1"/>
              <a:t>pregressive</a:t>
            </a:r>
            <a:r>
              <a:rPr lang="it-IT" b="1" dirty="0"/>
              <a:t>  </a:t>
            </a:r>
            <a:r>
              <a:rPr lang="it-IT" b="1" dirty="0" err="1"/>
              <a:t>human</a:t>
            </a:r>
            <a:r>
              <a:rPr lang="it-IT" b="1" dirty="0"/>
              <a:t> </a:t>
            </a:r>
            <a:r>
              <a:rPr lang="it-IT" b="1" dirty="0" err="1"/>
              <a:t>functioning</a:t>
            </a:r>
            <a:r>
              <a:rPr lang="it-IT" b="1" dirty="0"/>
              <a:t>/</a:t>
            </a:r>
            <a:r>
              <a:rPr lang="it-IT" b="1" dirty="0" err="1"/>
              <a:t>clinical</a:t>
            </a:r>
            <a:r>
              <a:rPr lang="it-IT" b="1" dirty="0"/>
              <a:t> </a:t>
            </a:r>
            <a:r>
              <a:rPr lang="it-IT" b="1" dirty="0" err="1"/>
              <a:t>presentation</a:t>
            </a:r>
            <a:endParaRPr lang="it-IT" b="1" dirty="0"/>
          </a:p>
          <a:p>
            <a:pPr marL="533400" indent="-533400">
              <a:buFont typeface="Wingdings" pitchFamily="2" charset="2"/>
              <a:buAutoNum type="arabicPeriod"/>
            </a:pPr>
            <a:r>
              <a:rPr lang="it-IT" b="1" dirty="0" err="1"/>
              <a:t>Implement</a:t>
            </a:r>
            <a:r>
              <a:rPr lang="it-IT" b="1" dirty="0"/>
              <a:t> </a:t>
            </a:r>
            <a:r>
              <a:rPr lang="it-IT" b="1" dirty="0" err="1"/>
              <a:t>Functional</a:t>
            </a:r>
            <a:r>
              <a:rPr lang="it-IT" b="1" dirty="0"/>
              <a:t> Analysis </a:t>
            </a:r>
            <a:r>
              <a:rPr lang="it-IT" b="1" dirty="0" err="1"/>
              <a:t>even</a:t>
            </a:r>
            <a:r>
              <a:rPr lang="it-IT" b="1" dirty="0"/>
              <a:t> to </a:t>
            </a:r>
            <a:r>
              <a:rPr lang="it-IT" b="1" dirty="0" err="1"/>
              <a:t>understand</a:t>
            </a:r>
            <a:r>
              <a:rPr lang="it-IT" b="1" dirty="0"/>
              <a:t> </a:t>
            </a:r>
            <a:r>
              <a:rPr lang="it-IT" b="1" dirty="0" err="1"/>
              <a:t>challenging</a:t>
            </a:r>
            <a:r>
              <a:rPr lang="it-IT" b="1" dirty="0"/>
              <a:t> </a:t>
            </a:r>
            <a:r>
              <a:rPr lang="it-IT" b="1" dirty="0" err="1"/>
              <a:t>behaviours</a:t>
            </a:r>
            <a:r>
              <a:rPr lang="it-IT" b="1" dirty="0"/>
              <a:t> </a:t>
            </a:r>
            <a:r>
              <a:rPr lang="it-IT" b="1" dirty="0" err="1"/>
              <a:t>derived</a:t>
            </a:r>
            <a:r>
              <a:rPr lang="it-IT" b="1" dirty="0"/>
              <a:t> from </a:t>
            </a:r>
            <a:r>
              <a:rPr lang="it-IT" b="1" dirty="0" err="1"/>
              <a:t>psychiatric</a:t>
            </a:r>
            <a:r>
              <a:rPr lang="it-IT" b="1" dirty="0"/>
              <a:t> </a:t>
            </a:r>
            <a:r>
              <a:rPr lang="it-IT" b="1" dirty="0" err="1"/>
              <a:t>conditions</a:t>
            </a:r>
            <a:endParaRPr lang="it-IT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7224540" y="2992404"/>
            <a:ext cx="2986261" cy="1200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b="1" dirty="0"/>
              <a:t>Create a </a:t>
            </a:r>
            <a:r>
              <a:rPr lang="it-IT" sz="2400" b="1" dirty="0" err="1"/>
              <a:t>rational</a:t>
            </a:r>
            <a:r>
              <a:rPr lang="it-IT" sz="2400" b="1" dirty="0"/>
              <a:t> base for </a:t>
            </a:r>
            <a:r>
              <a:rPr lang="it-IT" sz="2400" b="1" dirty="0" err="1"/>
              <a:t>drug</a:t>
            </a:r>
            <a:r>
              <a:rPr lang="it-IT" sz="2400" b="1" dirty="0"/>
              <a:t> </a:t>
            </a:r>
            <a:r>
              <a:rPr lang="it-IT" sz="2400" b="1" dirty="0" err="1"/>
              <a:t>indication</a:t>
            </a:r>
            <a:r>
              <a:rPr lang="it-IT" sz="2400" b="1" dirty="0"/>
              <a:t> and </a:t>
            </a:r>
            <a:r>
              <a:rPr lang="it-IT" sz="2400" b="1" dirty="0" err="1"/>
              <a:t>prescription</a:t>
            </a:r>
            <a:r>
              <a:rPr lang="it-IT" sz="2400" b="1" dirty="0"/>
              <a:t> </a:t>
            </a:r>
          </a:p>
        </p:txBody>
      </p:sp>
      <p:sp>
        <p:nvSpPr>
          <p:cNvPr id="5" name="Freccia destra 4"/>
          <p:cNvSpPr/>
          <p:nvPr/>
        </p:nvSpPr>
        <p:spPr>
          <a:xfrm>
            <a:off x="6246131" y="3573592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7EBC-8317-3048-9129-1583EB79BE46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9681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4" y="1946137"/>
            <a:ext cx="3834167" cy="4530725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Wingdings" pitchFamily="2" charset="2"/>
              <a:buAutoNum type="arabicPeriod" startAt="4"/>
            </a:pPr>
            <a:r>
              <a:rPr lang="it-IT" b="1" dirty="0" err="1"/>
              <a:t>Considering</a:t>
            </a:r>
            <a:r>
              <a:rPr lang="it-IT" b="1" dirty="0"/>
              <a:t> the option </a:t>
            </a:r>
            <a:r>
              <a:rPr lang="it-IT" b="1" dirty="0" err="1"/>
              <a:t>that</a:t>
            </a:r>
            <a:r>
              <a:rPr lang="it-IT" b="1" dirty="0"/>
              <a:t> a </a:t>
            </a:r>
            <a:r>
              <a:rPr lang="it-IT" b="1" dirty="0" err="1"/>
              <a:t>challenging</a:t>
            </a:r>
            <a:r>
              <a:rPr lang="it-IT" b="1" dirty="0"/>
              <a:t> </a:t>
            </a:r>
            <a:r>
              <a:rPr lang="it-IT" b="1" dirty="0" err="1"/>
              <a:t>behaviour</a:t>
            </a:r>
            <a:r>
              <a:rPr lang="it-IT" b="1" dirty="0"/>
              <a:t> </a:t>
            </a:r>
            <a:r>
              <a:rPr lang="it-IT" b="1" dirty="0" err="1"/>
              <a:t>might</a:t>
            </a:r>
            <a:r>
              <a:rPr lang="it-IT" b="1" dirty="0"/>
              <a:t> </a:t>
            </a:r>
            <a:r>
              <a:rPr lang="it-IT" b="1" dirty="0" err="1"/>
              <a:t>have</a:t>
            </a:r>
            <a:r>
              <a:rPr lang="it-IT" b="1" dirty="0"/>
              <a:t> more </a:t>
            </a:r>
            <a:r>
              <a:rPr lang="it-IT" b="1" dirty="0" err="1"/>
              <a:t>meanings</a:t>
            </a:r>
            <a:r>
              <a:rPr lang="it-IT" b="1" dirty="0"/>
              <a:t> in multiple </a:t>
            </a:r>
            <a:r>
              <a:rPr lang="it-IT" b="1" dirty="0" err="1"/>
              <a:t>contingencies</a:t>
            </a:r>
            <a:r>
              <a:rPr lang="it-IT" b="1" dirty="0"/>
              <a:t> </a:t>
            </a:r>
            <a:r>
              <a:rPr lang="it-IT" b="1" dirty="0" err="1"/>
              <a:t>context</a:t>
            </a:r>
            <a:r>
              <a:rPr lang="it-IT" b="1" dirty="0"/>
              <a:t> (</a:t>
            </a:r>
            <a:r>
              <a:rPr lang="it-IT" b="1" dirty="0" err="1"/>
              <a:t>internal</a:t>
            </a:r>
            <a:r>
              <a:rPr lang="it-IT" b="1" dirty="0"/>
              <a:t> and </a:t>
            </a:r>
            <a:r>
              <a:rPr lang="it-IT" b="1" dirty="0" err="1"/>
              <a:t>external</a:t>
            </a:r>
            <a:r>
              <a:rPr lang="it-IT" b="1" dirty="0"/>
              <a:t>) </a:t>
            </a:r>
          </a:p>
          <a:p>
            <a:pPr marL="457200" indent="-457200">
              <a:buFont typeface="Wingdings" pitchFamily="2" charset="2"/>
              <a:buAutoNum type="arabicPeriod" startAt="4"/>
            </a:pPr>
            <a:r>
              <a:rPr lang="it-IT" b="1" dirty="0"/>
              <a:t>Planning </a:t>
            </a:r>
            <a:r>
              <a:rPr lang="it-IT" b="1" dirty="0" err="1"/>
              <a:t>mdicine-clinical</a:t>
            </a:r>
            <a:r>
              <a:rPr lang="it-IT" b="1" dirty="0"/>
              <a:t> </a:t>
            </a:r>
            <a:r>
              <a:rPr lang="it-IT" b="1" dirty="0" err="1"/>
              <a:t>intervention</a:t>
            </a:r>
            <a:r>
              <a:rPr lang="it-IT" b="1" dirty="0"/>
              <a:t> and </a:t>
            </a:r>
            <a:r>
              <a:rPr lang="it-IT" b="1" dirty="0" err="1"/>
              <a:t>behavioural</a:t>
            </a:r>
            <a:r>
              <a:rPr lang="it-IT" b="1" dirty="0"/>
              <a:t> </a:t>
            </a:r>
            <a:r>
              <a:rPr lang="it-IT" b="1" dirty="0" err="1"/>
              <a:t>intervention</a:t>
            </a:r>
            <a:r>
              <a:rPr lang="it-IT" b="1" dirty="0"/>
              <a:t> on the </a:t>
            </a:r>
            <a:r>
              <a:rPr lang="it-IT" b="1" dirty="0" err="1"/>
              <a:t>basis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a </a:t>
            </a:r>
            <a:r>
              <a:rPr lang="it-IT" b="1" dirty="0" err="1"/>
              <a:t>rational</a:t>
            </a:r>
            <a:r>
              <a:rPr lang="it-IT" b="1" dirty="0"/>
              <a:t> and </a:t>
            </a:r>
            <a:r>
              <a:rPr lang="it-IT" b="1" dirty="0" err="1"/>
              <a:t>clinical</a:t>
            </a:r>
            <a:r>
              <a:rPr lang="it-IT" b="1" dirty="0"/>
              <a:t> and </a:t>
            </a:r>
            <a:r>
              <a:rPr lang="it-IT" b="1" dirty="0" err="1"/>
              <a:t>functional</a:t>
            </a:r>
            <a:r>
              <a:rPr lang="it-IT" b="1" dirty="0"/>
              <a:t> (</a:t>
            </a:r>
            <a:r>
              <a:rPr lang="it-IT" b="1" dirty="0" err="1"/>
              <a:t>complex</a:t>
            </a:r>
            <a:r>
              <a:rPr lang="it-IT" b="1" dirty="0"/>
              <a:t>) </a:t>
            </a:r>
            <a:r>
              <a:rPr lang="it-IT" b="1" dirty="0" err="1"/>
              <a:t>diagnostic</a:t>
            </a:r>
            <a:r>
              <a:rPr lang="it-IT" b="1" dirty="0"/>
              <a:t> </a:t>
            </a:r>
            <a:r>
              <a:rPr lang="it-IT" b="1" dirty="0" err="1"/>
              <a:t>ipothesis</a:t>
            </a:r>
            <a:endParaRPr lang="it-IT" b="1" dirty="0"/>
          </a:p>
          <a:p>
            <a:pPr marL="457200" indent="-457200">
              <a:buFont typeface="Wingdings" pitchFamily="2" charset="2"/>
              <a:buAutoNum type="arabicPeriod" startAt="4"/>
            </a:pPr>
            <a:r>
              <a:rPr lang="it-IT" b="1" dirty="0" err="1"/>
              <a:t>Foreseeing</a:t>
            </a:r>
            <a:r>
              <a:rPr lang="it-IT" b="1" dirty="0"/>
              <a:t> the </a:t>
            </a:r>
            <a:r>
              <a:rPr lang="it-IT" b="1" dirty="0" err="1"/>
              <a:t>impacts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respectively</a:t>
            </a:r>
            <a:r>
              <a:rPr lang="it-IT" b="1" dirty="0"/>
              <a:t> </a:t>
            </a:r>
            <a:r>
              <a:rPr lang="it-IT" b="1" dirty="0" err="1"/>
              <a:t>pharmacological</a:t>
            </a:r>
            <a:r>
              <a:rPr lang="it-IT" b="1" dirty="0"/>
              <a:t> and </a:t>
            </a:r>
            <a:r>
              <a:rPr lang="it-IT" b="1" dirty="0" err="1"/>
              <a:t>behavioural</a:t>
            </a:r>
            <a:r>
              <a:rPr lang="it-IT" b="1" dirty="0"/>
              <a:t> </a:t>
            </a:r>
            <a:r>
              <a:rPr lang="it-IT" b="1" dirty="0" err="1"/>
              <a:t>intervention</a:t>
            </a:r>
            <a:r>
              <a:rPr lang="it-IT" b="1" dirty="0"/>
              <a:t> on </a:t>
            </a:r>
            <a:r>
              <a:rPr lang="it-IT" b="1" dirty="0" err="1"/>
              <a:t>challenging</a:t>
            </a:r>
            <a:r>
              <a:rPr lang="it-IT" b="1" dirty="0"/>
              <a:t> </a:t>
            </a:r>
            <a:r>
              <a:rPr lang="it-IT" b="1" dirty="0" err="1"/>
              <a:t>behaviours</a:t>
            </a:r>
            <a:r>
              <a:rPr lang="it-IT" b="1" dirty="0"/>
              <a:t> and </a:t>
            </a:r>
            <a:r>
              <a:rPr lang="it-IT" b="1" dirty="0" err="1"/>
              <a:t>psychopathological</a:t>
            </a:r>
            <a:r>
              <a:rPr lang="it-IT" b="1" dirty="0"/>
              <a:t> </a:t>
            </a:r>
            <a:r>
              <a:rPr lang="it-IT" b="1" dirty="0" err="1"/>
              <a:t>phenomenology</a:t>
            </a:r>
            <a:r>
              <a:rPr lang="it-IT" b="1" dirty="0"/>
              <a:t>, and the impact </a:t>
            </a:r>
            <a:r>
              <a:rPr lang="it-IT" b="1" dirty="0" err="1"/>
              <a:t>of</a:t>
            </a:r>
            <a:r>
              <a:rPr lang="it-IT" b="1" dirty="0"/>
              <a:t> </a:t>
            </a:r>
            <a:r>
              <a:rPr lang="it-IT" b="1" dirty="0" err="1"/>
              <a:t>their</a:t>
            </a:r>
            <a:r>
              <a:rPr lang="it-IT" b="1" dirty="0"/>
              <a:t> </a:t>
            </a:r>
            <a:r>
              <a:rPr lang="it-IT" b="1" dirty="0" err="1"/>
              <a:t>interaction</a:t>
            </a:r>
            <a:r>
              <a:rPr lang="it-IT" b="1" dirty="0"/>
              <a:t>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7254077" y="3022294"/>
            <a:ext cx="3042257" cy="230832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 err="1"/>
              <a:t>Conceptualize</a:t>
            </a:r>
            <a:r>
              <a:rPr lang="it-IT" sz="2400" b="1" dirty="0"/>
              <a:t> and </a:t>
            </a:r>
            <a:r>
              <a:rPr lang="it-IT" sz="2400" b="1" dirty="0" err="1"/>
              <a:t>Describe</a:t>
            </a:r>
            <a:r>
              <a:rPr lang="it-IT" sz="2400" b="1" dirty="0"/>
              <a:t> the </a:t>
            </a:r>
            <a:r>
              <a:rPr lang="it-IT" sz="2400" b="1" dirty="0" err="1"/>
              <a:t>dynamic</a:t>
            </a:r>
            <a:r>
              <a:rPr lang="it-IT" sz="2400" b="1" dirty="0"/>
              <a:t> </a:t>
            </a:r>
            <a:r>
              <a:rPr lang="it-IT" sz="2400" b="1" dirty="0" err="1"/>
              <a:t>interaction</a:t>
            </a:r>
            <a:r>
              <a:rPr lang="it-IT" sz="2400" b="1" dirty="0"/>
              <a:t> of </a:t>
            </a:r>
            <a:r>
              <a:rPr lang="it-IT" sz="2400" b="1" dirty="0" err="1"/>
              <a:t>metabolic</a:t>
            </a:r>
            <a:r>
              <a:rPr lang="it-IT" sz="2400" b="1" dirty="0"/>
              <a:t> and </a:t>
            </a:r>
            <a:r>
              <a:rPr lang="it-IT" sz="2400" b="1" dirty="0" err="1"/>
              <a:t>clinical</a:t>
            </a:r>
            <a:r>
              <a:rPr lang="it-IT" sz="2400" b="1" dirty="0"/>
              <a:t> </a:t>
            </a:r>
            <a:r>
              <a:rPr lang="it-IT" sz="2400" b="1" dirty="0" err="1"/>
              <a:t>drug</a:t>
            </a:r>
            <a:r>
              <a:rPr lang="it-IT" sz="2400" b="1" dirty="0"/>
              <a:t> </a:t>
            </a:r>
            <a:r>
              <a:rPr lang="it-IT" sz="2400" b="1" dirty="0" err="1"/>
              <a:t>effects</a:t>
            </a:r>
            <a:r>
              <a:rPr lang="it-IT" sz="2400" b="1" dirty="0"/>
              <a:t> with </a:t>
            </a:r>
            <a:r>
              <a:rPr lang="it-IT" sz="2400" b="1" dirty="0" err="1"/>
              <a:t>behavioural</a:t>
            </a:r>
            <a:r>
              <a:rPr lang="it-IT" sz="2400" b="1" dirty="0"/>
              <a:t> </a:t>
            </a:r>
            <a:r>
              <a:rPr lang="it-IT" sz="2400" b="1" dirty="0" err="1"/>
              <a:t>supports</a:t>
            </a:r>
            <a:endParaRPr lang="it-IT" sz="2400" b="1" dirty="0"/>
          </a:p>
        </p:txBody>
      </p:sp>
      <p:sp>
        <p:nvSpPr>
          <p:cNvPr id="6" name="Freccia destra 5"/>
          <p:cNvSpPr/>
          <p:nvPr/>
        </p:nvSpPr>
        <p:spPr>
          <a:xfrm>
            <a:off x="5474074" y="3683877"/>
            <a:ext cx="1780003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solidFill>
                  <a:srgbClr val="FF3300"/>
                </a:solidFill>
              </a:rPr>
              <a:t>10 </a:t>
            </a:r>
            <a:r>
              <a:rPr lang="it-IT" b="1" dirty="0" err="1">
                <a:solidFill>
                  <a:srgbClr val="FF3300"/>
                </a:solidFill>
              </a:rPr>
              <a:t>principles</a:t>
            </a:r>
            <a:r>
              <a:rPr lang="it-IT" b="1" dirty="0">
                <a:solidFill>
                  <a:srgbClr val="FF3300"/>
                </a:solidFill>
              </a:rPr>
              <a:t> and </a:t>
            </a:r>
            <a:r>
              <a:rPr lang="it-IT" b="1" dirty="0" err="1">
                <a:solidFill>
                  <a:srgbClr val="FF3300"/>
                </a:solidFill>
              </a:rPr>
              <a:t>criteria</a:t>
            </a:r>
            <a:r>
              <a:rPr lang="it-IT" b="1" dirty="0">
                <a:solidFill>
                  <a:srgbClr val="FF3300"/>
                </a:solidFill>
              </a:rPr>
              <a:t>: impact on </a:t>
            </a:r>
            <a:r>
              <a:rPr lang="it-IT" b="1" dirty="0" err="1">
                <a:solidFill>
                  <a:srgbClr val="FF3300"/>
                </a:solidFill>
              </a:rPr>
              <a:t>psychopharmacology</a:t>
            </a:r>
            <a:endParaRPr lang="it-IT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7EBC-8317-3048-9129-1583EB79BE46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6556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1" y="1925073"/>
            <a:ext cx="4160335" cy="4525963"/>
          </a:xfrm>
        </p:spPr>
        <p:txBody>
          <a:bodyPr>
            <a:noAutofit/>
          </a:bodyPr>
          <a:lstStyle/>
          <a:p>
            <a:pPr marL="533400" indent="-533400">
              <a:lnSpc>
                <a:spcPct val="80000"/>
              </a:lnSpc>
              <a:buFont typeface="Wingdings" pitchFamily="2" charset="2"/>
              <a:buAutoNum type="arabicPeriod" startAt="7"/>
            </a:pPr>
            <a:r>
              <a:rPr lang="it-IT" sz="2400" b="1" dirty="0" err="1"/>
              <a:t>Performing</a:t>
            </a:r>
            <a:r>
              <a:rPr lang="it-IT" sz="2400" b="1" dirty="0"/>
              <a:t> </a:t>
            </a:r>
            <a:r>
              <a:rPr lang="it-IT" sz="2400" b="1" dirty="0" err="1"/>
              <a:t>an</a:t>
            </a:r>
            <a:r>
              <a:rPr lang="it-IT" sz="2400" b="1" dirty="0"/>
              <a:t> </a:t>
            </a:r>
            <a:r>
              <a:rPr lang="it-IT" sz="2400" b="1" dirty="0" err="1"/>
              <a:t>active</a:t>
            </a:r>
            <a:r>
              <a:rPr lang="it-IT" sz="2400" b="1" dirty="0"/>
              <a:t> and </a:t>
            </a:r>
            <a:r>
              <a:rPr lang="it-IT" sz="2400" b="1" dirty="0" err="1"/>
              <a:t>integrated</a:t>
            </a:r>
            <a:r>
              <a:rPr lang="it-IT" sz="2400" b="1" dirty="0"/>
              <a:t> </a:t>
            </a:r>
            <a:r>
              <a:rPr lang="it-IT" sz="2400" b="1" dirty="0" err="1"/>
              <a:t>intervention</a:t>
            </a:r>
            <a:endParaRPr lang="it-IT" sz="2400" b="1" dirty="0"/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 startAt="7"/>
            </a:pPr>
            <a:r>
              <a:rPr lang="it-IT" sz="2400" b="1" dirty="0" err="1"/>
              <a:t>Evaluating</a:t>
            </a:r>
            <a:r>
              <a:rPr lang="it-IT" sz="2400" b="1" dirty="0"/>
              <a:t> </a:t>
            </a:r>
            <a:r>
              <a:rPr lang="it-IT" sz="2400" b="1" dirty="0" err="1"/>
              <a:t>any</a:t>
            </a:r>
            <a:r>
              <a:rPr lang="it-IT" sz="2400" b="1" dirty="0"/>
              <a:t> </a:t>
            </a:r>
            <a:r>
              <a:rPr lang="it-IT" sz="2400" b="1" dirty="0" err="1"/>
              <a:t>effect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</a:t>
            </a:r>
            <a:r>
              <a:rPr lang="it-IT" sz="2400" b="1" dirty="0" err="1"/>
              <a:t>reciprocal</a:t>
            </a:r>
            <a:r>
              <a:rPr lang="it-IT" sz="2400" b="1" dirty="0"/>
              <a:t> </a:t>
            </a:r>
            <a:r>
              <a:rPr lang="it-IT" sz="2400" b="1" dirty="0" err="1"/>
              <a:t>interaction</a:t>
            </a:r>
            <a:r>
              <a:rPr lang="it-IT" sz="2400" b="1" dirty="0"/>
              <a:t>  </a:t>
            </a:r>
            <a:r>
              <a:rPr lang="it-IT" sz="2400" b="1" dirty="0" err="1"/>
              <a:t>between</a:t>
            </a:r>
            <a:r>
              <a:rPr lang="it-IT" sz="2400" b="1" dirty="0"/>
              <a:t> </a:t>
            </a:r>
            <a:r>
              <a:rPr lang="it-IT" sz="2400" b="1" dirty="0" err="1"/>
              <a:t>drug</a:t>
            </a:r>
            <a:r>
              <a:rPr lang="it-IT" sz="2400" b="1" dirty="0"/>
              <a:t> </a:t>
            </a:r>
            <a:r>
              <a:rPr lang="it-IT" sz="2400" b="1" dirty="0" err="1"/>
              <a:t>intervention</a:t>
            </a:r>
            <a:r>
              <a:rPr lang="it-IT" sz="2400" b="1" dirty="0"/>
              <a:t> and </a:t>
            </a:r>
            <a:r>
              <a:rPr lang="it-IT" sz="2400" b="1" dirty="0" err="1"/>
              <a:t>behavioural</a:t>
            </a:r>
            <a:r>
              <a:rPr lang="it-IT" sz="2400" b="1" dirty="0"/>
              <a:t> </a:t>
            </a:r>
            <a:r>
              <a:rPr lang="it-IT" sz="2400" b="1" dirty="0" err="1"/>
              <a:t>intervention</a:t>
            </a:r>
            <a:r>
              <a:rPr lang="it-IT" sz="2400" b="1" dirty="0"/>
              <a:t> (</a:t>
            </a:r>
            <a:r>
              <a:rPr lang="it-IT" sz="2400" b="1" dirty="0" err="1"/>
              <a:t>education</a:t>
            </a:r>
            <a:r>
              <a:rPr lang="it-IT" sz="2400" b="1" dirty="0"/>
              <a:t>, training, </a:t>
            </a:r>
            <a:r>
              <a:rPr lang="it-IT" sz="2400" b="1" dirty="0" err="1"/>
              <a:t>rehabilitation…</a:t>
            </a:r>
            <a:r>
              <a:rPr lang="it-IT" sz="2400" b="1" dirty="0"/>
              <a:t>) 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 startAt="7"/>
            </a:pPr>
            <a:r>
              <a:rPr lang="it-IT" sz="2400" b="1" dirty="0" err="1"/>
              <a:t>Monitoring</a:t>
            </a:r>
            <a:r>
              <a:rPr lang="it-IT" sz="2400" b="1" dirty="0"/>
              <a:t> and </a:t>
            </a:r>
            <a:r>
              <a:rPr lang="it-IT" sz="2400" b="1" dirty="0" err="1"/>
              <a:t>measuring</a:t>
            </a:r>
            <a:r>
              <a:rPr lang="it-IT" sz="2400" b="1" dirty="0"/>
              <a:t> the </a:t>
            </a:r>
            <a:r>
              <a:rPr lang="it-IT" sz="2400" b="1" dirty="0" err="1"/>
              <a:t>outcomes</a:t>
            </a:r>
            <a:r>
              <a:rPr lang="it-IT" sz="2400" b="1" dirty="0"/>
              <a:t> </a:t>
            </a:r>
            <a:r>
              <a:rPr lang="it-IT" sz="2400" b="1" dirty="0" err="1"/>
              <a:t>of</a:t>
            </a:r>
            <a:r>
              <a:rPr lang="it-IT" sz="2400" b="1" dirty="0"/>
              <a:t> the </a:t>
            </a:r>
            <a:r>
              <a:rPr lang="it-IT" sz="2400" b="1" dirty="0" err="1"/>
              <a:t>combined</a:t>
            </a:r>
            <a:r>
              <a:rPr lang="it-IT" sz="2400" b="1" dirty="0"/>
              <a:t> </a:t>
            </a:r>
            <a:r>
              <a:rPr lang="it-IT" sz="2400" b="1" dirty="0" err="1"/>
              <a:t>intervention</a:t>
            </a:r>
            <a:endParaRPr lang="it-IT" sz="2400" b="1" dirty="0"/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 startAt="7"/>
            </a:pPr>
            <a:r>
              <a:rPr lang="it-IT" sz="2400" b="1" dirty="0" err="1"/>
              <a:t>Riciycling</a:t>
            </a:r>
            <a:r>
              <a:rPr lang="it-IT" sz="2400" b="1" dirty="0"/>
              <a:t> the </a:t>
            </a:r>
            <a:r>
              <a:rPr lang="it-IT" sz="2400" b="1" dirty="0" err="1"/>
              <a:t>process</a:t>
            </a:r>
            <a:r>
              <a:rPr lang="it-IT" sz="2400" b="1" dirty="0"/>
              <a:t> in case of </a:t>
            </a:r>
            <a:r>
              <a:rPr lang="it-IT" sz="2400" b="1" dirty="0" err="1"/>
              <a:t>poor</a:t>
            </a:r>
            <a:r>
              <a:rPr lang="it-IT" sz="2400" b="1" dirty="0"/>
              <a:t> </a:t>
            </a:r>
            <a:r>
              <a:rPr lang="it-IT" sz="2400" b="1" dirty="0" err="1"/>
              <a:t>inefficient</a:t>
            </a:r>
            <a:r>
              <a:rPr lang="it-IT" sz="2400" b="1" dirty="0"/>
              <a:t> </a:t>
            </a:r>
            <a:r>
              <a:rPr lang="it-IT" sz="2400" b="1" dirty="0" err="1"/>
              <a:t>outcomes</a:t>
            </a:r>
            <a:r>
              <a:rPr lang="it-IT" sz="2400" b="1" dirty="0"/>
              <a:t> of </a:t>
            </a:r>
            <a:r>
              <a:rPr lang="it-IT" sz="2400" b="1" dirty="0" err="1"/>
              <a:t>treatments</a:t>
            </a:r>
            <a:r>
              <a:rPr lang="it-IT" sz="2400" b="1" dirty="0"/>
              <a:t> and </a:t>
            </a:r>
            <a:r>
              <a:rPr lang="it-IT" sz="2400" b="1" dirty="0" err="1"/>
              <a:t>interventions</a:t>
            </a:r>
            <a:endParaRPr lang="it-IT" sz="2400" b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7007939" y="2854935"/>
            <a:ext cx="3130866" cy="267765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b="1" dirty="0" err="1"/>
              <a:t>Monitorize</a:t>
            </a:r>
            <a:r>
              <a:rPr lang="it-IT" sz="2400" b="1" dirty="0"/>
              <a:t> and </a:t>
            </a:r>
            <a:r>
              <a:rPr lang="it-IT" sz="2400" b="1" dirty="0" err="1"/>
              <a:t>evaluate</a:t>
            </a:r>
            <a:r>
              <a:rPr lang="it-IT" sz="2400" b="1" dirty="0"/>
              <a:t> </a:t>
            </a:r>
            <a:r>
              <a:rPr lang="it-IT" sz="2400" b="1" dirty="0" err="1"/>
              <a:t>therapeutic</a:t>
            </a:r>
            <a:r>
              <a:rPr lang="it-IT" sz="2400" b="1" dirty="0"/>
              <a:t> and side </a:t>
            </a:r>
            <a:r>
              <a:rPr lang="it-IT" sz="2400" b="1" dirty="0" err="1"/>
              <a:t>effects</a:t>
            </a:r>
            <a:r>
              <a:rPr lang="it-IT" sz="2400" b="1" dirty="0"/>
              <a:t> of </a:t>
            </a:r>
            <a:r>
              <a:rPr lang="it-IT" sz="2400" b="1" dirty="0" err="1"/>
              <a:t>drug</a:t>
            </a:r>
            <a:r>
              <a:rPr lang="it-IT" sz="2400" b="1" dirty="0"/>
              <a:t> </a:t>
            </a:r>
            <a:r>
              <a:rPr lang="it-IT" sz="2400" b="1" dirty="0" err="1"/>
              <a:t>administration</a:t>
            </a:r>
            <a:r>
              <a:rPr lang="it-IT" sz="2400" b="1" dirty="0"/>
              <a:t> on </a:t>
            </a:r>
            <a:r>
              <a:rPr lang="it-IT" sz="2400" b="1" dirty="0" err="1"/>
              <a:t>clinical</a:t>
            </a:r>
            <a:r>
              <a:rPr lang="it-IT" sz="2400" b="1" dirty="0"/>
              <a:t>, </a:t>
            </a:r>
            <a:r>
              <a:rPr lang="it-IT" sz="2400" b="1" dirty="0" err="1"/>
              <a:t>functional</a:t>
            </a:r>
            <a:r>
              <a:rPr lang="it-IT" sz="2400" b="1" dirty="0"/>
              <a:t> and personal (</a:t>
            </a:r>
            <a:r>
              <a:rPr lang="it-IT" sz="2400" b="1" dirty="0" err="1"/>
              <a:t>quality</a:t>
            </a:r>
            <a:r>
              <a:rPr lang="it-IT" sz="2400" b="1" dirty="0"/>
              <a:t> of life) </a:t>
            </a:r>
            <a:r>
              <a:rPr lang="it-IT" sz="2400" b="1" dirty="0" err="1"/>
              <a:t>outcomes</a:t>
            </a:r>
            <a:endParaRPr lang="it-IT" sz="2400" b="1" dirty="0"/>
          </a:p>
        </p:txBody>
      </p:sp>
      <p:sp>
        <p:nvSpPr>
          <p:cNvPr id="5" name="Freccia destra 4"/>
          <p:cNvSpPr/>
          <p:nvPr/>
        </p:nvSpPr>
        <p:spPr>
          <a:xfrm>
            <a:off x="5720210" y="3486985"/>
            <a:ext cx="1189274" cy="82296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>
                <a:solidFill>
                  <a:srgbClr val="FF3300"/>
                </a:solidFill>
              </a:rPr>
              <a:t>10 </a:t>
            </a:r>
            <a:r>
              <a:rPr lang="it-IT" b="1" dirty="0" err="1">
                <a:solidFill>
                  <a:srgbClr val="FF3300"/>
                </a:solidFill>
              </a:rPr>
              <a:t>principles</a:t>
            </a:r>
            <a:r>
              <a:rPr lang="it-IT" b="1" dirty="0">
                <a:solidFill>
                  <a:srgbClr val="FF3300"/>
                </a:solidFill>
              </a:rPr>
              <a:t> and </a:t>
            </a:r>
            <a:r>
              <a:rPr lang="it-IT" b="1" dirty="0" err="1">
                <a:solidFill>
                  <a:srgbClr val="FF3300"/>
                </a:solidFill>
              </a:rPr>
              <a:t>criteria</a:t>
            </a:r>
            <a:r>
              <a:rPr lang="it-IT" b="1" dirty="0">
                <a:solidFill>
                  <a:srgbClr val="FF3300"/>
                </a:solidFill>
              </a:rPr>
              <a:t>: impact on </a:t>
            </a:r>
            <a:r>
              <a:rPr lang="it-IT" b="1" dirty="0" err="1">
                <a:solidFill>
                  <a:srgbClr val="FF3300"/>
                </a:solidFill>
              </a:rPr>
              <a:t>psychopharmacology</a:t>
            </a:r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7EBC-8317-3048-9129-1583EB79BE46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5944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478940" y="1964104"/>
            <a:ext cx="6106327" cy="2387600"/>
          </a:xfrm>
        </p:spPr>
        <p:txBody>
          <a:bodyPr>
            <a:noAutofit/>
          </a:bodyPr>
          <a:lstStyle/>
          <a:p>
            <a:r>
              <a:rPr lang="it-IT" sz="4000" b="1" dirty="0">
                <a:solidFill>
                  <a:srgbClr val="FF0000"/>
                </a:solidFill>
              </a:rPr>
              <a:t>I Disturbi del Comportamento e la Psicopatologia nei Disturbi del </a:t>
            </a:r>
            <a:r>
              <a:rPr lang="it-IT" sz="4000" b="1" dirty="0" err="1">
                <a:solidFill>
                  <a:srgbClr val="FF0000"/>
                </a:solidFill>
              </a:rPr>
              <a:t>Neurosviluppo</a:t>
            </a:r>
            <a:r>
              <a:rPr lang="it-IT" sz="4000" b="1" dirty="0">
                <a:solidFill>
                  <a:srgbClr val="FF0000"/>
                </a:solidFill>
              </a:rPr>
              <a:t>: difficile da digerire</a:t>
            </a:r>
            <a:r>
              <a:rPr lang="is-IS" sz="4000" b="1" dirty="0">
                <a:solidFill>
                  <a:srgbClr val="FF0000"/>
                </a:solidFill>
              </a:rPr>
              <a:t>…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FIGURA 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15" y="328406"/>
            <a:ext cx="4380089" cy="646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230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809720" y="142860"/>
            <a:ext cx="8572560" cy="1143000"/>
          </a:xfrm>
          <a:noFill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Calibri"/>
              </a:rPr>
              <a:t/>
            </a:r>
            <a:b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Calibri"/>
              </a:rPr>
            </a:br>
            <a:r>
              <a:rPr lang="it-IT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Calibri"/>
              </a:rPr>
              <a:t>Conceptualizing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Calibri"/>
              </a:rPr>
              <a:t> the Impact of </a:t>
            </a:r>
            <a:r>
              <a:rPr lang="it-IT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Calibri"/>
              </a:rPr>
              <a:t>Psychopharmacology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Calibri"/>
              </a:rPr>
              <a:t> </a:t>
            </a:r>
            <a:r>
              <a:rPr lang="it-IT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cs typeface="Calibri"/>
              </a:rPr>
              <a:t>,Croce 2016…</a:t>
            </a:r>
          </a:p>
        </p:txBody>
      </p:sp>
      <p:sp>
        <p:nvSpPr>
          <p:cNvPr id="52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0DAC3-DF88-4781-A2B1-708DE787C34F}" type="slidenum">
              <a:rPr lang="it-IT"/>
              <a:pPr/>
              <a:t>20</a:t>
            </a:fld>
            <a:endParaRPr lang="it-IT"/>
          </a:p>
        </p:txBody>
      </p:sp>
      <p:sp>
        <p:nvSpPr>
          <p:cNvPr id="523267" name="Rectangle 3"/>
          <p:cNvSpPr>
            <a:spLocks noChangeArrowheads="1"/>
          </p:cNvSpPr>
          <p:nvPr/>
        </p:nvSpPr>
        <p:spPr bwMode="auto">
          <a:xfrm>
            <a:off x="8472488" y="1341439"/>
            <a:ext cx="18669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700" tIns="12700" rIns="12700" bIns="12700"/>
          <a:lstStyle/>
          <a:p>
            <a:r>
              <a:rPr lang="it-IT" sz="1200" u="sng" dirty="0">
                <a:solidFill>
                  <a:schemeClr val="tx1">
                    <a:lumMod val="25000"/>
                  </a:schemeClr>
                </a:solidFill>
                <a:cs typeface="Times New Roman" pitchFamily="18" charset="0"/>
              </a:rPr>
              <a:t>Liberamente ricavato da </a:t>
            </a:r>
            <a:endParaRPr lang="it-IT" sz="900" u="sng" dirty="0">
              <a:solidFill>
                <a:schemeClr val="tx1">
                  <a:lumMod val="25000"/>
                </a:schemeClr>
              </a:solidFill>
            </a:endParaRPr>
          </a:p>
          <a:p>
            <a:pPr eaLnBrk="0" hangingPunct="0"/>
            <a:r>
              <a:rPr lang="it-IT" sz="1200" u="sng" dirty="0">
                <a:solidFill>
                  <a:schemeClr val="tx1">
                    <a:lumMod val="25000"/>
                  </a:schemeClr>
                </a:solidFill>
                <a:cs typeface="Times New Roman" pitchFamily="18" charset="0"/>
              </a:rPr>
              <a:t>M. Pilone (1997)</a:t>
            </a:r>
            <a:endParaRPr lang="it-IT" u="sng" dirty="0">
              <a:solidFill>
                <a:schemeClr val="tx1">
                  <a:lumMod val="25000"/>
                </a:schemeClr>
              </a:solidFill>
            </a:endParaRPr>
          </a:p>
        </p:txBody>
      </p:sp>
      <p:sp>
        <p:nvSpPr>
          <p:cNvPr id="523268" name="Rectangle 4"/>
          <p:cNvSpPr>
            <a:spLocks noChangeArrowheads="1"/>
          </p:cNvSpPr>
          <p:nvPr/>
        </p:nvSpPr>
        <p:spPr bwMode="auto">
          <a:xfrm>
            <a:off x="1992314" y="3536951"/>
            <a:ext cx="1228725" cy="10445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2700" tIns="12700" rIns="12700" bIns="12700"/>
          <a:lstStyle/>
          <a:p>
            <a:pPr algn="ctr"/>
            <a:r>
              <a:rPr lang="it-IT" sz="1000" b="1" dirty="0" err="1">
                <a:cs typeface="Times New Roman" pitchFamily="18" charset="0"/>
              </a:rPr>
              <a:t>Stimulus</a:t>
            </a:r>
            <a:r>
              <a:rPr lang="it-IT" sz="1000" b="1" dirty="0">
                <a:cs typeface="Times New Roman" pitchFamily="18" charset="0"/>
              </a:rPr>
              <a:t> Situation:</a:t>
            </a:r>
            <a:endParaRPr lang="it-IT" sz="900" dirty="0"/>
          </a:p>
          <a:p>
            <a:pPr eaLnBrk="0" hangingPunct="0"/>
            <a:r>
              <a:rPr lang="it-IT" sz="1000" dirty="0">
                <a:cs typeface="Times New Roman" pitchFamily="18" charset="0"/>
              </a:rPr>
              <a:t>-</a:t>
            </a:r>
            <a:r>
              <a:rPr lang="it-IT" sz="1000" dirty="0" err="1">
                <a:cs typeface="Times New Roman" pitchFamily="18" charset="0"/>
              </a:rPr>
              <a:t>Internal</a:t>
            </a:r>
            <a:r>
              <a:rPr lang="it-IT" sz="1000" dirty="0">
                <a:cs typeface="Times New Roman" pitchFamily="18" charset="0"/>
              </a:rPr>
              <a:t> </a:t>
            </a:r>
            <a:r>
              <a:rPr lang="it-IT" sz="1000" dirty="0" err="1">
                <a:cs typeface="Times New Roman" pitchFamily="18" charset="0"/>
              </a:rPr>
              <a:t>antecedents</a:t>
            </a:r>
            <a:endParaRPr lang="it-IT" sz="1000" dirty="0">
              <a:cs typeface="Times New Roman" pitchFamily="18" charset="0"/>
            </a:endParaRPr>
          </a:p>
          <a:p>
            <a:pPr marL="171450" indent="-171450" eaLnBrk="0" hangingPunct="0">
              <a:buFontTx/>
              <a:buChar char="-"/>
            </a:pPr>
            <a:r>
              <a:rPr lang="it-IT" sz="1000" dirty="0" err="1">
                <a:cs typeface="Times New Roman" pitchFamily="18" charset="0"/>
              </a:rPr>
              <a:t>recent</a:t>
            </a:r>
            <a:r>
              <a:rPr lang="it-IT" sz="1000" dirty="0">
                <a:cs typeface="Times New Roman" pitchFamily="18" charset="0"/>
              </a:rPr>
              <a:t>/remote </a:t>
            </a:r>
            <a:endParaRPr lang="it-IT" sz="900" dirty="0"/>
          </a:p>
          <a:p>
            <a:pPr eaLnBrk="0" hangingPunct="0"/>
            <a:r>
              <a:rPr lang="it-IT" sz="1000" dirty="0">
                <a:cs typeface="Times New Roman" pitchFamily="18" charset="0"/>
              </a:rPr>
              <a:t>- </a:t>
            </a:r>
            <a:r>
              <a:rPr lang="it-IT" sz="1000" dirty="0" err="1">
                <a:cs typeface="Times New Roman" pitchFamily="18" charset="0"/>
              </a:rPr>
              <a:t>External</a:t>
            </a:r>
            <a:r>
              <a:rPr lang="it-IT" sz="1000" dirty="0">
                <a:cs typeface="Times New Roman" pitchFamily="18" charset="0"/>
              </a:rPr>
              <a:t> </a:t>
            </a:r>
            <a:r>
              <a:rPr lang="it-IT" sz="1000" dirty="0" err="1">
                <a:cs typeface="Times New Roman" pitchFamily="18" charset="0"/>
              </a:rPr>
              <a:t>antecedents</a:t>
            </a:r>
            <a:endParaRPr lang="it-IT" sz="1000" dirty="0">
              <a:cs typeface="Times New Roman" pitchFamily="18" charset="0"/>
            </a:endParaRPr>
          </a:p>
          <a:p>
            <a:pPr marL="171450" indent="-171450" eaLnBrk="0" hangingPunct="0">
              <a:buFontTx/>
              <a:buChar char="-"/>
            </a:pPr>
            <a:r>
              <a:rPr lang="it-IT" sz="1000" dirty="0" err="1">
                <a:cs typeface="Times New Roman" pitchFamily="18" charset="0"/>
              </a:rPr>
              <a:t>recent</a:t>
            </a:r>
            <a:r>
              <a:rPr lang="it-IT" sz="1000" dirty="0">
                <a:cs typeface="Times New Roman" pitchFamily="18" charset="0"/>
              </a:rPr>
              <a:t>/remote </a:t>
            </a:r>
            <a:endParaRPr lang="it-IT" sz="900" dirty="0"/>
          </a:p>
        </p:txBody>
      </p:sp>
      <p:sp>
        <p:nvSpPr>
          <p:cNvPr id="523269" name="Rectangle 5"/>
          <p:cNvSpPr>
            <a:spLocks noChangeArrowheads="1"/>
          </p:cNvSpPr>
          <p:nvPr/>
        </p:nvSpPr>
        <p:spPr bwMode="auto">
          <a:xfrm>
            <a:off x="2543175" y="2717801"/>
            <a:ext cx="254000" cy="2444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lIns="12700" tIns="12700" rIns="12700" bIns="12700"/>
          <a:lstStyle/>
          <a:p>
            <a:pPr algn="ctr"/>
            <a:r>
              <a:rPr lang="it-IT" sz="1200" b="1">
                <a:cs typeface="Times New Roman" pitchFamily="18" charset="0"/>
              </a:rPr>
              <a:t>A</a:t>
            </a:r>
            <a:endParaRPr lang="it-IT"/>
          </a:p>
        </p:txBody>
      </p:sp>
      <p:sp>
        <p:nvSpPr>
          <p:cNvPr id="523270" name="Line 6"/>
          <p:cNvSpPr>
            <a:spLocks noChangeShapeType="1"/>
          </p:cNvSpPr>
          <p:nvPr/>
        </p:nvSpPr>
        <p:spPr bwMode="auto">
          <a:xfrm>
            <a:off x="2678113" y="3009901"/>
            <a:ext cx="0" cy="4095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23271" name="Line 7"/>
          <p:cNvSpPr>
            <a:spLocks noChangeShapeType="1"/>
          </p:cNvSpPr>
          <p:nvPr/>
        </p:nvSpPr>
        <p:spPr bwMode="auto">
          <a:xfrm>
            <a:off x="2865439" y="2870200"/>
            <a:ext cx="746125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23272" name="Rectangle 8"/>
          <p:cNvSpPr>
            <a:spLocks noChangeArrowheads="1"/>
          </p:cNvSpPr>
          <p:nvPr/>
        </p:nvSpPr>
        <p:spPr bwMode="auto">
          <a:xfrm>
            <a:off x="7308851" y="2740025"/>
            <a:ext cx="258763" cy="242888"/>
          </a:xfrm>
          <a:prstGeom prst="rect">
            <a:avLst/>
          </a:prstGeom>
          <a:noFill/>
          <a:ln w="19050">
            <a:solidFill>
              <a:srgbClr val="009900"/>
            </a:solidFill>
            <a:miter lim="800000"/>
            <a:headEnd/>
            <a:tailEnd/>
          </a:ln>
        </p:spPr>
        <p:txBody>
          <a:bodyPr lIns="12700" tIns="12700" rIns="12700" bIns="12700"/>
          <a:lstStyle/>
          <a:p>
            <a:pPr algn="ctr"/>
            <a:r>
              <a:rPr lang="it-IT" sz="1200" b="1">
                <a:cs typeface="Times New Roman" pitchFamily="18" charset="0"/>
              </a:rPr>
              <a:t>D</a:t>
            </a:r>
            <a:endParaRPr lang="it-IT"/>
          </a:p>
        </p:txBody>
      </p:sp>
      <p:sp>
        <p:nvSpPr>
          <p:cNvPr id="523273" name="Line 9"/>
          <p:cNvSpPr>
            <a:spLocks noChangeShapeType="1"/>
          </p:cNvSpPr>
          <p:nvPr/>
        </p:nvSpPr>
        <p:spPr bwMode="auto">
          <a:xfrm>
            <a:off x="6483351" y="2852739"/>
            <a:ext cx="760413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23274" name="Rectangle 10"/>
          <p:cNvSpPr>
            <a:spLocks noChangeArrowheads="1"/>
          </p:cNvSpPr>
          <p:nvPr/>
        </p:nvSpPr>
        <p:spPr bwMode="auto">
          <a:xfrm>
            <a:off x="8326665" y="3756026"/>
            <a:ext cx="1435100" cy="1133474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 lIns="12700" tIns="12700" rIns="12700" bIns="12700"/>
          <a:lstStyle/>
          <a:p>
            <a:pPr algn="ctr"/>
            <a:r>
              <a:rPr lang="it-IT" sz="1000" b="1" dirty="0" err="1">
                <a:cs typeface="Times New Roman" pitchFamily="18" charset="0"/>
              </a:rPr>
              <a:t>Environmental</a:t>
            </a:r>
            <a:r>
              <a:rPr lang="it-IT" sz="1000" b="1" dirty="0">
                <a:cs typeface="Times New Roman" pitchFamily="18" charset="0"/>
              </a:rPr>
              <a:t> </a:t>
            </a:r>
            <a:r>
              <a:rPr lang="it-IT" sz="1000" b="1" dirty="0" err="1">
                <a:cs typeface="Times New Roman" pitchFamily="18" charset="0"/>
              </a:rPr>
              <a:t>Consequences</a:t>
            </a:r>
            <a:r>
              <a:rPr lang="it-IT" sz="1000" b="1" dirty="0">
                <a:cs typeface="Times New Roman" pitchFamily="18" charset="0"/>
              </a:rPr>
              <a:t>:</a:t>
            </a:r>
            <a:endParaRPr lang="it-IT" sz="900" dirty="0"/>
          </a:p>
          <a:p>
            <a:pPr eaLnBrk="0" hangingPunct="0"/>
            <a:r>
              <a:rPr lang="it-IT" sz="1000" dirty="0">
                <a:cs typeface="Times New Roman" pitchFamily="18" charset="0"/>
              </a:rPr>
              <a:t>- Positive </a:t>
            </a:r>
            <a:r>
              <a:rPr lang="it-IT" sz="1000" dirty="0" err="1">
                <a:cs typeface="Times New Roman" pitchFamily="18" charset="0"/>
              </a:rPr>
              <a:t>reinforcement</a:t>
            </a:r>
            <a:endParaRPr lang="it-IT" sz="900" dirty="0"/>
          </a:p>
          <a:p>
            <a:pPr eaLnBrk="0" hangingPunct="0"/>
            <a:r>
              <a:rPr lang="it-IT" sz="1000" dirty="0">
                <a:cs typeface="Times New Roman" pitchFamily="18" charset="0"/>
              </a:rPr>
              <a:t>- Negative  </a:t>
            </a:r>
            <a:r>
              <a:rPr lang="it-IT" sz="1000" dirty="0" err="1">
                <a:cs typeface="Times New Roman" pitchFamily="18" charset="0"/>
              </a:rPr>
              <a:t>reinforcement</a:t>
            </a:r>
            <a:endParaRPr lang="it-IT" sz="900" dirty="0"/>
          </a:p>
          <a:p>
            <a:pPr eaLnBrk="0" hangingPunct="0"/>
            <a:r>
              <a:rPr lang="it-IT" sz="1000" dirty="0">
                <a:cs typeface="Times New Roman" pitchFamily="18" charset="0"/>
              </a:rPr>
              <a:t>- </a:t>
            </a:r>
            <a:r>
              <a:rPr lang="it-IT" sz="1000" dirty="0" err="1">
                <a:cs typeface="Times New Roman" pitchFamily="18" charset="0"/>
              </a:rPr>
              <a:t>Punisment</a:t>
            </a:r>
            <a:endParaRPr lang="it-IT" dirty="0"/>
          </a:p>
        </p:txBody>
      </p:sp>
      <p:sp>
        <p:nvSpPr>
          <p:cNvPr id="523275" name="Rectangle 11"/>
          <p:cNvSpPr>
            <a:spLocks noChangeArrowheads="1"/>
          </p:cNvSpPr>
          <p:nvPr/>
        </p:nvSpPr>
        <p:spPr bwMode="auto">
          <a:xfrm>
            <a:off x="6737350" y="3556000"/>
            <a:ext cx="1416050" cy="984250"/>
          </a:xfrm>
          <a:prstGeom prst="rect">
            <a:avLst/>
          </a:prstGeom>
          <a:noFill/>
          <a:ln w="28575">
            <a:solidFill>
              <a:srgbClr val="009900"/>
            </a:solidFill>
            <a:miter lim="800000"/>
            <a:headEnd/>
            <a:tailEnd/>
          </a:ln>
        </p:spPr>
        <p:txBody>
          <a:bodyPr lIns="12700" tIns="12700" rIns="12700" bIns="12700"/>
          <a:lstStyle/>
          <a:p>
            <a:pPr algn="ctr"/>
            <a:r>
              <a:rPr lang="it-IT" sz="1000" b="1" dirty="0" err="1">
                <a:cs typeface="Times New Roman" pitchFamily="18" charset="0"/>
              </a:rPr>
              <a:t>Explicit</a:t>
            </a:r>
            <a:r>
              <a:rPr lang="it-IT" sz="1000" b="1" dirty="0">
                <a:cs typeface="Times New Roman" pitchFamily="18" charset="0"/>
              </a:rPr>
              <a:t> </a:t>
            </a:r>
            <a:r>
              <a:rPr lang="it-IT" sz="1000" b="1" dirty="0" err="1">
                <a:cs typeface="Times New Roman" pitchFamily="18" charset="0"/>
              </a:rPr>
              <a:t>behavioural</a:t>
            </a:r>
            <a:r>
              <a:rPr lang="it-IT" sz="1000" b="1" dirty="0">
                <a:cs typeface="Times New Roman" pitchFamily="18" charset="0"/>
              </a:rPr>
              <a:t> </a:t>
            </a:r>
            <a:r>
              <a:rPr lang="it-IT" sz="1000" b="1" dirty="0" err="1">
                <a:cs typeface="Times New Roman" pitchFamily="18" charset="0"/>
              </a:rPr>
              <a:t>response</a:t>
            </a:r>
            <a:endParaRPr lang="it-IT" sz="900" dirty="0"/>
          </a:p>
          <a:p>
            <a:pPr eaLnBrk="0" hangingPunct="0"/>
            <a:r>
              <a:rPr lang="it-IT" sz="1000" dirty="0" err="1">
                <a:cs typeface="Times New Roman" pitchFamily="18" charset="0"/>
              </a:rPr>
              <a:t>verbal</a:t>
            </a:r>
            <a:endParaRPr lang="it-IT" sz="900" dirty="0"/>
          </a:p>
          <a:p>
            <a:pPr eaLnBrk="0" hangingPunct="0"/>
            <a:r>
              <a:rPr lang="it-IT" sz="1000" dirty="0" err="1">
                <a:cs typeface="Times New Roman" pitchFamily="18" charset="0"/>
              </a:rPr>
              <a:t>motor</a:t>
            </a:r>
            <a:endParaRPr lang="it-IT" dirty="0"/>
          </a:p>
        </p:txBody>
      </p:sp>
      <p:sp>
        <p:nvSpPr>
          <p:cNvPr id="523276" name="Rectangle 12"/>
          <p:cNvSpPr>
            <a:spLocks noChangeArrowheads="1"/>
          </p:cNvSpPr>
          <p:nvPr/>
        </p:nvSpPr>
        <p:spPr bwMode="auto">
          <a:xfrm>
            <a:off x="3582989" y="3627438"/>
            <a:ext cx="1501775" cy="1530350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</p:spPr>
        <p:txBody>
          <a:bodyPr lIns="12700" tIns="12700" rIns="12700" bIns="12700"/>
          <a:lstStyle/>
          <a:p>
            <a:pPr algn="ctr"/>
            <a:r>
              <a:rPr lang="it-IT" sz="1000" b="1" dirty="0" err="1">
                <a:cs typeface="Times New Roman" pitchFamily="18" charset="0"/>
              </a:rPr>
              <a:t>Sensorial</a:t>
            </a:r>
            <a:r>
              <a:rPr lang="it-IT" sz="1000" b="1" dirty="0">
                <a:cs typeface="Times New Roman" pitchFamily="18" charset="0"/>
              </a:rPr>
              <a:t> and Cognitive </a:t>
            </a:r>
            <a:r>
              <a:rPr lang="it-IT" sz="1000" b="1" dirty="0" err="1">
                <a:cs typeface="Times New Roman" pitchFamily="18" charset="0"/>
              </a:rPr>
              <a:t>Filter</a:t>
            </a:r>
            <a:r>
              <a:rPr lang="it-IT" sz="1000" b="1" dirty="0">
                <a:cs typeface="Times New Roman" pitchFamily="18" charset="0"/>
              </a:rPr>
              <a:t>:</a:t>
            </a:r>
            <a:endParaRPr lang="it-IT" sz="900" dirty="0"/>
          </a:p>
          <a:p>
            <a:pPr eaLnBrk="0" hangingPunct="0"/>
            <a:r>
              <a:rPr lang="it-IT" sz="1000" dirty="0">
                <a:cs typeface="Times New Roman" pitchFamily="18" charset="0"/>
              </a:rPr>
              <a:t>- </a:t>
            </a:r>
            <a:r>
              <a:rPr lang="it-IT" sz="1000" dirty="0" err="1">
                <a:cs typeface="Times New Roman" pitchFamily="18" charset="0"/>
              </a:rPr>
              <a:t>Stimuli</a:t>
            </a:r>
            <a:r>
              <a:rPr lang="it-IT" sz="1000" dirty="0">
                <a:cs typeface="Times New Roman" pitchFamily="18" charset="0"/>
              </a:rPr>
              <a:t> </a:t>
            </a:r>
            <a:r>
              <a:rPr lang="it-IT" sz="1000" dirty="0" err="1">
                <a:cs typeface="Times New Roman" pitchFamily="18" charset="0"/>
              </a:rPr>
              <a:t>perception</a:t>
            </a:r>
            <a:endParaRPr lang="it-IT" sz="900" dirty="0"/>
          </a:p>
          <a:p>
            <a:pPr eaLnBrk="0" hangingPunct="0"/>
            <a:r>
              <a:rPr lang="it-IT" sz="1000" dirty="0">
                <a:cs typeface="Times New Roman" pitchFamily="18" charset="0"/>
              </a:rPr>
              <a:t>- </a:t>
            </a:r>
            <a:r>
              <a:rPr lang="it-IT" sz="1000" dirty="0" err="1">
                <a:cs typeface="Times New Roman" pitchFamily="18" charset="0"/>
              </a:rPr>
              <a:t>Internal</a:t>
            </a:r>
            <a:r>
              <a:rPr lang="it-IT" sz="1000" dirty="0">
                <a:cs typeface="Times New Roman" pitchFamily="18" charset="0"/>
              </a:rPr>
              <a:t> </a:t>
            </a:r>
            <a:r>
              <a:rPr lang="it-IT" sz="1000" dirty="0" err="1">
                <a:cs typeface="Times New Roman" pitchFamily="18" charset="0"/>
              </a:rPr>
              <a:t>Constructs</a:t>
            </a:r>
            <a:r>
              <a:rPr lang="it-IT" sz="1000" dirty="0">
                <a:cs typeface="Times New Roman" pitchFamily="18" charset="0"/>
              </a:rPr>
              <a:t> and    </a:t>
            </a:r>
            <a:r>
              <a:rPr lang="it-IT" sz="1000" dirty="0" err="1">
                <a:cs typeface="Times New Roman" pitchFamily="18" charset="0"/>
              </a:rPr>
              <a:t>Representations</a:t>
            </a:r>
            <a:endParaRPr lang="it-IT" sz="900" dirty="0"/>
          </a:p>
          <a:p>
            <a:pPr eaLnBrk="0" hangingPunct="0"/>
            <a:r>
              <a:rPr lang="it-IT" sz="1000" dirty="0">
                <a:cs typeface="Times New Roman" pitchFamily="18" charset="0"/>
              </a:rPr>
              <a:t>- </a:t>
            </a:r>
            <a:r>
              <a:rPr lang="it-IT" sz="1000" dirty="0" err="1">
                <a:cs typeface="Times New Roman" pitchFamily="18" charset="0"/>
              </a:rPr>
              <a:t>Previous</a:t>
            </a:r>
            <a:r>
              <a:rPr lang="it-IT" sz="1000" dirty="0">
                <a:cs typeface="Times New Roman" pitchFamily="18" charset="0"/>
              </a:rPr>
              <a:t> </a:t>
            </a:r>
            <a:r>
              <a:rPr lang="it-IT" sz="1000" dirty="0" err="1">
                <a:cs typeface="Times New Roman" pitchFamily="18" charset="0"/>
              </a:rPr>
              <a:t>learningi</a:t>
            </a:r>
            <a:endParaRPr lang="it-IT" sz="900" dirty="0"/>
          </a:p>
          <a:p>
            <a:pPr marL="171450" indent="-171450" eaLnBrk="0" hangingPunct="0">
              <a:buFontTx/>
              <a:buChar char="-"/>
            </a:pPr>
            <a:r>
              <a:rPr lang="it-IT" sz="1000" dirty="0">
                <a:cs typeface="Times New Roman" pitchFamily="18" charset="0"/>
              </a:rPr>
              <a:t>Reality model</a:t>
            </a:r>
            <a:endParaRPr lang="it-IT" sz="900" dirty="0"/>
          </a:p>
          <a:p>
            <a:pPr marL="171450" indent="-171450" eaLnBrk="0" hangingPunct="0">
              <a:buFontTx/>
              <a:buChar char="-"/>
            </a:pPr>
            <a:r>
              <a:rPr lang="it-IT" sz="1000" dirty="0" err="1">
                <a:cs typeface="Times New Roman" pitchFamily="18" charset="0"/>
              </a:rPr>
              <a:t>Values</a:t>
            </a:r>
            <a:endParaRPr lang="it-IT" sz="1000" dirty="0">
              <a:cs typeface="Times New Roman" pitchFamily="18" charset="0"/>
            </a:endParaRPr>
          </a:p>
          <a:p>
            <a:pPr eaLnBrk="0" hangingPunct="0">
              <a:buFontTx/>
              <a:buChar char="-"/>
            </a:pPr>
            <a:r>
              <a:rPr lang="it-IT" sz="1000" dirty="0">
                <a:cs typeface="Times New Roman" pitchFamily="18" charset="0"/>
              </a:rPr>
              <a:t> etc.</a:t>
            </a:r>
            <a:endParaRPr lang="it-IT" dirty="0"/>
          </a:p>
        </p:txBody>
      </p:sp>
      <p:sp>
        <p:nvSpPr>
          <p:cNvPr id="523277" name="Rectangle 13"/>
          <p:cNvSpPr>
            <a:spLocks noChangeArrowheads="1"/>
          </p:cNvSpPr>
          <p:nvPr/>
        </p:nvSpPr>
        <p:spPr bwMode="auto">
          <a:xfrm>
            <a:off x="5221289" y="3614739"/>
            <a:ext cx="1392237" cy="1069975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</p:spPr>
        <p:txBody>
          <a:bodyPr lIns="12700" tIns="12700" rIns="12700" bIns="12700"/>
          <a:lstStyle/>
          <a:p>
            <a:pPr algn="ctr"/>
            <a:r>
              <a:rPr lang="it-IT" sz="1000" b="1" dirty="0" err="1">
                <a:cs typeface="Times New Roman" pitchFamily="18" charset="0"/>
              </a:rPr>
              <a:t>Emtion</a:t>
            </a:r>
            <a:r>
              <a:rPr lang="it-IT" sz="1000" b="1" dirty="0">
                <a:cs typeface="Times New Roman" pitchFamily="18" charset="0"/>
              </a:rPr>
              <a:t> </a:t>
            </a:r>
            <a:r>
              <a:rPr lang="it-IT" sz="1000" b="1" dirty="0" err="1">
                <a:cs typeface="Times New Roman" pitchFamily="18" charset="0"/>
              </a:rPr>
              <a:t>related</a:t>
            </a:r>
            <a:r>
              <a:rPr lang="it-IT" sz="1000" b="1" dirty="0">
                <a:cs typeface="Times New Roman" pitchFamily="18" charset="0"/>
              </a:rPr>
              <a:t> </a:t>
            </a:r>
            <a:r>
              <a:rPr lang="it-IT" sz="1000" b="1" dirty="0" err="1">
                <a:cs typeface="Times New Roman" pitchFamily="18" charset="0"/>
              </a:rPr>
              <a:t>responses</a:t>
            </a:r>
            <a:r>
              <a:rPr lang="it-IT" sz="1000" b="1" dirty="0">
                <a:cs typeface="Times New Roman" pitchFamily="18" charset="0"/>
              </a:rPr>
              <a:t>:</a:t>
            </a:r>
            <a:endParaRPr lang="it-IT" sz="900" dirty="0"/>
          </a:p>
          <a:p>
            <a:pPr eaLnBrk="0" hangingPunct="0"/>
            <a:r>
              <a:rPr lang="it-IT" sz="1000" dirty="0">
                <a:cs typeface="Times New Roman" pitchFamily="18" charset="0"/>
              </a:rPr>
              <a:t>- </a:t>
            </a:r>
            <a:r>
              <a:rPr lang="it-IT" sz="1000" dirty="0" err="1">
                <a:cs typeface="Times New Roman" pitchFamily="18" charset="0"/>
              </a:rPr>
              <a:t>Emotional</a:t>
            </a:r>
            <a:r>
              <a:rPr lang="it-IT" sz="1000" dirty="0">
                <a:cs typeface="Times New Roman" pitchFamily="18" charset="0"/>
              </a:rPr>
              <a:t> </a:t>
            </a:r>
            <a:r>
              <a:rPr lang="it-IT" sz="1000" dirty="0" err="1">
                <a:cs typeface="Times New Roman" pitchFamily="18" charset="0"/>
              </a:rPr>
              <a:t>responses</a:t>
            </a:r>
            <a:endParaRPr lang="it-IT" sz="900" dirty="0"/>
          </a:p>
          <a:p>
            <a:pPr eaLnBrk="0" hangingPunct="0"/>
            <a:r>
              <a:rPr lang="it-IT" sz="1000" dirty="0">
                <a:cs typeface="Times New Roman" pitchFamily="18" charset="0"/>
              </a:rPr>
              <a:t>- </a:t>
            </a:r>
            <a:r>
              <a:rPr lang="it-IT" sz="1000" dirty="0" err="1">
                <a:cs typeface="Times New Roman" pitchFamily="18" charset="0"/>
              </a:rPr>
              <a:t>Physiologcal</a:t>
            </a:r>
            <a:r>
              <a:rPr lang="it-IT" sz="1000" dirty="0">
                <a:cs typeface="Times New Roman" pitchFamily="18" charset="0"/>
              </a:rPr>
              <a:t> </a:t>
            </a:r>
            <a:r>
              <a:rPr lang="it-IT" sz="1000" dirty="0" err="1">
                <a:cs typeface="Times New Roman" pitchFamily="18" charset="0"/>
              </a:rPr>
              <a:t>responses</a:t>
            </a:r>
            <a:endParaRPr lang="it-IT" dirty="0"/>
          </a:p>
        </p:txBody>
      </p:sp>
      <p:sp>
        <p:nvSpPr>
          <p:cNvPr id="523278" name="Rectangle 14"/>
          <p:cNvSpPr>
            <a:spLocks noChangeArrowheads="1"/>
          </p:cNvSpPr>
          <p:nvPr/>
        </p:nvSpPr>
        <p:spPr bwMode="auto">
          <a:xfrm>
            <a:off x="3944939" y="2668588"/>
            <a:ext cx="2505075" cy="469900"/>
          </a:xfrm>
          <a:prstGeom prst="rect">
            <a:avLst/>
          </a:prstGeom>
          <a:noFill/>
          <a:ln w="28575">
            <a:solidFill>
              <a:srgbClr val="0033CC"/>
            </a:solidFill>
            <a:miter lim="800000"/>
            <a:headEnd/>
            <a:tailEnd/>
          </a:ln>
        </p:spPr>
        <p:txBody>
          <a:bodyPr lIns="12700" tIns="12700" rIns="12700" bIns="12700"/>
          <a:lstStyle/>
          <a:p>
            <a:r>
              <a:rPr lang="it-IT" sz="1200" dirty="0">
                <a:cs typeface="Times New Roman" pitchFamily="18" charset="0"/>
              </a:rPr>
              <a:t>  </a:t>
            </a:r>
            <a:r>
              <a:rPr lang="it-IT" sz="1200" b="1" dirty="0">
                <a:cs typeface="Times New Roman" pitchFamily="18" charset="0"/>
              </a:rPr>
              <a:t>B</a:t>
            </a:r>
            <a:r>
              <a:rPr lang="it-IT" sz="1200" dirty="0">
                <a:cs typeface="Times New Roman" pitchFamily="18" charset="0"/>
              </a:rPr>
              <a:t>                                  </a:t>
            </a:r>
            <a:r>
              <a:rPr lang="it-IT" sz="1200" b="1" dirty="0">
                <a:cs typeface="Times New Roman" pitchFamily="18" charset="0"/>
              </a:rPr>
              <a:t>C</a:t>
            </a:r>
            <a:endParaRPr lang="it-IT" sz="900" dirty="0"/>
          </a:p>
          <a:p>
            <a:pPr eaLnBrk="0" hangingPunct="0"/>
            <a:r>
              <a:rPr lang="it-IT" sz="1200" b="1" dirty="0">
                <a:cs typeface="Times New Roman" pitchFamily="18" charset="0"/>
              </a:rPr>
              <a:t>        </a:t>
            </a:r>
            <a:r>
              <a:rPr lang="it-IT" sz="1200" b="1" dirty="0" err="1">
                <a:cs typeface="Times New Roman" pitchFamily="18" charset="0"/>
              </a:rPr>
              <a:t>Internal</a:t>
            </a:r>
            <a:r>
              <a:rPr lang="it-IT" sz="1200" b="1" dirty="0">
                <a:cs typeface="Times New Roman" pitchFamily="18" charset="0"/>
              </a:rPr>
              <a:t> Feedback</a:t>
            </a:r>
            <a:endParaRPr lang="it-IT" b="1" dirty="0"/>
          </a:p>
        </p:txBody>
      </p:sp>
      <p:sp>
        <p:nvSpPr>
          <p:cNvPr id="523279" name="Rectangle 15"/>
          <p:cNvSpPr>
            <a:spLocks noChangeArrowheads="1"/>
          </p:cNvSpPr>
          <p:nvPr/>
        </p:nvSpPr>
        <p:spPr bwMode="auto">
          <a:xfrm>
            <a:off x="8540750" y="2722564"/>
            <a:ext cx="260350" cy="242887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lIns="12700" tIns="12700" rIns="12700" bIns="12700"/>
          <a:lstStyle/>
          <a:p>
            <a:pPr algn="ctr"/>
            <a:r>
              <a:rPr lang="it-IT" sz="1200" b="1">
                <a:cs typeface="Times New Roman" pitchFamily="18" charset="0"/>
              </a:rPr>
              <a:t>E</a:t>
            </a:r>
            <a:endParaRPr lang="it-IT"/>
          </a:p>
        </p:txBody>
      </p:sp>
      <p:sp>
        <p:nvSpPr>
          <p:cNvPr id="523280" name="Line 16"/>
          <p:cNvSpPr>
            <a:spLocks noChangeShapeType="1"/>
          </p:cNvSpPr>
          <p:nvPr/>
        </p:nvSpPr>
        <p:spPr bwMode="auto">
          <a:xfrm>
            <a:off x="4194175" y="3173414"/>
            <a:ext cx="0" cy="409575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23281" name="Line 17"/>
          <p:cNvSpPr>
            <a:spLocks noChangeShapeType="1"/>
          </p:cNvSpPr>
          <p:nvPr/>
        </p:nvSpPr>
        <p:spPr bwMode="auto">
          <a:xfrm>
            <a:off x="5734050" y="3173414"/>
            <a:ext cx="0" cy="409575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23282" name="Line 18"/>
          <p:cNvSpPr>
            <a:spLocks noChangeShapeType="1"/>
          </p:cNvSpPr>
          <p:nvPr/>
        </p:nvSpPr>
        <p:spPr bwMode="auto">
          <a:xfrm>
            <a:off x="7419975" y="3028950"/>
            <a:ext cx="0" cy="412750"/>
          </a:xfrm>
          <a:prstGeom prst="line">
            <a:avLst/>
          </a:prstGeom>
          <a:noFill/>
          <a:ln w="28575">
            <a:solidFill>
              <a:srgbClr val="0099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23283" name="Line 19"/>
          <p:cNvSpPr>
            <a:spLocks noChangeShapeType="1"/>
          </p:cNvSpPr>
          <p:nvPr/>
        </p:nvSpPr>
        <p:spPr bwMode="auto">
          <a:xfrm>
            <a:off x="7639050" y="2871789"/>
            <a:ext cx="808038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sp>
        <p:nvSpPr>
          <p:cNvPr id="523284" name="Rectangle 20"/>
          <p:cNvSpPr>
            <a:spLocks noChangeArrowheads="1"/>
          </p:cNvSpPr>
          <p:nvPr/>
        </p:nvSpPr>
        <p:spPr bwMode="auto">
          <a:xfrm>
            <a:off x="7002464" y="2066926"/>
            <a:ext cx="1762125" cy="4683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12700" tIns="12700" rIns="12700" bIns="12700"/>
          <a:lstStyle/>
          <a:p>
            <a:pPr algn="ctr"/>
            <a:r>
              <a:rPr lang="it-IT" sz="1200" b="1" dirty="0" err="1">
                <a:cs typeface="Times New Roman" pitchFamily="18" charset="0"/>
              </a:rPr>
              <a:t>External</a:t>
            </a:r>
            <a:r>
              <a:rPr lang="it-IT" sz="1200" b="1" dirty="0">
                <a:cs typeface="Times New Roman" pitchFamily="18" charset="0"/>
              </a:rPr>
              <a:t> Feedback</a:t>
            </a:r>
          </a:p>
          <a:p>
            <a:pPr algn="ctr"/>
            <a:r>
              <a:rPr lang="it-IT" sz="1200" b="1" dirty="0">
                <a:cs typeface="Times New Roman" pitchFamily="18" charset="0"/>
              </a:rPr>
              <a:t>Environment/</a:t>
            </a:r>
            <a:r>
              <a:rPr lang="it-IT" sz="1200" b="1" dirty="0" err="1">
                <a:cs typeface="Times New Roman" pitchFamily="18" charset="0"/>
              </a:rPr>
              <a:t>Context</a:t>
            </a:r>
            <a:endParaRPr lang="it-IT" b="1" dirty="0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146676" y="2187575"/>
            <a:ext cx="1800225" cy="395288"/>
            <a:chOff x="2154" y="1358"/>
            <a:chExt cx="1113" cy="249"/>
          </a:xfrm>
        </p:grpSpPr>
        <p:sp>
          <p:nvSpPr>
            <p:cNvPr id="523286" name="Line 22"/>
            <p:cNvSpPr>
              <a:spLocks noChangeShapeType="1"/>
            </p:cNvSpPr>
            <p:nvPr/>
          </p:nvSpPr>
          <p:spPr bwMode="auto">
            <a:xfrm flipH="1">
              <a:off x="2156" y="1358"/>
              <a:ext cx="111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23287" name="Line 23"/>
            <p:cNvSpPr>
              <a:spLocks noChangeShapeType="1"/>
            </p:cNvSpPr>
            <p:nvPr/>
          </p:nvSpPr>
          <p:spPr bwMode="auto">
            <a:xfrm>
              <a:off x="2154" y="1358"/>
              <a:ext cx="0" cy="2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8813800" y="2236788"/>
            <a:ext cx="514350" cy="1223962"/>
            <a:chOff x="4422" y="1389"/>
            <a:chExt cx="318" cy="771"/>
          </a:xfrm>
        </p:grpSpPr>
        <p:sp>
          <p:nvSpPr>
            <p:cNvPr id="523289" name="Line 25"/>
            <p:cNvSpPr>
              <a:spLocks noChangeShapeType="1"/>
            </p:cNvSpPr>
            <p:nvPr/>
          </p:nvSpPr>
          <p:spPr bwMode="auto">
            <a:xfrm>
              <a:off x="4422" y="1389"/>
              <a:ext cx="30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23290" name="Line 26"/>
            <p:cNvSpPr>
              <a:spLocks noChangeShapeType="1"/>
            </p:cNvSpPr>
            <p:nvPr/>
          </p:nvSpPr>
          <p:spPr bwMode="auto">
            <a:xfrm>
              <a:off x="4740" y="1389"/>
              <a:ext cx="0" cy="77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1919289" y="1830389"/>
            <a:ext cx="7951787" cy="4103687"/>
            <a:chOff x="1778" y="6021"/>
            <a:chExt cx="9000" cy="5400"/>
          </a:xfrm>
        </p:grpSpPr>
        <p:sp>
          <p:nvSpPr>
            <p:cNvPr id="523292" name="Line 28"/>
            <p:cNvSpPr>
              <a:spLocks noChangeShapeType="1"/>
            </p:cNvSpPr>
            <p:nvPr/>
          </p:nvSpPr>
          <p:spPr bwMode="auto">
            <a:xfrm>
              <a:off x="1778" y="6075"/>
              <a:ext cx="0" cy="534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23293" name="Line 29"/>
            <p:cNvSpPr>
              <a:spLocks noChangeShapeType="1"/>
            </p:cNvSpPr>
            <p:nvPr/>
          </p:nvSpPr>
          <p:spPr bwMode="auto">
            <a:xfrm>
              <a:off x="1778" y="11421"/>
              <a:ext cx="9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23294" name="Line 30"/>
            <p:cNvSpPr>
              <a:spLocks noChangeShapeType="1"/>
            </p:cNvSpPr>
            <p:nvPr/>
          </p:nvSpPr>
          <p:spPr bwMode="auto">
            <a:xfrm>
              <a:off x="1778" y="6021"/>
              <a:ext cx="90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523295" name="Line 31"/>
            <p:cNvSpPr>
              <a:spLocks noChangeShapeType="1"/>
            </p:cNvSpPr>
            <p:nvPr/>
          </p:nvSpPr>
          <p:spPr bwMode="auto">
            <a:xfrm>
              <a:off x="10778" y="6021"/>
              <a:ext cx="0" cy="5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23296" name="Text Box 32"/>
          <p:cNvSpPr txBox="1">
            <a:spLocks noChangeArrowheads="1"/>
          </p:cNvSpPr>
          <p:nvPr/>
        </p:nvSpPr>
        <p:spPr bwMode="auto">
          <a:xfrm>
            <a:off x="4740275" y="1557339"/>
            <a:ext cx="3265488" cy="40957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it-IT" sz="1200" b="1" dirty="0" err="1">
                <a:cs typeface="Times New Roman" pitchFamily="18" charset="0"/>
              </a:rPr>
              <a:t>Bio-psychic</a:t>
            </a:r>
            <a:r>
              <a:rPr lang="it-IT" sz="1200" b="1" dirty="0">
                <a:cs typeface="Times New Roman" pitchFamily="18" charset="0"/>
              </a:rPr>
              <a:t> </a:t>
            </a:r>
            <a:r>
              <a:rPr lang="it-IT" sz="1200" b="1" dirty="0" err="1">
                <a:cs typeface="Times New Roman" pitchFamily="18" charset="0"/>
              </a:rPr>
              <a:t>Vulnerability</a:t>
            </a:r>
            <a:r>
              <a:rPr lang="it-IT" sz="1200" dirty="0">
                <a:cs typeface="Times New Roman" pitchFamily="18" charset="0"/>
              </a:rPr>
              <a:t> </a:t>
            </a:r>
            <a:endParaRPr lang="it-IT" dirty="0"/>
          </a:p>
        </p:txBody>
      </p:sp>
      <p:sp>
        <p:nvSpPr>
          <p:cNvPr id="523297" name="Line 33"/>
          <p:cNvSpPr>
            <a:spLocks noChangeShapeType="1"/>
          </p:cNvSpPr>
          <p:nvPr/>
        </p:nvSpPr>
        <p:spPr bwMode="auto">
          <a:xfrm>
            <a:off x="4267201" y="2813050"/>
            <a:ext cx="1319213" cy="0"/>
          </a:xfrm>
          <a:prstGeom prst="line">
            <a:avLst/>
          </a:prstGeom>
          <a:noFill/>
          <a:ln w="28575">
            <a:solidFill>
              <a:srgbClr val="0033CC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23298" name="Line 34"/>
          <p:cNvSpPr>
            <a:spLocks noChangeShapeType="1"/>
          </p:cNvSpPr>
          <p:nvPr/>
        </p:nvSpPr>
        <p:spPr bwMode="auto">
          <a:xfrm>
            <a:off x="8667750" y="3028950"/>
            <a:ext cx="0" cy="41275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1524000" y="4652964"/>
            <a:ext cx="2089150" cy="1728787"/>
            <a:chOff x="0" y="2931"/>
            <a:chExt cx="1316" cy="1089"/>
          </a:xfrm>
        </p:grpSpPr>
        <p:sp>
          <p:nvSpPr>
            <p:cNvPr id="523300" name="Line 36"/>
            <p:cNvSpPr>
              <a:spLocks noChangeShapeType="1"/>
            </p:cNvSpPr>
            <p:nvPr/>
          </p:nvSpPr>
          <p:spPr bwMode="auto">
            <a:xfrm>
              <a:off x="657" y="2931"/>
              <a:ext cx="0" cy="27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523301" name="AutoShape 37"/>
            <p:cNvSpPr>
              <a:spLocks noChangeArrowheads="1"/>
            </p:cNvSpPr>
            <p:nvPr/>
          </p:nvSpPr>
          <p:spPr bwMode="auto">
            <a:xfrm>
              <a:off x="0" y="3249"/>
              <a:ext cx="1316" cy="771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it-IT" sz="1000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itchFamily="34" charset="0"/>
                </a:rPr>
                <a:t>PREDISPOSING FACTORS</a:t>
              </a:r>
            </a:p>
            <a:p>
              <a:r>
                <a:rPr lang="it-IT" sz="1000" b="1" dirty="0" err="1">
                  <a:solidFill>
                    <a:srgbClr val="0000FF"/>
                  </a:solidFill>
                  <a:latin typeface="Arial Narrow" pitchFamily="34" charset="0"/>
                </a:rPr>
                <a:t>Es:Diseases</a:t>
              </a:r>
              <a:r>
                <a:rPr lang="it-IT" sz="1000" b="1" dirty="0">
                  <a:solidFill>
                    <a:srgbClr val="0000FF"/>
                  </a:solidFill>
                  <a:latin typeface="Arial Narrow" pitchFamily="34" charset="0"/>
                </a:rPr>
                <a:t>, </a:t>
              </a:r>
              <a:r>
                <a:rPr lang="it-IT" sz="1000" b="1" dirty="0" err="1">
                  <a:solidFill>
                    <a:srgbClr val="0000FF"/>
                  </a:solidFill>
                  <a:latin typeface="Arial Narrow" pitchFamily="34" charset="0"/>
                </a:rPr>
                <a:t>syndromes</a:t>
              </a:r>
              <a:endParaRPr lang="it-IT" sz="1000" b="1" dirty="0">
                <a:solidFill>
                  <a:srgbClr val="0000FF"/>
                </a:solidFill>
                <a:latin typeface="Arial Narrow" pitchFamily="34" charset="0"/>
              </a:endParaRPr>
            </a:p>
            <a:p>
              <a:r>
                <a:rPr lang="it-IT" sz="1000" b="1" dirty="0">
                  <a:solidFill>
                    <a:srgbClr val="0000FF"/>
                  </a:solidFill>
                  <a:latin typeface="Arial Narrow" pitchFamily="34" charset="0"/>
                </a:rPr>
                <a:t>, </a:t>
              </a:r>
              <a:r>
                <a:rPr lang="it-IT" sz="1000" b="1" dirty="0" err="1">
                  <a:solidFill>
                    <a:srgbClr val="0000FF"/>
                  </a:solidFill>
                  <a:latin typeface="Arial Narrow" pitchFamily="34" charset="0"/>
                </a:rPr>
                <a:t>pre-menstrual</a:t>
              </a:r>
              <a:r>
                <a:rPr lang="it-IT" sz="1000" b="1" dirty="0">
                  <a:solidFill>
                    <a:srgbClr val="0000FF"/>
                  </a:solidFill>
                  <a:latin typeface="Arial Narrow" pitchFamily="34" charset="0"/>
                </a:rPr>
                <a:t> </a:t>
              </a:r>
              <a:r>
                <a:rPr lang="it-IT" sz="1000" b="1" dirty="0" err="1">
                  <a:solidFill>
                    <a:srgbClr val="0000FF"/>
                  </a:solidFill>
                  <a:latin typeface="Arial Narrow" pitchFamily="34" charset="0"/>
                </a:rPr>
                <a:t>syndrome</a:t>
              </a:r>
              <a:r>
                <a:rPr lang="it-IT" sz="1000" b="1" dirty="0">
                  <a:solidFill>
                    <a:srgbClr val="0000FF"/>
                  </a:solidFill>
                  <a:latin typeface="Arial Narrow" pitchFamily="34" charset="0"/>
                </a:rPr>
                <a:t>,  </a:t>
              </a:r>
              <a:r>
                <a:rPr lang="it-IT" sz="1000" b="1" dirty="0" err="1">
                  <a:solidFill>
                    <a:srgbClr val="0000FF"/>
                  </a:solidFill>
                  <a:latin typeface="Arial Narrow" pitchFamily="34" charset="0"/>
                </a:rPr>
                <a:t>Pain</a:t>
              </a:r>
              <a:r>
                <a:rPr lang="it-IT" sz="1000" b="1" dirty="0">
                  <a:solidFill>
                    <a:srgbClr val="0000FF"/>
                  </a:solidFill>
                  <a:latin typeface="Arial Narrow" pitchFamily="34" charset="0"/>
                </a:rPr>
                <a:t>,</a:t>
              </a:r>
            </a:p>
            <a:p>
              <a:r>
                <a:rPr lang="it-IT" sz="1000" b="1" dirty="0" err="1">
                  <a:solidFill>
                    <a:srgbClr val="0000FF"/>
                  </a:solidFill>
                  <a:latin typeface="Arial Narrow" pitchFamily="34" charset="0"/>
                </a:rPr>
                <a:t>Prostration.Hunger</a:t>
              </a:r>
              <a:r>
                <a:rPr lang="it-IT" sz="1000" b="1" dirty="0">
                  <a:solidFill>
                    <a:srgbClr val="0000FF"/>
                  </a:solidFill>
                  <a:latin typeface="Arial Narrow" pitchFamily="34" charset="0"/>
                </a:rPr>
                <a:t>, </a:t>
              </a:r>
              <a:r>
                <a:rPr lang="it-IT" sz="1000" b="1" dirty="0" err="1">
                  <a:solidFill>
                    <a:srgbClr val="0000FF"/>
                  </a:solidFill>
                  <a:latin typeface="Arial Narrow" pitchFamily="34" charset="0"/>
                </a:rPr>
                <a:t>Thirst</a:t>
              </a:r>
              <a:r>
                <a:rPr lang="it-IT" sz="1000" b="1" dirty="0">
                  <a:solidFill>
                    <a:srgbClr val="0000FF"/>
                  </a:solidFill>
                  <a:latin typeface="Arial Narrow" pitchFamily="34" charset="0"/>
                </a:rPr>
                <a:t>, </a:t>
              </a:r>
              <a:r>
                <a:rPr lang="it-IT" sz="1000" b="1" dirty="0" err="1">
                  <a:solidFill>
                    <a:srgbClr val="0000FF"/>
                  </a:solidFill>
                  <a:latin typeface="Arial Narrow" pitchFamily="34" charset="0"/>
                </a:rPr>
                <a:t>Drugs</a:t>
              </a:r>
              <a:r>
                <a:rPr lang="it-IT" sz="1000" b="1" dirty="0">
                  <a:solidFill>
                    <a:srgbClr val="0000FF"/>
                  </a:solidFill>
                  <a:latin typeface="Arial Narrow" pitchFamily="34" charset="0"/>
                </a:rPr>
                <a:t>,</a:t>
              </a:r>
            </a:p>
            <a:p>
              <a:r>
                <a:rPr lang="it-IT" sz="1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itchFamily="34" charset="0"/>
                </a:rPr>
                <a:t>Cognitive </a:t>
              </a:r>
              <a:r>
                <a:rPr lang="it-IT" sz="1000" b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itchFamily="34" charset="0"/>
                </a:rPr>
                <a:t>deficits</a:t>
              </a:r>
              <a:endParaRPr lang="it-IT" sz="1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endParaRPr>
            </a:p>
            <a:p>
              <a:r>
                <a:rPr lang="it-IT" sz="1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itchFamily="34" charset="0"/>
                </a:rPr>
                <a:t>, </a:t>
              </a:r>
              <a:r>
                <a:rPr lang="it-IT" sz="1000" b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itchFamily="34" charset="0"/>
                </a:rPr>
                <a:t>Communication</a:t>
              </a:r>
              <a:r>
                <a:rPr lang="it-IT" sz="1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itchFamily="34" charset="0"/>
                </a:rPr>
                <a:t> </a:t>
              </a:r>
              <a:r>
                <a:rPr lang="it-IT" sz="1000" b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itchFamily="34" charset="0"/>
                </a:rPr>
                <a:t>deficits</a:t>
              </a:r>
              <a:r>
                <a:rPr lang="it-IT" sz="1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itchFamily="34" charset="0"/>
                </a:rPr>
                <a:t>,</a:t>
              </a:r>
            </a:p>
            <a:p>
              <a:r>
                <a:rPr lang="it-IT" sz="1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itchFamily="34" charset="0"/>
                </a:rPr>
                <a:t> Social and </a:t>
              </a:r>
              <a:r>
                <a:rPr lang="it-IT" sz="1000" b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itchFamily="34" charset="0"/>
                </a:rPr>
                <a:t>Relationships</a:t>
              </a:r>
              <a:r>
                <a:rPr lang="it-IT" sz="1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itchFamily="34" charset="0"/>
                </a:rPr>
                <a:t> </a:t>
              </a:r>
              <a:r>
                <a:rPr lang="it-IT" sz="1000" b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itchFamily="34" charset="0"/>
                </a:rPr>
                <a:t>deficits</a:t>
              </a:r>
              <a:r>
                <a:rPr lang="it-IT" sz="1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itchFamily="34" charset="0"/>
                </a:rPr>
                <a:t>  </a:t>
              </a:r>
            </a:p>
            <a:p>
              <a:endParaRPr lang="it-IT" sz="1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endParaRPr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2135188" y="1571627"/>
            <a:ext cx="2305050" cy="1150937"/>
            <a:chOff x="385" y="981"/>
            <a:chExt cx="1452" cy="725"/>
          </a:xfrm>
        </p:grpSpPr>
        <p:sp>
          <p:nvSpPr>
            <p:cNvPr id="523303" name="AutoShape 39"/>
            <p:cNvSpPr>
              <a:spLocks noChangeArrowheads="1"/>
            </p:cNvSpPr>
            <p:nvPr/>
          </p:nvSpPr>
          <p:spPr bwMode="auto">
            <a:xfrm>
              <a:off x="385" y="981"/>
              <a:ext cx="1452" cy="49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it-IT" sz="1000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itchFamily="34" charset="0"/>
                </a:rPr>
                <a:t>PRECIPITATING FACTORSI</a:t>
              </a:r>
            </a:p>
            <a:p>
              <a:r>
                <a:rPr lang="it-IT" sz="1000" dirty="0">
                  <a:latin typeface="Arial Narrow" pitchFamily="34" charset="0"/>
                </a:rPr>
                <a:t>Es.: </a:t>
              </a:r>
              <a:r>
                <a:rPr lang="it-IT" sz="1000" dirty="0" err="1">
                  <a:latin typeface="Arial Narrow" pitchFamily="34" charset="0"/>
                </a:rPr>
                <a:t>environmental</a:t>
              </a:r>
              <a:r>
                <a:rPr lang="it-IT" sz="1000" dirty="0">
                  <a:latin typeface="Arial Narrow" pitchFamily="34" charset="0"/>
                </a:rPr>
                <a:t>, educational, social,</a:t>
              </a:r>
            </a:p>
            <a:p>
              <a:r>
                <a:rPr lang="it-IT" sz="1000" dirty="0">
                  <a:latin typeface="Arial Narrow" pitchFamily="34" charset="0"/>
                </a:rPr>
                <a:t>       </a:t>
              </a:r>
              <a:r>
                <a:rPr lang="it-IT" sz="1000" dirty="0" err="1">
                  <a:latin typeface="Arial Narrow" pitchFamily="34" charset="0"/>
                </a:rPr>
                <a:t>relational</a:t>
              </a:r>
              <a:r>
                <a:rPr lang="it-IT" sz="1000" dirty="0">
                  <a:latin typeface="Arial Narrow" pitchFamily="34" charset="0"/>
                </a:rPr>
                <a:t>  </a:t>
              </a:r>
              <a:r>
                <a:rPr lang="it-IT" sz="1000" dirty="0" err="1">
                  <a:latin typeface="Arial Narrow" pitchFamily="34" charset="0"/>
                </a:rPr>
                <a:t>Variables</a:t>
              </a:r>
              <a:r>
                <a:rPr lang="it-IT" sz="1000" dirty="0">
                  <a:latin typeface="Arial Narrow" pitchFamily="34" charset="0"/>
                </a:rPr>
                <a:t> </a:t>
              </a:r>
              <a:endParaRPr lang="it-IT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endParaRPr>
            </a:p>
            <a:p>
              <a:endParaRPr lang="it-IT" sz="1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endParaRPr>
            </a:p>
          </p:txBody>
        </p:sp>
        <p:sp>
          <p:nvSpPr>
            <p:cNvPr id="523304" name="Line 40"/>
            <p:cNvSpPr>
              <a:spLocks noChangeShapeType="1"/>
            </p:cNvSpPr>
            <p:nvPr/>
          </p:nvSpPr>
          <p:spPr bwMode="auto">
            <a:xfrm flipV="1">
              <a:off x="748" y="1480"/>
              <a:ext cx="318" cy="22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523305" name="Line 41"/>
            <p:cNvSpPr>
              <a:spLocks noChangeShapeType="1"/>
            </p:cNvSpPr>
            <p:nvPr/>
          </p:nvSpPr>
          <p:spPr bwMode="auto">
            <a:xfrm flipH="1" flipV="1">
              <a:off x="1066" y="1480"/>
              <a:ext cx="453" cy="18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7" name="Group 42"/>
          <p:cNvGrpSpPr>
            <a:grpSpLocks/>
          </p:cNvGrpSpPr>
          <p:nvPr/>
        </p:nvGrpSpPr>
        <p:grpSpPr bwMode="auto">
          <a:xfrm>
            <a:off x="3071813" y="4652964"/>
            <a:ext cx="5472112" cy="2016125"/>
            <a:chOff x="975" y="2931"/>
            <a:chExt cx="3447" cy="1270"/>
          </a:xfrm>
        </p:grpSpPr>
        <p:sp>
          <p:nvSpPr>
            <p:cNvPr id="523307" name="Line 43"/>
            <p:cNvSpPr>
              <a:spLocks noChangeShapeType="1"/>
            </p:cNvSpPr>
            <p:nvPr/>
          </p:nvSpPr>
          <p:spPr bwMode="auto">
            <a:xfrm>
              <a:off x="1973" y="3430"/>
              <a:ext cx="453" cy="9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523308" name="Line 44"/>
            <p:cNvSpPr>
              <a:spLocks noChangeShapeType="1"/>
            </p:cNvSpPr>
            <p:nvPr/>
          </p:nvSpPr>
          <p:spPr bwMode="auto">
            <a:xfrm flipH="1">
              <a:off x="2472" y="3022"/>
              <a:ext cx="227" cy="4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523309" name="AutoShape 45"/>
            <p:cNvSpPr>
              <a:spLocks noChangeArrowheads="1"/>
            </p:cNvSpPr>
            <p:nvPr/>
          </p:nvSpPr>
          <p:spPr bwMode="auto">
            <a:xfrm>
              <a:off x="2064" y="3566"/>
              <a:ext cx="1179" cy="635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it-IT" sz="1000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itchFamily="34" charset="0"/>
                </a:rPr>
                <a:t>PROTECTION FACTORS</a:t>
              </a:r>
            </a:p>
            <a:p>
              <a:r>
                <a:rPr lang="it-IT" sz="1000" dirty="0">
                  <a:solidFill>
                    <a:srgbClr val="FF0000"/>
                  </a:solidFill>
                  <a:latin typeface="Arial Narrow" pitchFamily="34" charset="0"/>
                </a:rPr>
                <a:t>Es.</a:t>
              </a:r>
              <a:r>
                <a:rPr lang="it-IT" sz="1000" dirty="0">
                  <a:latin typeface="Arial Narrow" pitchFamily="34" charset="0"/>
                </a:rPr>
                <a:t>: </a:t>
              </a:r>
              <a:r>
                <a:rPr lang="it-IT" sz="1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/>
                  <a:cs typeface="Arial Narrow"/>
                </a:rPr>
                <a:t>Personal </a:t>
              </a:r>
              <a:r>
                <a:rPr lang="it-IT" sz="1000" b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/>
                  <a:cs typeface="Arial Narrow"/>
                </a:rPr>
                <a:t>strenghts</a:t>
              </a:r>
              <a:r>
                <a:rPr lang="it-IT" sz="1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/>
                  <a:cs typeface="Arial Narrow"/>
                </a:rPr>
                <a:t>,</a:t>
              </a:r>
            </a:p>
            <a:p>
              <a:r>
                <a:rPr lang="it-IT" sz="1000" b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/>
                  <a:cs typeface="Arial Narrow"/>
                </a:rPr>
                <a:t>Iso-functiona</a:t>
              </a:r>
              <a:r>
                <a:rPr lang="it-IT" sz="1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/>
                  <a:cs typeface="Arial Narrow"/>
                </a:rPr>
                <a:t>, </a:t>
              </a:r>
              <a:r>
                <a:rPr lang="it-IT" sz="1000" b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/>
                  <a:cs typeface="Arial Narrow"/>
                </a:rPr>
                <a:t>acceptable</a:t>
              </a:r>
              <a:r>
                <a:rPr lang="it-IT" sz="1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/>
                  <a:cs typeface="Arial Narrow"/>
                </a:rPr>
                <a:t> </a:t>
              </a:r>
            </a:p>
            <a:p>
              <a:r>
                <a:rPr lang="it-IT" sz="1000" b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/>
                  <a:cs typeface="Arial Narrow"/>
                </a:rPr>
                <a:t>behaviours</a:t>
              </a:r>
              <a:r>
                <a:rPr lang="it-IT" sz="1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/>
                  <a:cs typeface="Arial Narrow"/>
                </a:rPr>
                <a:t> </a:t>
              </a:r>
            </a:p>
          </p:txBody>
        </p:sp>
        <p:sp>
          <p:nvSpPr>
            <p:cNvPr id="523310" name="Line 46"/>
            <p:cNvSpPr>
              <a:spLocks noChangeShapeType="1"/>
            </p:cNvSpPr>
            <p:nvPr/>
          </p:nvSpPr>
          <p:spPr bwMode="auto">
            <a:xfrm>
              <a:off x="975" y="2931"/>
              <a:ext cx="998" cy="77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523311" name="Line 47"/>
            <p:cNvSpPr>
              <a:spLocks noChangeShapeType="1"/>
            </p:cNvSpPr>
            <p:nvPr/>
          </p:nvSpPr>
          <p:spPr bwMode="auto">
            <a:xfrm flipH="1">
              <a:off x="3288" y="3158"/>
              <a:ext cx="1134" cy="5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</p:grpSp>
      <p:grpSp>
        <p:nvGrpSpPr>
          <p:cNvPr id="8" name="Group 48"/>
          <p:cNvGrpSpPr>
            <a:grpSpLocks/>
          </p:cNvGrpSpPr>
          <p:nvPr/>
        </p:nvGrpSpPr>
        <p:grpSpPr bwMode="auto">
          <a:xfrm>
            <a:off x="7419975" y="4639584"/>
            <a:ext cx="2376488" cy="2016125"/>
            <a:chOff x="3696" y="2931"/>
            <a:chExt cx="1497" cy="1270"/>
          </a:xfrm>
        </p:grpSpPr>
        <p:sp>
          <p:nvSpPr>
            <p:cNvPr id="523313" name="Line 49"/>
            <p:cNvSpPr>
              <a:spLocks noChangeShapeType="1"/>
            </p:cNvSpPr>
            <p:nvPr/>
          </p:nvSpPr>
          <p:spPr bwMode="auto">
            <a:xfrm>
              <a:off x="3696" y="2931"/>
              <a:ext cx="636" cy="5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523314" name="Line 50"/>
            <p:cNvSpPr>
              <a:spLocks noChangeShapeType="1"/>
            </p:cNvSpPr>
            <p:nvPr/>
          </p:nvSpPr>
          <p:spPr bwMode="auto">
            <a:xfrm flipH="1">
              <a:off x="4332" y="3158"/>
              <a:ext cx="362" cy="31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523315" name="AutoShape 51"/>
            <p:cNvSpPr>
              <a:spLocks noChangeArrowheads="1"/>
            </p:cNvSpPr>
            <p:nvPr/>
          </p:nvSpPr>
          <p:spPr bwMode="auto">
            <a:xfrm>
              <a:off x="4105" y="3475"/>
              <a:ext cx="1088" cy="726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it-IT" sz="1000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itchFamily="34" charset="0"/>
                </a:rPr>
                <a:t>MAINTAINANCE FACTORS</a:t>
              </a:r>
            </a:p>
            <a:p>
              <a:r>
                <a:rPr lang="it-IT" sz="1000" dirty="0">
                  <a:solidFill>
                    <a:srgbClr val="FF0000"/>
                  </a:solidFill>
                  <a:latin typeface="Arial Narrow" pitchFamily="34" charset="0"/>
                </a:rPr>
                <a:t>Es</a:t>
              </a:r>
              <a:r>
                <a:rPr lang="it-IT" sz="1000" dirty="0">
                  <a:latin typeface="Arial Narrow" pitchFamily="34" charset="0"/>
                </a:rPr>
                <a:t>.</a:t>
              </a:r>
              <a:r>
                <a:rPr lang="it-IT" sz="1000" dirty="0">
                  <a:solidFill>
                    <a:srgbClr val="0000FF"/>
                  </a:solidFill>
                  <a:latin typeface="Arial Narrow" pitchFamily="34" charset="0"/>
                </a:rPr>
                <a:t>:</a:t>
              </a:r>
              <a:r>
                <a:rPr lang="it-IT" sz="1000" b="1" dirty="0" err="1">
                  <a:solidFill>
                    <a:srgbClr val="0000FF"/>
                  </a:solidFill>
                  <a:latin typeface="Arial Narrow" pitchFamily="34" charset="0"/>
                </a:rPr>
                <a:t>Environmental</a:t>
              </a:r>
              <a:r>
                <a:rPr lang="it-IT" sz="1000" b="1" dirty="0">
                  <a:solidFill>
                    <a:srgbClr val="0000FF"/>
                  </a:solidFill>
                  <a:latin typeface="Arial Narrow" pitchFamily="34" charset="0"/>
                </a:rPr>
                <a:t> </a:t>
              </a:r>
              <a:r>
                <a:rPr lang="it-IT" sz="1000" b="1" dirty="0" err="1">
                  <a:solidFill>
                    <a:srgbClr val="0000FF"/>
                  </a:solidFill>
                  <a:latin typeface="Arial Narrow" pitchFamily="34" charset="0"/>
                </a:rPr>
                <a:t>responses</a:t>
              </a:r>
              <a:endParaRPr lang="it-IT" sz="1000" b="1" dirty="0">
                <a:solidFill>
                  <a:srgbClr val="0000FF"/>
                </a:solidFill>
                <a:latin typeface="Arial Narrow" pitchFamily="34" charset="0"/>
              </a:endParaRPr>
            </a:p>
            <a:p>
              <a:r>
                <a:rPr lang="it-IT" sz="1000" b="1" dirty="0">
                  <a:solidFill>
                    <a:srgbClr val="0000FF"/>
                  </a:solidFill>
                  <a:latin typeface="Arial Narrow" pitchFamily="34" charset="0"/>
                </a:rPr>
                <a:t> to CB </a:t>
              </a:r>
              <a:r>
                <a:rPr lang="it-IT" sz="1000" b="1" dirty="0" err="1">
                  <a:solidFill>
                    <a:srgbClr val="0000FF"/>
                  </a:solidFill>
                  <a:latin typeface="Arial Narrow" pitchFamily="34" charset="0"/>
                </a:rPr>
                <a:t>mainteinance</a:t>
              </a:r>
              <a:r>
                <a:rPr lang="it-IT" sz="1000" b="1" dirty="0">
                  <a:solidFill>
                    <a:srgbClr val="0000FF"/>
                  </a:solidFill>
                  <a:latin typeface="Arial Narrow" pitchFamily="34" charset="0"/>
                </a:rPr>
                <a:t> </a:t>
              </a:r>
              <a:r>
                <a:rPr lang="it-IT" sz="1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itchFamily="34" charset="0"/>
                </a:rPr>
                <a:t> </a:t>
              </a:r>
            </a:p>
            <a:p>
              <a:r>
                <a:rPr lang="it-IT" sz="1000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itchFamily="34" charset="0"/>
                </a:rPr>
                <a:t>-</a:t>
              </a:r>
              <a:r>
                <a:rPr lang="it-IT" sz="1000" b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itchFamily="34" charset="0"/>
                </a:rPr>
                <a:t>Enricment</a:t>
              </a:r>
              <a:endParaRPr lang="it-IT" sz="1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endParaRPr>
            </a:p>
            <a:p>
              <a:r>
                <a:rPr lang="it-IT" sz="1000" b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 Narrow" pitchFamily="34" charset="0"/>
                </a:rPr>
                <a:t>Avoidance</a:t>
              </a:r>
              <a:endParaRPr lang="it-IT" sz="1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endParaRPr>
            </a:p>
            <a:p>
              <a:endParaRPr lang="it-IT" sz="1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endParaRPr>
            </a:p>
          </p:txBody>
        </p:sp>
      </p:grpSp>
      <p:sp>
        <p:nvSpPr>
          <p:cNvPr id="9" name="CasellaDiTesto 8"/>
          <p:cNvSpPr txBox="1"/>
          <p:nvPr/>
        </p:nvSpPr>
        <p:spPr>
          <a:xfrm>
            <a:off x="9044215" y="1420595"/>
            <a:ext cx="1439182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dirty="0" err="1"/>
              <a:t>Psychotropic</a:t>
            </a:r>
            <a:r>
              <a:rPr lang="it-IT" dirty="0"/>
              <a:t> </a:t>
            </a:r>
            <a:r>
              <a:rPr lang="it-IT" dirty="0" err="1"/>
              <a:t>Drugs</a:t>
            </a:r>
            <a:endParaRPr lang="it-IT" dirty="0"/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4656139" y="2066925"/>
            <a:ext cx="4388077" cy="25726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>
            <a:off x="6050643" y="2066925"/>
            <a:ext cx="3429000" cy="23236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>
            <a:stCxn id="9" idx="2"/>
          </p:cNvCxnSpPr>
          <p:nvPr/>
        </p:nvCxnSpPr>
        <p:spPr>
          <a:xfrm flipH="1">
            <a:off x="7639050" y="2066925"/>
            <a:ext cx="2124756" cy="21694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13012172" y="27676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4114800" y="67214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674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232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232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23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23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5232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5232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523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523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523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52326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6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523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523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5232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52327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523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523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70" decel="100000"/>
                                        <p:tgtEl>
                                          <p:spTgt spid="5232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770" decel="100000"/>
                                        <p:tgtEl>
                                          <p:spTgt spid="52327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3" dur="770" fill="hold"/>
                                        <p:tgtEl>
                                          <p:spTgt spid="523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523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70" decel="100000"/>
                                        <p:tgtEl>
                                          <p:spTgt spid="5232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770" decel="100000"/>
                                        <p:tgtEl>
                                          <p:spTgt spid="52329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9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523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523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70" decel="100000"/>
                                        <p:tgtEl>
                                          <p:spTgt spid="5232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770" decel="100000"/>
                                        <p:tgtEl>
                                          <p:spTgt spid="52328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8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1" dur="770" fill="hold"/>
                                        <p:tgtEl>
                                          <p:spTgt spid="523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3" dur="770" fill="hold"/>
                                        <p:tgtEl>
                                          <p:spTgt spid="523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70" decel="100000"/>
                                        <p:tgtEl>
                                          <p:spTgt spid="5232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770" decel="100000"/>
                                        <p:tgtEl>
                                          <p:spTgt spid="52327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0" dur="770" fill="hold"/>
                                        <p:tgtEl>
                                          <p:spTgt spid="523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2" dur="770" fill="hold"/>
                                        <p:tgtEl>
                                          <p:spTgt spid="523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70" decel="100000"/>
                                        <p:tgtEl>
                                          <p:spTgt spid="5232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770" decel="100000"/>
                                        <p:tgtEl>
                                          <p:spTgt spid="52328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8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9" dur="770" fill="hold"/>
                                        <p:tgtEl>
                                          <p:spTgt spid="523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1" dur="770" fill="hold"/>
                                        <p:tgtEl>
                                          <p:spTgt spid="523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70" decel="100000"/>
                                        <p:tgtEl>
                                          <p:spTgt spid="5232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770" decel="100000"/>
                                        <p:tgtEl>
                                          <p:spTgt spid="52327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8" dur="770" fill="hold"/>
                                        <p:tgtEl>
                                          <p:spTgt spid="523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0" dur="770" fill="hold"/>
                                        <p:tgtEl>
                                          <p:spTgt spid="523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770" decel="100000"/>
                                        <p:tgtEl>
                                          <p:spTgt spid="5232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770" decel="100000"/>
                                        <p:tgtEl>
                                          <p:spTgt spid="5232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7" dur="770" fill="hold"/>
                                        <p:tgtEl>
                                          <p:spTgt spid="52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9" dur="770" fill="hold"/>
                                        <p:tgtEl>
                                          <p:spTgt spid="523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770" decel="100000"/>
                                        <p:tgtEl>
                                          <p:spTgt spid="5232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770" decel="100000"/>
                                        <p:tgtEl>
                                          <p:spTgt spid="52327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8" dur="770" fill="hold"/>
                                        <p:tgtEl>
                                          <p:spTgt spid="523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0" dur="770" fill="hold"/>
                                        <p:tgtEl>
                                          <p:spTgt spid="523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2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770" decel="100000"/>
                                        <p:tgtEl>
                                          <p:spTgt spid="5232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770" decel="100000"/>
                                        <p:tgtEl>
                                          <p:spTgt spid="52328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8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7" dur="770" fill="hold"/>
                                        <p:tgtEl>
                                          <p:spTgt spid="523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9" dur="770" fill="hold"/>
                                        <p:tgtEl>
                                          <p:spTgt spid="523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770" decel="100000"/>
                                        <p:tgtEl>
                                          <p:spTgt spid="5232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770" decel="100000"/>
                                        <p:tgtEl>
                                          <p:spTgt spid="5232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6" dur="770" fill="hold"/>
                                        <p:tgtEl>
                                          <p:spTgt spid="523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8" dur="770" fill="hold"/>
                                        <p:tgtEl>
                                          <p:spTgt spid="523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770" decel="100000"/>
                                        <p:tgtEl>
                                          <p:spTgt spid="5232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770" decel="100000"/>
                                        <p:tgtEl>
                                          <p:spTgt spid="52328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8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5" dur="770" fill="hold"/>
                                        <p:tgtEl>
                                          <p:spTgt spid="523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7" dur="770" fill="hold"/>
                                        <p:tgtEl>
                                          <p:spTgt spid="523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770" decel="100000"/>
                                        <p:tgtEl>
                                          <p:spTgt spid="5232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770" decel="100000"/>
                                        <p:tgtEl>
                                          <p:spTgt spid="52327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6" dur="770" fill="hold"/>
                                        <p:tgtEl>
                                          <p:spTgt spid="523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8" dur="770" fill="hold"/>
                                        <p:tgtEl>
                                          <p:spTgt spid="523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770" decel="100000"/>
                                        <p:tgtEl>
                                          <p:spTgt spid="5232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770" decel="100000"/>
                                        <p:tgtEl>
                                          <p:spTgt spid="5232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5" dur="770" fill="hold"/>
                                        <p:tgtEl>
                                          <p:spTgt spid="523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7" dur="770" fill="hold"/>
                                        <p:tgtEl>
                                          <p:spTgt spid="523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770" decel="100000"/>
                                        <p:tgtEl>
                                          <p:spTgt spid="523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770" decel="100000"/>
                                        <p:tgtEl>
                                          <p:spTgt spid="5232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84" dur="770" fill="hold"/>
                                        <p:tgtEl>
                                          <p:spTgt spid="523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6" dur="770" fill="hold"/>
                                        <p:tgtEl>
                                          <p:spTgt spid="523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23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0" dur="500"/>
                                        <p:tgtEl>
                                          <p:spTgt spid="523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523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500"/>
                                        <p:tgtEl>
                                          <p:spTgt spid="523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500"/>
                                        <p:tgtEl>
                                          <p:spTgt spid="52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267" grpId="0"/>
      <p:bldP spid="523268" grpId="0" animBg="1"/>
      <p:bldP spid="523269" grpId="0" animBg="1"/>
      <p:bldP spid="523270" grpId="0" animBg="1"/>
      <p:bldP spid="523271" grpId="0" animBg="1"/>
      <p:bldP spid="523272" grpId="0" animBg="1"/>
      <p:bldP spid="523273" grpId="0" animBg="1"/>
      <p:bldP spid="523274" grpId="0" animBg="1"/>
      <p:bldP spid="523275" grpId="0" animBg="1"/>
      <p:bldP spid="523276" grpId="0" animBg="1"/>
      <p:bldP spid="523277" grpId="0" animBg="1"/>
      <p:bldP spid="523278" grpId="0" animBg="1"/>
      <p:bldP spid="523279" grpId="0" animBg="1"/>
      <p:bldP spid="523280" grpId="0" animBg="1"/>
      <p:bldP spid="523281" grpId="0" animBg="1"/>
      <p:bldP spid="523282" grpId="0" animBg="1"/>
      <p:bldP spid="523283" grpId="0" animBg="1"/>
      <p:bldP spid="523284" grpId="0" animBg="1"/>
      <p:bldP spid="523284" grpId="1" animBg="1"/>
      <p:bldP spid="523296" grpId="0" animBg="1"/>
      <p:bldP spid="523297" grpId="0" animBg="1"/>
      <p:bldP spid="52329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85824" y="274638"/>
            <a:ext cx="8229600" cy="1143000"/>
          </a:xfrm>
        </p:spPr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Don’t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Forget</a:t>
            </a:r>
            <a:r>
              <a:rPr lang="it-IT" b="1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08107" y="2755901"/>
            <a:ext cx="6179476" cy="4525963"/>
          </a:xfrm>
        </p:spPr>
        <p:txBody>
          <a:bodyPr/>
          <a:lstStyle/>
          <a:p>
            <a:r>
              <a:rPr lang="it-IT" b="1" dirty="0" err="1"/>
              <a:t>Drug</a:t>
            </a:r>
            <a:r>
              <a:rPr lang="it-IT" b="1" dirty="0"/>
              <a:t> </a:t>
            </a:r>
            <a:r>
              <a:rPr lang="it-IT" b="1" dirty="0" err="1"/>
              <a:t>administration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a </a:t>
            </a:r>
            <a:r>
              <a:rPr lang="it-IT" b="1" dirty="0" err="1"/>
              <a:t>relational</a:t>
            </a:r>
            <a:r>
              <a:rPr lang="it-IT" b="1" dirty="0"/>
              <a:t> and </a:t>
            </a:r>
            <a:r>
              <a:rPr lang="it-IT" b="1" dirty="0" err="1"/>
              <a:t>ethical</a:t>
            </a:r>
            <a:r>
              <a:rPr lang="it-IT" b="1" dirty="0"/>
              <a:t> </a:t>
            </a:r>
            <a:r>
              <a:rPr lang="it-IT" b="1" dirty="0" err="1"/>
              <a:t>issue</a:t>
            </a:r>
            <a:endParaRPr lang="it-IT" b="1" dirty="0"/>
          </a:p>
          <a:p>
            <a:endParaRPr lang="it-IT" b="1" dirty="0"/>
          </a:p>
          <a:p>
            <a:r>
              <a:rPr lang="it-IT" b="1" dirty="0" err="1"/>
              <a:t>Drug</a:t>
            </a:r>
            <a:r>
              <a:rPr lang="it-IT" b="1" dirty="0"/>
              <a:t> </a:t>
            </a:r>
            <a:r>
              <a:rPr lang="it-IT" b="1" dirty="0" err="1"/>
              <a:t>admistration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a </a:t>
            </a:r>
            <a:r>
              <a:rPr lang="it-IT" b="1" dirty="0" err="1"/>
              <a:t>complex</a:t>
            </a:r>
            <a:r>
              <a:rPr lang="it-IT" b="1" dirty="0"/>
              <a:t> </a:t>
            </a:r>
            <a:r>
              <a:rPr lang="it-IT" b="1" dirty="0" err="1"/>
              <a:t>behaviour</a:t>
            </a:r>
            <a:r>
              <a:rPr lang="it-IT" b="1" dirty="0"/>
              <a:t> and a </a:t>
            </a:r>
            <a:r>
              <a:rPr lang="it-IT" b="1" dirty="0" err="1"/>
              <a:t>great</a:t>
            </a:r>
            <a:r>
              <a:rPr lang="it-IT" b="1" dirty="0"/>
              <a:t> and a </a:t>
            </a:r>
            <a:r>
              <a:rPr lang="it-IT" b="1" dirty="0" err="1"/>
              <a:t>very</a:t>
            </a:r>
            <a:r>
              <a:rPr lang="it-IT" b="1" dirty="0"/>
              <a:t> </a:t>
            </a:r>
            <a:r>
              <a:rPr lang="it-IT" b="1" dirty="0" err="1"/>
              <a:t>important</a:t>
            </a:r>
            <a:r>
              <a:rPr lang="it-IT" b="1" dirty="0"/>
              <a:t> source of information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2324100" cy="34925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00" y="0"/>
            <a:ext cx="2946400" cy="27559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952" y="495616"/>
            <a:ext cx="7470472" cy="606038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4394201"/>
            <a:ext cx="2879339" cy="2156725"/>
          </a:xfrm>
          <a:prstGeom prst="rect">
            <a:avLst/>
          </a:prstGeom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3102-9BCA-0B4E-883E-A7C0806A2AD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568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/>
              <a:t>Towards</a:t>
            </a:r>
            <a:r>
              <a:rPr lang="it-IT" b="1" dirty="0"/>
              <a:t> </a:t>
            </a:r>
            <a:r>
              <a:rPr lang="it-IT" b="1" dirty="0" err="1"/>
              <a:t>operalization</a:t>
            </a:r>
            <a:endParaRPr lang="it-IT" b="1" dirty="0"/>
          </a:p>
        </p:txBody>
      </p:sp>
      <p:sp>
        <p:nvSpPr>
          <p:cNvPr id="3" name="Documento 2">
            <a:hlinkClick r:id="rId2" action="ppaction://hlinkfile" highlightClick="1"/>
          </p:cNvPr>
          <p:cNvSpPr/>
          <p:nvPr/>
        </p:nvSpPr>
        <p:spPr>
          <a:xfrm>
            <a:off x="1981200" y="5930900"/>
            <a:ext cx="673100" cy="330200"/>
          </a:xfrm>
          <a:prstGeom prst="actionButtonDocumen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557338"/>
            <a:ext cx="3289300" cy="24638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667030" y="4121111"/>
            <a:ext cx="70009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 err="1"/>
              <a:t>Classifying</a:t>
            </a:r>
            <a:r>
              <a:rPr lang="it-IT" sz="4400" b="1" dirty="0"/>
              <a:t> information,  </a:t>
            </a:r>
            <a:r>
              <a:rPr lang="it-IT" sz="4400" b="1" dirty="0" err="1"/>
              <a:t>monitoring</a:t>
            </a:r>
            <a:r>
              <a:rPr lang="it-IT" sz="4400" b="1" dirty="0"/>
              <a:t> </a:t>
            </a:r>
            <a:r>
              <a:rPr lang="it-IT" sz="4400" b="1" dirty="0" err="1"/>
              <a:t>variables</a:t>
            </a:r>
            <a:r>
              <a:rPr lang="it-IT" sz="4400" b="1" dirty="0"/>
              <a:t>, </a:t>
            </a:r>
            <a:r>
              <a:rPr lang="it-IT" sz="4400" b="1" dirty="0" err="1"/>
              <a:t>controlling</a:t>
            </a:r>
            <a:r>
              <a:rPr lang="it-IT" sz="4400" b="1" dirty="0"/>
              <a:t> </a:t>
            </a:r>
            <a:r>
              <a:rPr lang="it-IT" sz="4400" b="1" dirty="0" err="1"/>
              <a:t>contingencies</a:t>
            </a:r>
            <a:endParaRPr lang="it-IT" sz="4400" b="1" dirty="0"/>
          </a:p>
        </p:txBody>
      </p:sp>
      <p:sp>
        <p:nvSpPr>
          <p:cNvPr id="6" name="Freccia giù 5"/>
          <p:cNvSpPr/>
          <p:nvPr/>
        </p:nvSpPr>
        <p:spPr>
          <a:xfrm>
            <a:off x="7092214" y="1557338"/>
            <a:ext cx="765222" cy="226849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3102-9BCA-0B4E-883E-A7C0806A2AD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82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114" y="1532586"/>
            <a:ext cx="8740062" cy="422427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041901" y="0"/>
            <a:ext cx="6767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COMPORTAMENTI  AL MESE</a:t>
            </a:r>
          </a:p>
          <a:p>
            <a:pPr algn="ctr"/>
            <a:r>
              <a:rPr lang="it-IT" sz="2000" dirty="0"/>
              <a:t>(VARIABILE INDIPENDENTE)</a:t>
            </a:r>
          </a:p>
        </p:txBody>
      </p:sp>
      <p:sp>
        <p:nvSpPr>
          <p:cNvPr id="7" name="Callout 6 6"/>
          <p:cNvSpPr/>
          <p:nvPr/>
        </p:nvSpPr>
        <p:spPr>
          <a:xfrm>
            <a:off x="2784786" y="713566"/>
            <a:ext cx="3753424" cy="640117"/>
          </a:xfrm>
          <a:prstGeom prst="accentCallout2">
            <a:avLst>
              <a:gd name="adj1" fmla="val 26798"/>
              <a:gd name="adj2" fmla="val -7925"/>
              <a:gd name="adj3" fmla="val 18750"/>
              <a:gd name="adj4" fmla="val -16667"/>
              <a:gd name="adj5" fmla="val 551106"/>
              <a:gd name="adj6" fmla="val -16871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COMPORTAMENTI ESPRESSI IN FREQUENZA</a:t>
            </a:r>
          </a:p>
        </p:txBody>
      </p:sp>
      <p:sp>
        <p:nvSpPr>
          <p:cNvPr id="8" name="Callout 6 7"/>
          <p:cNvSpPr/>
          <p:nvPr/>
        </p:nvSpPr>
        <p:spPr>
          <a:xfrm>
            <a:off x="3864479" y="5935763"/>
            <a:ext cx="2932313" cy="640117"/>
          </a:xfrm>
          <a:prstGeom prst="accentCallout2">
            <a:avLst>
              <a:gd name="adj1" fmla="val 26798"/>
              <a:gd name="adj2" fmla="val -7925"/>
              <a:gd name="adj3" fmla="val 37484"/>
              <a:gd name="adj4" fmla="val -55774"/>
              <a:gd name="adj5" fmla="val -177189"/>
              <a:gd name="adj6" fmla="val -60070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COMPORTAMENTI ESPRESSI IN ORE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3102-9BCA-0B4E-883E-A7C0806A2AD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378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517" y="2440815"/>
            <a:ext cx="8742422" cy="4224894"/>
          </a:xfrm>
          <a:prstGeom prst="rect">
            <a:avLst/>
          </a:prstGeom>
        </p:spPr>
      </p:pic>
      <p:sp>
        <p:nvSpPr>
          <p:cNvPr id="6" name="Callout con freccia in giù 5"/>
          <p:cNvSpPr/>
          <p:nvPr/>
        </p:nvSpPr>
        <p:spPr>
          <a:xfrm>
            <a:off x="2176073" y="194874"/>
            <a:ext cx="3336939" cy="2245943"/>
          </a:xfrm>
          <a:prstGeom prst="downArrowCallout">
            <a:avLst>
              <a:gd name="adj1" fmla="val 7732"/>
              <a:gd name="adj2" fmla="val 8417"/>
              <a:gd name="adj3" fmla="val 25000"/>
              <a:gd name="adj4" fmla="val 21663"/>
            </a:avLst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it-IT" sz="1400" b="1" kern="0" dirty="0">
                <a:solidFill>
                  <a:sysClr val="windowText" lastClr="000000"/>
                </a:solidFill>
                <a:latin typeface="Calibri" panose="020F0502020204030204"/>
              </a:rPr>
              <a:t>INTERVENTO PSICOEDUCATIVO..</a:t>
            </a:r>
          </a:p>
          <a:p>
            <a:pPr algn="ctr">
              <a:defRPr/>
            </a:pPr>
            <a:r>
              <a:rPr lang="it-IT" sz="1400" b="1" kern="0" dirty="0">
                <a:solidFill>
                  <a:sysClr val="windowText" lastClr="000000"/>
                </a:solidFill>
                <a:latin typeface="Calibri" panose="020F0502020204030204"/>
              </a:rPr>
              <a:t>DISEGNO SPERIMENTALE </a:t>
            </a:r>
            <a:r>
              <a:rPr lang="it-IT" sz="1800" b="1" kern="0" dirty="0">
                <a:solidFill>
                  <a:sysClr val="windowText" lastClr="000000"/>
                </a:solidFill>
                <a:latin typeface="Calibri" panose="020F0502020204030204"/>
              </a:rPr>
              <a:t>A</a:t>
            </a:r>
            <a:r>
              <a:rPr lang="it-IT" sz="1400" b="1" kern="0" dirty="0">
                <a:solidFill>
                  <a:sysClr val="windowText" lastClr="000000"/>
                </a:solidFill>
                <a:latin typeface="Calibri" panose="020F0502020204030204"/>
              </a:rPr>
              <a:t>……. (A-B) </a:t>
            </a:r>
            <a:endParaRPr lang="it-IT" sz="1600" b="1" kern="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7" name="Callout con freccia in giù 6"/>
          <p:cNvSpPr/>
          <p:nvPr/>
        </p:nvSpPr>
        <p:spPr>
          <a:xfrm>
            <a:off x="7439494" y="194874"/>
            <a:ext cx="3336939" cy="2245943"/>
          </a:xfrm>
          <a:prstGeom prst="downArrowCallout">
            <a:avLst>
              <a:gd name="adj1" fmla="val 7732"/>
              <a:gd name="adj2" fmla="val 8417"/>
              <a:gd name="adj3" fmla="val 25000"/>
              <a:gd name="adj4" fmla="val 21663"/>
            </a:avLst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it-IT" sz="1400" b="1" kern="0" dirty="0">
                <a:solidFill>
                  <a:sysClr val="windowText" lastClr="000000"/>
                </a:solidFill>
                <a:latin typeface="Calibri" panose="020F0502020204030204"/>
              </a:rPr>
              <a:t>INTERVENTO PSICOEDUCATIVO..</a:t>
            </a:r>
          </a:p>
          <a:p>
            <a:pPr algn="ctr">
              <a:defRPr/>
            </a:pPr>
            <a:r>
              <a:rPr lang="it-IT" sz="1400" b="1" kern="0" dirty="0">
                <a:solidFill>
                  <a:sysClr val="windowText" lastClr="000000"/>
                </a:solidFill>
                <a:latin typeface="Calibri" panose="020F0502020204030204"/>
              </a:rPr>
              <a:t>DISEGNO SPERIMENTALE </a:t>
            </a:r>
            <a:r>
              <a:rPr lang="it-IT" sz="1800" b="1" kern="0" dirty="0">
                <a:solidFill>
                  <a:sysClr val="windowText" lastClr="000000"/>
                </a:solidFill>
                <a:latin typeface="Calibri" panose="020F0502020204030204"/>
              </a:rPr>
              <a:t>B</a:t>
            </a:r>
            <a:r>
              <a:rPr lang="it-IT" sz="1400" b="1" kern="0" dirty="0">
                <a:solidFill>
                  <a:sysClr val="windowText" lastClr="000000"/>
                </a:solidFill>
                <a:latin typeface="Calibri" panose="020F0502020204030204"/>
              </a:rPr>
              <a:t>……. (A-B) </a:t>
            </a:r>
            <a:endParaRPr lang="it-IT" sz="1600" b="1" kern="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939695" y="994679"/>
            <a:ext cx="344156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PRIMA VARIABILE DIPENDENTE: 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/>
              <a:t>INTERVENTO PSICOEDUCATIVO</a:t>
            </a:r>
          </a:p>
          <a:p>
            <a:pPr algn="ctr"/>
            <a:r>
              <a:rPr lang="it-IT" b="1" dirty="0"/>
              <a:t> (IN DISEGNO SPERIMENTALE A-B)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3102-9BCA-0B4E-883E-A7C0806A2AD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5463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669" y="2143593"/>
            <a:ext cx="8784975" cy="412229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524000" y="739078"/>
            <a:ext cx="390238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/>
              <a:t>SECONDA VARIABILE DIPENDENTE: </a:t>
            </a:r>
          </a:p>
          <a:p>
            <a:pPr algn="ctr"/>
            <a:endParaRPr lang="it-IT" sz="2000" b="1" dirty="0"/>
          </a:p>
          <a:p>
            <a:pPr algn="ctr"/>
            <a:r>
              <a:rPr lang="it-IT" sz="2000" b="1" dirty="0"/>
              <a:t>INTERVENTO FARMACOLOGICO</a:t>
            </a:r>
          </a:p>
          <a:p>
            <a:pPr algn="ctr"/>
            <a:r>
              <a:rPr lang="it-IT" sz="2000" b="1" dirty="0"/>
              <a:t> ()</a:t>
            </a:r>
          </a:p>
        </p:txBody>
      </p:sp>
      <p:sp>
        <p:nvSpPr>
          <p:cNvPr id="6" name="Callout con freccia in giù 5"/>
          <p:cNvSpPr/>
          <p:nvPr/>
        </p:nvSpPr>
        <p:spPr>
          <a:xfrm>
            <a:off x="4486781" y="2"/>
            <a:ext cx="2398584" cy="2245943"/>
          </a:xfrm>
          <a:prstGeom prst="downArrowCallout">
            <a:avLst>
              <a:gd name="adj1" fmla="val 7732"/>
              <a:gd name="adj2" fmla="val 8417"/>
              <a:gd name="adj3" fmla="val 25000"/>
              <a:gd name="adj4" fmla="val 36720"/>
            </a:avLst>
          </a:prstGeom>
          <a:gradFill rotWithShape="1">
            <a:gsLst>
              <a:gs pos="100000">
                <a:srgbClr val="FFFF00"/>
              </a:gs>
              <a:gs pos="100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it-IT" sz="1600" b="1" kern="0" dirty="0">
                <a:solidFill>
                  <a:sysClr val="windowText" lastClr="000000"/>
                </a:solidFill>
                <a:latin typeface="Calibri" panose="020F0502020204030204"/>
              </a:rPr>
              <a:t>INTERVENTO FARMACOLOGICO..</a:t>
            </a:r>
          </a:p>
          <a:p>
            <a:pPr algn="ctr">
              <a:defRPr/>
            </a:pPr>
            <a:r>
              <a:rPr lang="it-IT" sz="1600" b="1" kern="0" dirty="0">
                <a:solidFill>
                  <a:sysClr val="windowText" lastClr="000000"/>
                </a:solidFill>
                <a:latin typeface="Calibri" panose="020F0502020204030204"/>
              </a:rPr>
              <a:t>Modificazione a </a:t>
            </a:r>
            <a:endParaRPr lang="it-IT" sz="1800" b="1" kern="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7" name="Callout con freccia in giù 6"/>
          <p:cNvSpPr/>
          <p:nvPr/>
        </p:nvSpPr>
        <p:spPr>
          <a:xfrm>
            <a:off x="7557891" y="77359"/>
            <a:ext cx="2398584" cy="2245943"/>
          </a:xfrm>
          <a:prstGeom prst="downArrowCallout">
            <a:avLst>
              <a:gd name="adj1" fmla="val 7732"/>
              <a:gd name="adj2" fmla="val 8417"/>
              <a:gd name="adj3" fmla="val 25000"/>
              <a:gd name="adj4" fmla="val 36720"/>
            </a:avLst>
          </a:prstGeom>
          <a:gradFill rotWithShape="1">
            <a:gsLst>
              <a:gs pos="100000">
                <a:srgbClr val="FFFF00"/>
              </a:gs>
              <a:gs pos="100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="horz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it-IT" sz="1600" b="1" kern="0" dirty="0">
                <a:solidFill>
                  <a:sysClr val="windowText" lastClr="000000"/>
                </a:solidFill>
                <a:latin typeface="Calibri" panose="020F0502020204030204"/>
              </a:rPr>
              <a:t>INTERVENTO FARMACOLOGICO..</a:t>
            </a:r>
          </a:p>
          <a:p>
            <a:pPr algn="ctr">
              <a:defRPr/>
            </a:pPr>
            <a:r>
              <a:rPr lang="it-IT" sz="1600" b="1" kern="0" dirty="0">
                <a:solidFill>
                  <a:sysClr val="windowText" lastClr="000000"/>
                </a:solidFill>
                <a:latin typeface="Calibri" panose="020F0502020204030204"/>
              </a:rPr>
              <a:t>Modificazione b </a:t>
            </a:r>
            <a:endParaRPr lang="it-IT" sz="1800" b="1" kern="0" dirty="0">
              <a:solidFill>
                <a:sysClr val="windowText" lastClr="000000"/>
              </a:solidFill>
              <a:latin typeface="Calibri" panose="020F0502020204030204"/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3102-9BCA-0B4E-883E-A7C0806A2AD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0328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9288001" cy="6858000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3102-9BCA-0B4E-883E-A7C0806A2AD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4073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3299219"/>
              </p:ext>
            </p:extLst>
          </p:nvPr>
        </p:nvGraphicFramePr>
        <p:xfrm>
          <a:off x="596900" y="614598"/>
          <a:ext cx="9887472" cy="4916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llout 2 4"/>
          <p:cNvSpPr/>
          <p:nvPr/>
        </p:nvSpPr>
        <p:spPr>
          <a:xfrm>
            <a:off x="8078450" y="5651293"/>
            <a:ext cx="1776335" cy="599607"/>
          </a:xfrm>
          <a:prstGeom prst="borderCallout2">
            <a:avLst>
              <a:gd name="adj1" fmla="val 3750"/>
              <a:gd name="adj2" fmla="val -567"/>
              <a:gd name="adj3" fmla="val 8750"/>
              <a:gd name="adj4" fmla="val -7300"/>
              <a:gd name="adj5" fmla="val -897499"/>
              <a:gd name="adj6" fmla="val -6039"/>
            </a:avLst>
          </a:prstGeom>
          <a:solidFill>
            <a:schemeClr val="bg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LINEA/AREA IN DECREMENTO</a:t>
            </a:r>
          </a:p>
        </p:txBody>
      </p:sp>
      <p:cxnSp>
        <p:nvCxnSpPr>
          <p:cNvPr id="7" name="Connettore 2 6"/>
          <p:cNvCxnSpPr/>
          <p:nvPr/>
        </p:nvCxnSpPr>
        <p:spPr>
          <a:xfrm>
            <a:off x="8370757" y="2968055"/>
            <a:ext cx="888168" cy="2008681"/>
          </a:xfrm>
          <a:prstGeom prst="straightConnector1">
            <a:avLst/>
          </a:prstGeom>
          <a:ln w="1047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3102-9BCA-0B4E-883E-A7C0806A2AD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69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B74F943-DA60-F144-999B-88C3472E8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85796837-B336-0A4E-BE0D-F14B864885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70" y="889000"/>
            <a:ext cx="11955013" cy="5287963"/>
          </a:xfrm>
        </p:spPr>
      </p:pic>
    </p:spTree>
    <p:extLst>
      <p:ext uri="{BB962C8B-B14F-4D97-AF65-F5344CB8AC3E}">
        <p14:creationId xmlns:p14="http://schemas.microsoft.com/office/powerpoint/2010/main" val="19445203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50FE31F-5D92-0B4A-9F2A-12E6A87DF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91C684C7-0B96-E54C-82BE-7BDECFE99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95" y="365126"/>
            <a:ext cx="12026138" cy="5786438"/>
          </a:xfrm>
        </p:spPr>
      </p:pic>
    </p:spTree>
    <p:extLst>
      <p:ext uri="{BB962C8B-B14F-4D97-AF65-F5344CB8AC3E}">
        <p14:creationId xmlns:p14="http://schemas.microsoft.com/office/powerpoint/2010/main" val="1251269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/>
              <a:t>Orienting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942084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ea"/>
              <a:buAutoNum type="circleNumDbPlain"/>
            </a:pPr>
            <a:r>
              <a:rPr lang="it-IT" b="1" dirty="0" err="1"/>
              <a:t>Psichotropic</a:t>
            </a:r>
            <a:r>
              <a:rPr lang="it-IT" b="1" dirty="0"/>
              <a:t> </a:t>
            </a:r>
            <a:r>
              <a:rPr lang="it-IT" b="1" dirty="0" err="1"/>
              <a:t>Drug</a:t>
            </a:r>
            <a:r>
              <a:rPr lang="it-IT" b="1" dirty="0"/>
              <a:t> </a:t>
            </a:r>
            <a:r>
              <a:rPr lang="it-IT" b="1" dirty="0" err="1"/>
              <a:t>Prescription</a:t>
            </a:r>
            <a:r>
              <a:rPr lang="it-IT" b="1" dirty="0"/>
              <a:t> in IDD: </a:t>
            </a:r>
            <a:r>
              <a:rPr lang="it-IT" b="1" dirty="0" err="1"/>
              <a:t>multimodal</a:t>
            </a:r>
            <a:r>
              <a:rPr lang="it-IT" b="1" dirty="0"/>
              <a:t> impact</a:t>
            </a:r>
          </a:p>
          <a:p>
            <a:pPr marL="514350" indent="-514350">
              <a:buFont typeface="+mj-ea"/>
              <a:buAutoNum type="circleNumDbPlain"/>
            </a:pPr>
            <a:r>
              <a:rPr lang="it-IT" b="1" dirty="0"/>
              <a:t>Some </a:t>
            </a:r>
            <a:r>
              <a:rPr lang="it-IT" b="1" dirty="0" err="1"/>
              <a:t>suggestions</a:t>
            </a:r>
            <a:r>
              <a:rPr lang="it-IT" b="1" dirty="0"/>
              <a:t> from </a:t>
            </a:r>
            <a:r>
              <a:rPr lang="it-IT" b="1" dirty="0" err="1"/>
              <a:t>Literature</a:t>
            </a:r>
            <a:endParaRPr lang="it-IT" b="1" dirty="0"/>
          </a:p>
          <a:p>
            <a:pPr marL="514350" indent="-514350">
              <a:buFont typeface="+mj-ea"/>
              <a:buAutoNum type="circleNumDbPlain"/>
            </a:pPr>
            <a:r>
              <a:rPr lang="it-IT" b="1" dirty="0" err="1"/>
              <a:t>Towards</a:t>
            </a:r>
            <a:r>
              <a:rPr lang="it-IT" b="1" dirty="0"/>
              <a:t> a more </a:t>
            </a:r>
            <a:r>
              <a:rPr lang="it-IT" b="1" dirty="0" err="1"/>
              <a:t>integrated</a:t>
            </a:r>
            <a:r>
              <a:rPr lang="it-IT" b="1" dirty="0"/>
              <a:t> </a:t>
            </a:r>
            <a:r>
              <a:rPr lang="it-IT" b="1" dirty="0" err="1"/>
              <a:t>approach</a:t>
            </a:r>
            <a:endParaRPr lang="it-IT" b="1" dirty="0"/>
          </a:p>
          <a:p>
            <a:pPr marL="514350" indent="-514350">
              <a:buFont typeface="+mj-ea"/>
              <a:buAutoNum type="circleNumDbPlain"/>
            </a:pPr>
            <a:r>
              <a:rPr lang="it-IT" b="1" dirty="0" err="1"/>
              <a:t>Operational</a:t>
            </a:r>
            <a:r>
              <a:rPr lang="it-IT" b="1" dirty="0"/>
              <a:t> </a:t>
            </a:r>
            <a:r>
              <a:rPr lang="it-IT" b="1" dirty="0" err="1"/>
              <a:t>criteria</a:t>
            </a:r>
            <a:r>
              <a:rPr lang="it-IT" b="1" dirty="0"/>
              <a:t> to </a:t>
            </a:r>
            <a:r>
              <a:rPr lang="it-IT" b="1" dirty="0" err="1"/>
              <a:t>apprpriate</a:t>
            </a:r>
            <a:r>
              <a:rPr lang="it-IT" b="1" dirty="0"/>
              <a:t> </a:t>
            </a:r>
            <a:r>
              <a:rPr lang="it-IT" b="1" dirty="0" err="1"/>
              <a:t>prescribing</a:t>
            </a:r>
            <a:endParaRPr lang="it-IT" b="1" dirty="0"/>
          </a:p>
          <a:p>
            <a:pPr marL="514350" indent="-514350">
              <a:buFont typeface="+mj-ea"/>
              <a:buAutoNum type="circleNumDbPlain"/>
            </a:pPr>
            <a:r>
              <a:rPr lang="it-IT" b="1" dirty="0" err="1"/>
              <a:t>Ethical</a:t>
            </a:r>
            <a:r>
              <a:rPr lang="it-IT" b="1" dirty="0"/>
              <a:t> and </a:t>
            </a:r>
            <a:r>
              <a:rPr lang="it-IT" b="1" dirty="0" err="1"/>
              <a:t>relational</a:t>
            </a:r>
            <a:r>
              <a:rPr lang="it-IT" b="1" dirty="0"/>
              <a:t> </a:t>
            </a:r>
            <a:r>
              <a:rPr lang="it-IT" b="1" dirty="0" err="1"/>
              <a:t>issue</a:t>
            </a:r>
            <a:endParaRPr lang="it-IT" b="1" dirty="0"/>
          </a:p>
          <a:p>
            <a:pPr marL="514350" indent="-514350">
              <a:buFont typeface="+mj-ea"/>
              <a:buAutoNum type="circleNumDbPlain"/>
            </a:pPr>
            <a:r>
              <a:rPr lang="it-IT" b="1" dirty="0" err="1"/>
              <a:t>Clinical</a:t>
            </a:r>
            <a:r>
              <a:rPr lang="it-IT" b="1" dirty="0"/>
              <a:t>/</a:t>
            </a:r>
            <a:r>
              <a:rPr lang="it-IT" b="1" dirty="0" err="1"/>
              <a:t>Functional</a:t>
            </a:r>
            <a:r>
              <a:rPr lang="it-IT" b="1" dirty="0"/>
              <a:t> </a:t>
            </a:r>
            <a:r>
              <a:rPr lang="it-IT" b="1" dirty="0" err="1"/>
              <a:t>variables</a:t>
            </a:r>
            <a:r>
              <a:rPr lang="it-IT" b="1" dirty="0"/>
              <a:t> time </a:t>
            </a:r>
            <a:r>
              <a:rPr lang="it-IT" b="1" dirty="0" err="1"/>
              <a:t>profiling</a:t>
            </a:r>
            <a:r>
              <a:rPr lang="it-IT" b="1" dirty="0"/>
              <a:t>: an </a:t>
            </a:r>
            <a:r>
              <a:rPr lang="it-IT" b="1" dirty="0" err="1"/>
              <a:t>esemple</a:t>
            </a:r>
            <a:r>
              <a:rPr lang="it-IT" b="1" dirty="0"/>
              <a:t> (single case)</a:t>
            </a:r>
          </a:p>
          <a:p>
            <a:pPr marL="514350" indent="-514350">
              <a:buFont typeface="+mj-ea"/>
              <a:buAutoNum type="circleNumDbPlain"/>
            </a:pPr>
            <a:r>
              <a:rPr lang="it-IT" b="1" dirty="0"/>
              <a:t>PD </a:t>
            </a:r>
            <a:r>
              <a:rPr lang="it-IT" b="1" dirty="0" err="1"/>
              <a:t>prescription</a:t>
            </a:r>
            <a:r>
              <a:rPr lang="it-IT" b="1" dirty="0"/>
              <a:t> and </a:t>
            </a:r>
            <a:r>
              <a:rPr lang="it-IT" b="1" dirty="0" err="1"/>
              <a:t>QoL</a:t>
            </a:r>
            <a:r>
              <a:rPr lang="it-IT" b="1" dirty="0"/>
              <a:t>: an </a:t>
            </a:r>
            <a:r>
              <a:rPr lang="it-IT" b="1" dirty="0" err="1"/>
              <a:t>exemple</a:t>
            </a:r>
            <a:r>
              <a:rPr lang="it-IT" b="1" dirty="0"/>
              <a:t> (</a:t>
            </a:r>
            <a:r>
              <a:rPr lang="it-IT" b="1" dirty="0" err="1"/>
              <a:t>group</a:t>
            </a:r>
            <a:r>
              <a:rPr lang="it-IT" b="1" dirty="0"/>
              <a:t> data)</a:t>
            </a:r>
          </a:p>
          <a:p>
            <a:pPr marL="514350" indent="-514350">
              <a:buFont typeface="+mj-ea"/>
              <a:buAutoNum type="circleNumDbPlain"/>
            </a:pPr>
            <a:r>
              <a:rPr lang="it-IT" b="1" dirty="0" err="1"/>
              <a:t>Practical</a:t>
            </a:r>
            <a:r>
              <a:rPr lang="it-IT" b="1" dirty="0"/>
              <a:t> and </a:t>
            </a:r>
            <a:r>
              <a:rPr lang="it-IT" b="1" dirty="0" err="1"/>
              <a:t>operational</a:t>
            </a:r>
            <a:r>
              <a:rPr lang="it-IT" b="1" dirty="0"/>
              <a:t> </a:t>
            </a:r>
            <a:r>
              <a:rPr lang="it-IT" b="1" dirty="0" err="1"/>
              <a:t>indications</a:t>
            </a:r>
            <a:endParaRPr lang="it-IT" b="1" dirty="0"/>
          </a:p>
          <a:p>
            <a:pPr marL="514350" indent="-514350">
              <a:buFont typeface="+mj-ea"/>
              <a:buAutoNum type="circleNumDbPlain"/>
            </a:pPr>
            <a:r>
              <a:rPr lang="it-IT" b="1" dirty="0" err="1"/>
              <a:t>Conclusions</a:t>
            </a:r>
            <a:r>
              <a:rPr lang="it-IT" b="1" dirty="0"/>
              <a:t> </a:t>
            </a:r>
          </a:p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7937" y="1"/>
            <a:ext cx="2550063" cy="1696951"/>
          </a:xfrm>
          <a:prstGeom prst="rect">
            <a:avLst/>
          </a:prstGeom>
        </p:spPr>
      </p:pic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3102-9BCA-0B4E-883E-A7C0806A2AD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6593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Suggestions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ea"/>
              <a:buAutoNum type="circleNumDbPlain"/>
            </a:pPr>
            <a:r>
              <a:rPr lang="it-IT" b="1" dirty="0" err="1"/>
              <a:t>It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not</a:t>
            </a:r>
            <a:r>
              <a:rPr lang="it-IT" b="1" dirty="0"/>
              <a:t> </a:t>
            </a:r>
            <a:r>
              <a:rPr lang="it-IT" b="1" dirty="0" err="1"/>
              <a:t>enough</a:t>
            </a:r>
            <a:r>
              <a:rPr lang="it-IT" b="1" dirty="0"/>
              <a:t> to </a:t>
            </a:r>
            <a:r>
              <a:rPr lang="it-IT" b="1" dirty="0" err="1"/>
              <a:t>declare</a:t>
            </a:r>
            <a:r>
              <a:rPr lang="it-IT" b="1" dirty="0"/>
              <a:t> the </a:t>
            </a:r>
            <a:r>
              <a:rPr lang="it-IT" b="1" dirty="0" err="1"/>
              <a:t>aim</a:t>
            </a:r>
            <a:r>
              <a:rPr lang="it-IT" b="1" dirty="0"/>
              <a:t> to collaborate</a:t>
            </a:r>
          </a:p>
          <a:p>
            <a:pPr marL="514350" indent="-514350">
              <a:buFont typeface="+mj-ea"/>
              <a:buAutoNum type="circleNumDbPlain"/>
            </a:pPr>
            <a:r>
              <a:rPr lang="it-IT" b="1" dirty="0" err="1"/>
              <a:t>Psychiatrists</a:t>
            </a:r>
            <a:r>
              <a:rPr lang="it-IT" b="1" dirty="0"/>
              <a:t> and </a:t>
            </a:r>
            <a:r>
              <a:rPr lang="it-IT" b="1" dirty="0" err="1"/>
              <a:t>Educators</a:t>
            </a:r>
            <a:r>
              <a:rPr lang="it-IT" b="1" dirty="0"/>
              <a:t> </a:t>
            </a:r>
            <a:r>
              <a:rPr lang="it-IT" b="1" dirty="0" err="1"/>
              <a:t>need</a:t>
            </a:r>
            <a:r>
              <a:rPr lang="it-IT" b="1" dirty="0"/>
              <a:t> to share and </a:t>
            </a:r>
            <a:r>
              <a:rPr lang="it-IT" b="1" dirty="0" err="1"/>
              <a:t>implement</a:t>
            </a:r>
            <a:r>
              <a:rPr lang="it-IT" b="1" dirty="0"/>
              <a:t> </a:t>
            </a:r>
            <a:r>
              <a:rPr lang="it-IT" b="1" dirty="0" err="1"/>
              <a:t>systematycally</a:t>
            </a:r>
            <a:r>
              <a:rPr lang="it-IT" b="1" dirty="0"/>
              <a:t> and </a:t>
            </a:r>
            <a:r>
              <a:rPr lang="it-IT" b="1" dirty="0" err="1"/>
              <a:t>continuously</a:t>
            </a:r>
            <a:r>
              <a:rPr lang="it-IT" b="1" dirty="0"/>
              <a:t> the </a:t>
            </a:r>
            <a:r>
              <a:rPr lang="it-IT" b="1" dirty="0" err="1"/>
              <a:t>same</a:t>
            </a:r>
            <a:r>
              <a:rPr lang="it-IT" b="1" dirty="0"/>
              <a:t> </a:t>
            </a:r>
            <a:r>
              <a:rPr lang="it-IT" b="1" dirty="0" err="1"/>
              <a:t>operational</a:t>
            </a:r>
            <a:r>
              <a:rPr lang="it-IT" b="1" dirty="0"/>
              <a:t> </a:t>
            </a:r>
            <a:r>
              <a:rPr lang="it-IT" b="1" dirty="0" err="1"/>
              <a:t>platform</a:t>
            </a:r>
            <a:r>
              <a:rPr lang="it-IT" b="1" dirty="0"/>
              <a:t> (</a:t>
            </a:r>
            <a:r>
              <a:rPr lang="it-IT" b="1" dirty="0" err="1"/>
              <a:t>graphs</a:t>
            </a:r>
            <a:r>
              <a:rPr lang="it-IT" b="1" dirty="0"/>
              <a:t>…)</a:t>
            </a:r>
          </a:p>
          <a:p>
            <a:pPr marL="514350" indent="-514350">
              <a:buFont typeface="+mj-ea"/>
              <a:buAutoNum type="circleNumDbPlain"/>
            </a:pPr>
            <a:r>
              <a:rPr lang="it-IT" b="1" dirty="0" err="1"/>
              <a:t>Monitoring</a:t>
            </a:r>
            <a:r>
              <a:rPr lang="it-IT" b="1" dirty="0"/>
              <a:t> </a:t>
            </a:r>
            <a:r>
              <a:rPr lang="it-IT" b="1" dirty="0" err="1"/>
              <a:t>variables</a:t>
            </a:r>
            <a:r>
              <a:rPr lang="it-IT" b="1" dirty="0"/>
              <a:t> </a:t>
            </a:r>
            <a:r>
              <a:rPr lang="it-IT" b="1" dirty="0" err="1"/>
              <a:t>development</a:t>
            </a:r>
            <a:r>
              <a:rPr lang="it-IT" b="1" dirty="0"/>
              <a:t> </a:t>
            </a:r>
            <a:r>
              <a:rPr lang="it-IT" b="1" dirty="0" err="1"/>
              <a:t>along</a:t>
            </a:r>
            <a:r>
              <a:rPr lang="it-IT" b="1" dirty="0"/>
              <a:t> time </a:t>
            </a:r>
            <a:r>
              <a:rPr lang="it-IT" b="1" dirty="0" err="1"/>
              <a:t>should</a:t>
            </a:r>
            <a:r>
              <a:rPr lang="it-IT" b="1" dirty="0"/>
              <a:t> be a collaborative task</a:t>
            </a:r>
          </a:p>
          <a:p>
            <a:pPr marL="514350" indent="-514350">
              <a:buFont typeface="+mj-ea"/>
              <a:buAutoNum type="circleNumDbPlain"/>
            </a:pPr>
            <a:r>
              <a:rPr lang="it-IT" b="1" dirty="0"/>
              <a:t>Learning </a:t>
            </a:r>
            <a:r>
              <a:rPr lang="it-IT" b="1" dirty="0" err="1"/>
              <a:t>together</a:t>
            </a:r>
            <a:r>
              <a:rPr lang="it-IT" b="1" dirty="0"/>
              <a:t> from </a:t>
            </a:r>
            <a:r>
              <a:rPr lang="it-IT" b="1" dirty="0" err="1"/>
              <a:t>monitoring</a:t>
            </a:r>
            <a:r>
              <a:rPr lang="it-IT" b="1" dirty="0"/>
              <a:t> common </a:t>
            </a:r>
            <a:r>
              <a:rPr lang="it-IT" b="1" dirty="0" err="1"/>
              <a:t>experience</a:t>
            </a:r>
            <a:r>
              <a:rPr lang="it-IT" b="1" dirty="0"/>
              <a:t> </a:t>
            </a:r>
            <a:r>
              <a:rPr lang="it-IT" b="1" dirty="0" err="1"/>
              <a:t>is</a:t>
            </a:r>
            <a:r>
              <a:rPr lang="it-IT" b="1" dirty="0"/>
              <a:t> a </a:t>
            </a:r>
            <a:r>
              <a:rPr lang="it-IT" b="1" dirty="0" err="1"/>
              <a:t>mean</a:t>
            </a:r>
            <a:r>
              <a:rPr lang="it-IT" b="1" dirty="0"/>
              <a:t> and a way to control </a:t>
            </a:r>
            <a:r>
              <a:rPr lang="it-IT" b="1" dirty="0" err="1"/>
              <a:t>complexity</a:t>
            </a:r>
            <a:r>
              <a:rPr lang="it-IT" b="1" dirty="0"/>
              <a:t> and </a:t>
            </a:r>
            <a:r>
              <a:rPr lang="it-IT" b="1" dirty="0" err="1"/>
              <a:t>pursue</a:t>
            </a:r>
            <a:r>
              <a:rPr lang="it-IT" b="1" dirty="0"/>
              <a:t> </a:t>
            </a:r>
            <a:r>
              <a:rPr lang="it-IT" b="1" dirty="0" err="1"/>
              <a:t>efficiency</a:t>
            </a:r>
            <a:r>
              <a:rPr lang="it-IT" b="1" dirty="0"/>
              <a:t>, </a:t>
            </a:r>
            <a:r>
              <a:rPr lang="it-IT" b="1" dirty="0" err="1"/>
              <a:t>efficacy</a:t>
            </a:r>
            <a:r>
              <a:rPr lang="it-IT" b="1" dirty="0"/>
              <a:t> and </a:t>
            </a:r>
            <a:r>
              <a:rPr lang="it-IT" b="1" dirty="0" err="1"/>
              <a:t>sustainability</a:t>
            </a:r>
            <a:r>
              <a:rPr lang="it-IT" b="1" dirty="0"/>
              <a:t> of  best treatment</a:t>
            </a:r>
          </a:p>
          <a:p>
            <a:pPr marL="514350" indent="-514350">
              <a:buFont typeface="+mj-ea"/>
              <a:buAutoNum type="circleNumDbPlain"/>
            </a:pPr>
            <a:r>
              <a:rPr lang="it-IT" b="1" dirty="0" err="1"/>
              <a:t>Looking</a:t>
            </a:r>
            <a:r>
              <a:rPr lang="it-IT" b="1" dirty="0"/>
              <a:t> for the “</a:t>
            </a:r>
            <a:r>
              <a:rPr lang="it-IT" b="1" dirty="0" err="1"/>
              <a:t>magic</a:t>
            </a:r>
            <a:r>
              <a:rPr lang="it-IT" b="1" dirty="0"/>
              <a:t> </a:t>
            </a:r>
            <a:r>
              <a:rPr lang="it-IT" b="1" dirty="0" err="1"/>
              <a:t>combination</a:t>
            </a:r>
            <a:r>
              <a:rPr lang="it-IT" b="1" dirty="0"/>
              <a:t>” </a:t>
            </a:r>
            <a:r>
              <a:rPr lang="it-IT" b="1" dirty="0" err="1"/>
              <a:t>is</a:t>
            </a:r>
            <a:r>
              <a:rPr lang="it-IT" b="1" dirty="0"/>
              <a:t> </a:t>
            </a:r>
            <a:r>
              <a:rPr lang="it-IT" b="1" dirty="0" err="1"/>
              <a:t>not</a:t>
            </a:r>
            <a:r>
              <a:rPr lang="it-IT" b="1" dirty="0"/>
              <a:t> a </a:t>
            </a:r>
            <a:r>
              <a:rPr lang="it-IT" b="1" dirty="0" err="1"/>
              <a:t>myth</a:t>
            </a:r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3102-9BCA-0B4E-883E-A7C0806A2AD9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28314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95E2F54-5D4E-5946-8713-190A45A7E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4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600" b="1" dirty="0">
                <a:solidFill>
                  <a:srgbClr val="FF0000"/>
                </a:solidFill>
              </a:rPr>
              <a:t>Obiettivi del Trattamento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EE9B80B1-3975-234C-9086-2E3B98AE2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31879"/>
            <a:ext cx="10083800" cy="5311390"/>
          </a:xfrm>
        </p:spPr>
      </p:pic>
    </p:spTree>
    <p:extLst>
      <p:ext uri="{BB962C8B-B14F-4D97-AF65-F5344CB8AC3E}">
        <p14:creationId xmlns:p14="http://schemas.microsoft.com/office/powerpoint/2010/main" val="3176928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9A90089-9F80-864B-AD69-C277DD56E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5D0470A3-BD49-5340-B3C0-B368973A1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7900" y="142429"/>
            <a:ext cx="7429501" cy="5668952"/>
          </a:xfr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C43FDDF2-9C5E-164E-BA25-B67C43284E13}"/>
              </a:ext>
            </a:extLst>
          </p:cNvPr>
          <p:cNvSpPr/>
          <p:nvPr/>
        </p:nvSpPr>
        <p:spPr>
          <a:xfrm>
            <a:off x="5638800" y="5495468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600" dirty="0">
                <a:effectLst/>
                <a:latin typeface="AdvPSA334"/>
              </a:rPr>
              <a:t>Child </a:t>
            </a:r>
            <a:r>
              <a:rPr lang="it-IT" sz="1600" dirty="0" err="1">
                <a:effectLst/>
                <a:latin typeface="AdvPSA334"/>
              </a:rPr>
              <a:t>Adolesc</a:t>
            </a:r>
            <a:r>
              <a:rPr lang="it-IT" sz="1600" dirty="0">
                <a:effectLst/>
                <a:latin typeface="AdvPSA334"/>
              </a:rPr>
              <a:t> </a:t>
            </a:r>
            <a:r>
              <a:rPr lang="it-IT" sz="1600" dirty="0" err="1">
                <a:effectLst/>
                <a:latin typeface="AdvPSA334"/>
              </a:rPr>
              <a:t>Psychiatric</a:t>
            </a:r>
            <a:r>
              <a:rPr lang="it-IT" sz="1600" dirty="0">
                <a:effectLst/>
                <a:latin typeface="AdvPSA334"/>
              </a:rPr>
              <a:t> </a:t>
            </a:r>
            <a:r>
              <a:rPr lang="it-IT" sz="1600" dirty="0" err="1">
                <a:effectLst/>
                <a:latin typeface="AdvPSA334"/>
              </a:rPr>
              <a:t>Clin</a:t>
            </a:r>
            <a:r>
              <a:rPr lang="it-IT" sz="1600" dirty="0">
                <a:effectLst/>
                <a:latin typeface="AdvPSA334"/>
              </a:rPr>
              <a:t> </a:t>
            </a:r>
            <a:r>
              <a:rPr lang="it-IT" sz="1600" dirty="0" err="1">
                <a:effectLst/>
                <a:latin typeface="AdvPSA334"/>
              </a:rPr>
              <a:t>N</a:t>
            </a:r>
            <a:r>
              <a:rPr lang="it-IT" sz="1600" dirty="0">
                <a:effectLst/>
                <a:latin typeface="AdvPSA334"/>
              </a:rPr>
              <a:t> </a:t>
            </a:r>
            <a:r>
              <a:rPr lang="it-IT" sz="1600" dirty="0" err="1">
                <a:effectLst/>
                <a:latin typeface="AdvPSA334"/>
              </a:rPr>
              <a:t>Am</a:t>
            </a:r>
            <a:r>
              <a:rPr lang="it-IT" sz="1600" dirty="0">
                <a:effectLst/>
                <a:latin typeface="AdvPSA334"/>
              </a:rPr>
              <a:t> 21 (2012) 957–973 </a:t>
            </a:r>
            <a:endParaRPr lang="it-IT" sz="1600" dirty="0"/>
          </a:p>
          <a:p>
            <a:r>
              <a:rPr lang="it-IT" sz="1600" dirty="0">
                <a:solidFill>
                  <a:srgbClr val="000066"/>
                </a:solidFill>
                <a:effectLst/>
                <a:latin typeface="AdvPSA334"/>
              </a:rPr>
              <a:t>http://</a:t>
            </a:r>
            <a:r>
              <a:rPr lang="it-IT" sz="1600" dirty="0" err="1">
                <a:solidFill>
                  <a:srgbClr val="000066"/>
                </a:solidFill>
                <a:effectLst/>
                <a:latin typeface="AdvPSA334"/>
              </a:rPr>
              <a:t>dx.doi.org</a:t>
            </a:r>
            <a:r>
              <a:rPr lang="it-IT" sz="1600" dirty="0">
                <a:solidFill>
                  <a:srgbClr val="000066"/>
                </a:solidFill>
                <a:effectLst/>
                <a:latin typeface="AdvPSA334"/>
              </a:rPr>
              <a:t>/10.1016/j.chc.2012.07.006 </a:t>
            </a:r>
            <a:r>
              <a:rPr lang="it-IT" sz="1600" dirty="0" err="1">
                <a:effectLst/>
                <a:latin typeface="AdvPSA336"/>
              </a:rPr>
              <a:t>childpsych.theclinics.com</a:t>
            </a:r>
            <a:r>
              <a:rPr lang="it-IT" sz="1600" dirty="0">
                <a:effectLst/>
                <a:latin typeface="AdvPSA336"/>
              </a:rPr>
              <a:t> </a:t>
            </a:r>
            <a:r>
              <a:rPr lang="it-IT" sz="1600" dirty="0">
                <a:effectLst/>
                <a:latin typeface="AdvPSA334"/>
              </a:rPr>
              <a:t>1056-4993/12/$ – </a:t>
            </a:r>
            <a:r>
              <a:rPr lang="it-IT" sz="1600" dirty="0" err="1">
                <a:effectLst/>
                <a:latin typeface="AdvPSA334"/>
              </a:rPr>
              <a:t>see</a:t>
            </a:r>
            <a:r>
              <a:rPr lang="it-IT" sz="1600" dirty="0">
                <a:effectLst/>
                <a:latin typeface="AdvPSA334"/>
              </a:rPr>
              <a:t> front </a:t>
            </a:r>
            <a:r>
              <a:rPr lang="it-IT" sz="1600" dirty="0" err="1">
                <a:effectLst/>
                <a:latin typeface="AdvPSA334"/>
              </a:rPr>
              <a:t>matter</a:t>
            </a:r>
            <a:r>
              <a:rPr lang="it-IT" sz="1600" dirty="0">
                <a:effectLst/>
                <a:latin typeface="AdvPSA334"/>
              </a:rPr>
              <a:t> </a:t>
            </a:r>
            <a:r>
              <a:rPr lang="it-IT" sz="1600" dirty="0">
                <a:effectLst/>
                <a:latin typeface="AdvPSSym"/>
              </a:rPr>
              <a:t>! </a:t>
            </a:r>
            <a:r>
              <a:rPr lang="it-IT" sz="1600" dirty="0">
                <a:effectLst/>
                <a:latin typeface="AdvPSA334"/>
              </a:rPr>
              <a:t>2012 </a:t>
            </a:r>
            <a:r>
              <a:rPr lang="it-IT" sz="1600" dirty="0" err="1">
                <a:effectLst/>
                <a:latin typeface="AdvPSA334"/>
              </a:rPr>
              <a:t>Elsevier</a:t>
            </a:r>
            <a:r>
              <a:rPr lang="it-IT" sz="1600" dirty="0">
                <a:effectLst/>
                <a:latin typeface="AdvPSA334"/>
              </a:rPr>
              <a:t> </a:t>
            </a:r>
            <a:r>
              <a:rPr lang="it-IT" sz="1600" dirty="0" err="1">
                <a:effectLst/>
                <a:latin typeface="AdvPSA334"/>
              </a:rPr>
              <a:t>Inc</a:t>
            </a:r>
            <a:r>
              <a:rPr lang="it-IT" sz="1600" dirty="0">
                <a:effectLst/>
                <a:latin typeface="AdvPSA334"/>
              </a:rPr>
              <a:t>. </a:t>
            </a:r>
            <a:r>
              <a:rPr lang="it-IT" sz="1600" dirty="0" err="1">
                <a:effectLst/>
                <a:latin typeface="AdvPSA334"/>
              </a:rPr>
              <a:t>All</a:t>
            </a:r>
            <a:r>
              <a:rPr lang="it-IT" sz="1600" dirty="0">
                <a:effectLst/>
                <a:latin typeface="AdvPSA334"/>
              </a:rPr>
              <a:t> </a:t>
            </a:r>
            <a:r>
              <a:rPr lang="it-IT" sz="1600" dirty="0" err="1">
                <a:effectLst/>
                <a:latin typeface="AdvPSA334"/>
              </a:rPr>
              <a:t>rights</a:t>
            </a:r>
            <a:r>
              <a:rPr lang="it-IT" sz="1600" dirty="0">
                <a:effectLst/>
                <a:latin typeface="AdvPSA334"/>
              </a:rPr>
              <a:t> </a:t>
            </a:r>
            <a:r>
              <a:rPr lang="it-IT" sz="1600" dirty="0" err="1">
                <a:effectLst/>
                <a:latin typeface="AdvPSA334"/>
              </a:rPr>
              <a:t>reserved</a:t>
            </a:r>
            <a:r>
              <a:rPr lang="it-IT" sz="1600" dirty="0">
                <a:effectLst/>
                <a:latin typeface="AdvPSA334"/>
              </a:rPr>
              <a:t>. 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020527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61DBDC2-0258-B84F-A5F8-768870B97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9D2B34FF-F2C7-2E4C-91DB-7104D7990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00" y="240640"/>
            <a:ext cx="6210300" cy="6350227"/>
          </a:xfr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0629B932-88E7-8342-899F-68D72FED44E0}"/>
              </a:ext>
            </a:extLst>
          </p:cNvPr>
          <p:cNvSpPr/>
          <p:nvPr/>
        </p:nvSpPr>
        <p:spPr>
          <a:xfrm>
            <a:off x="152400" y="3415753"/>
            <a:ext cx="2908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err="1">
                <a:effectLst/>
                <a:latin typeface="AdvPSA334"/>
              </a:rPr>
              <a:t>Pediatr</a:t>
            </a:r>
            <a:r>
              <a:rPr lang="it-IT" sz="1600" b="1" dirty="0">
                <a:effectLst/>
                <a:latin typeface="AdvPSA334"/>
              </a:rPr>
              <a:t> </a:t>
            </a:r>
            <a:r>
              <a:rPr lang="it-IT" sz="1600" b="1" dirty="0" err="1">
                <a:effectLst/>
                <a:latin typeface="AdvPSA334"/>
              </a:rPr>
              <a:t>Clin</a:t>
            </a:r>
            <a:r>
              <a:rPr lang="it-IT" sz="1600" b="1" dirty="0">
                <a:effectLst/>
                <a:latin typeface="AdvPSA334"/>
              </a:rPr>
              <a:t> </a:t>
            </a:r>
            <a:r>
              <a:rPr lang="it-IT" sz="1600" b="1" dirty="0" err="1">
                <a:effectLst/>
                <a:latin typeface="AdvPSA334"/>
              </a:rPr>
              <a:t>N</a:t>
            </a:r>
            <a:r>
              <a:rPr lang="it-IT" sz="1600" b="1" dirty="0">
                <a:effectLst/>
                <a:latin typeface="AdvPSA334"/>
              </a:rPr>
              <a:t> </a:t>
            </a:r>
            <a:r>
              <a:rPr lang="it-IT" sz="1600" b="1" dirty="0" err="1">
                <a:effectLst/>
                <a:latin typeface="AdvPSA334"/>
              </a:rPr>
              <a:t>Am</a:t>
            </a:r>
            <a:r>
              <a:rPr lang="it-IT" sz="1600" b="1" dirty="0">
                <a:effectLst/>
                <a:latin typeface="AdvPSA334"/>
              </a:rPr>
              <a:t> 59 (2012) 175–187</a:t>
            </a:r>
            <a:br>
              <a:rPr lang="it-IT" sz="1600" b="1" dirty="0">
                <a:effectLst/>
                <a:latin typeface="AdvPSA334"/>
              </a:rPr>
            </a:br>
            <a:r>
              <a:rPr lang="it-IT" sz="1600" b="1" dirty="0">
                <a:effectLst/>
                <a:latin typeface="AdvPSA334"/>
              </a:rPr>
              <a:t>doi:</a:t>
            </a:r>
            <a:r>
              <a:rPr lang="it-IT" sz="1600" b="1" dirty="0">
                <a:solidFill>
                  <a:srgbClr val="000066"/>
                </a:solidFill>
                <a:effectLst/>
                <a:latin typeface="AdvPSA334"/>
              </a:rPr>
              <a:t>10.1016/j.pcl.2011.10.005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895251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4CE4EA9-2719-FA4F-9A20-86BCCC644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EA13E1E8-3867-364B-8545-857DDB996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4040" y="457200"/>
            <a:ext cx="12629740" cy="5017294"/>
          </a:xfr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F34CD402-47D5-DA46-A176-8BC4F855ED36}"/>
              </a:ext>
            </a:extLst>
          </p:cNvPr>
          <p:cNvSpPr/>
          <p:nvPr/>
        </p:nvSpPr>
        <p:spPr>
          <a:xfrm>
            <a:off x="1041400" y="547449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600" b="1" dirty="0" err="1">
                <a:effectLst/>
                <a:latin typeface="AdvPSA334"/>
              </a:rPr>
              <a:t>Pediatr</a:t>
            </a:r>
            <a:r>
              <a:rPr lang="it-IT" sz="1600" b="1" dirty="0">
                <a:effectLst/>
                <a:latin typeface="AdvPSA334"/>
              </a:rPr>
              <a:t> </a:t>
            </a:r>
            <a:r>
              <a:rPr lang="it-IT" sz="1600" b="1" dirty="0" err="1">
                <a:effectLst/>
                <a:latin typeface="AdvPSA334"/>
              </a:rPr>
              <a:t>Clin</a:t>
            </a:r>
            <a:r>
              <a:rPr lang="it-IT" sz="1600" b="1" dirty="0">
                <a:effectLst/>
                <a:latin typeface="AdvPSA334"/>
              </a:rPr>
              <a:t> </a:t>
            </a:r>
            <a:r>
              <a:rPr lang="it-IT" sz="1600" b="1" dirty="0" err="1">
                <a:effectLst/>
                <a:latin typeface="AdvPSA334"/>
              </a:rPr>
              <a:t>N</a:t>
            </a:r>
            <a:r>
              <a:rPr lang="it-IT" sz="1600" b="1" dirty="0">
                <a:effectLst/>
                <a:latin typeface="AdvPSA334"/>
              </a:rPr>
              <a:t> </a:t>
            </a:r>
            <a:r>
              <a:rPr lang="it-IT" sz="1600" b="1" dirty="0" err="1">
                <a:effectLst/>
                <a:latin typeface="AdvPSA334"/>
              </a:rPr>
              <a:t>Am</a:t>
            </a:r>
            <a:r>
              <a:rPr lang="it-IT" sz="1600" b="1" dirty="0">
                <a:effectLst/>
                <a:latin typeface="AdvPSA334"/>
              </a:rPr>
              <a:t> 59 (2012) 175–187</a:t>
            </a:r>
            <a:br>
              <a:rPr lang="it-IT" sz="1600" b="1" dirty="0">
                <a:effectLst/>
                <a:latin typeface="AdvPSA334"/>
              </a:rPr>
            </a:br>
            <a:r>
              <a:rPr lang="it-IT" sz="1600" b="1" dirty="0">
                <a:effectLst/>
                <a:latin typeface="AdvPSA334"/>
              </a:rPr>
              <a:t>doi:</a:t>
            </a:r>
            <a:r>
              <a:rPr lang="it-IT" sz="1600" b="1" dirty="0">
                <a:solidFill>
                  <a:srgbClr val="000066"/>
                </a:solidFill>
                <a:effectLst/>
                <a:latin typeface="AdvPSA334"/>
              </a:rPr>
              <a:t>10.1016/j.pcl.2011.10.005 </a:t>
            </a:r>
            <a:r>
              <a:rPr lang="it-IT" sz="1600" b="1" dirty="0" err="1">
                <a:effectLst/>
                <a:latin typeface="AdvPSA336"/>
              </a:rPr>
              <a:t>pediatric.theclinics.com</a:t>
            </a:r>
            <a:r>
              <a:rPr lang="it-IT" sz="1600" b="1" dirty="0">
                <a:effectLst/>
                <a:latin typeface="AdvPSA336"/>
              </a:rPr>
              <a:t> </a:t>
            </a:r>
            <a:r>
              <a:rPr lang="it-IT" sz="1600" b="1" dirty="0">
                <a:effectLst/>
                <a:latin typeface="AdvPSA334"/>
              </a:rPr>
              <a:t>0031-3955/12</a:t>
            </a:r>
            <a:endParaRPr lang="it-IT" sz="1600" b="1" dirty="0"/>
          </a:p>
        </p:txBody>
      </p:sp>
    </p:spTree>
    <p:extLst>
      <p:ext uri="{BB962C8B-B14F-4D97-AF65-F5344CB8AC3E}">
        <p14:creationId xmlns:p14="http://schemas.microsoft.com/office/powerpoint/2010/main" val="1052971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69B9C51-33A2-3D43-9E29-3D8A78E13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8D9BBAEB-E422-C042-96AB-5A038C2AA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0" y="272801"/>
            <a:ext cx="7863310" cy="5904162"/>
          </a:xfrm>
        </p:spPr>
      </p:pic>
    </p:spTree>
    <p:extLst>
      <p:ext uri="{BB962C8B-B14F-4D97-AF65-F5344CB8AC3E}">
        <p14:creationId xmlns:p14="http://schemas.microsoft.com/office/powerpoint/2010/main" val="22983529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2B3F4A1-9AA8-AB4A-BC54-F7B24A45D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C4561E43-84B9-0843-9066-3BFDBE744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179" y="596900"/>
            <a:ext cx="10267521" cy="5580063"/>
          </a:xfrm>
        </p:spPr>
      </p:pic>
    </p:spTree>
    <p:extLst>
      <p:ext uri="{BB962C8B-B14F-4D97-AF65-F5344CB8AC3E}">
        <p14:creationId xmlns:p14="http://schemas.microsoft.com/office/powerpoint/2010/main" val="9708290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284197A-3F86-2147-8EB7-EAADFE8A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225"/>
            <a:ext cx="10515600" cy="1325563"/>
          </a:xfrm>
        </p:spPr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A513DA05-CC81-BA4E-8806-ADEC2085F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665" y="1168400"/>
            <a:ext cx="11924495" cy="5008563"/>
          </a:xfrm>
        </p:spPr>
      </p:pic>
    </p:spTree>
    <p:extLst>
      <p:ext uri="{BB962C8B-B14F-4D97-AF65-F5344CB8AC3E}">
        <p14:creationId xmlns:p14="http://schemas.microsoft.com/office/powerpoint/2010/main" val="31567497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3245275-C347-1A45-A800-88682CEF9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75887C66-AAB6-5640-A61F-51ED8BC87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0" y="1524000"/>
            <a:ext cx="12284896" cy="4330850"/>
          </a:xfrm>
        </p:spPr>
      </p:pic>
    </p:spTree>
    <p:extLst>
      <p:ext uri="{BB962C8B-B14F-4D97-AF65-F5344CB8AC3E}">
        <p14:creationId xmlns:p14="http://schemas.microsoft.com/office/powerpoint/2010/main" val="7446509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DD550E2-2256-8C48-8D44-6022F6E3A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C594782B-7EE0-A64D-BD54-983629FD7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900" y="329866"/>
            <a:ext cx="9550400" cy="6376243"/>
          </a:xfrm>
        </p:spPr>
      </p:pic>
    </p:spTree>
    <p:extLst>
      <p:ext uri="{BB962C8B-B14F-4D97-AF65-F5344CB8AC3E}">
        <p14:creationId xmlns:p14="http://schemas.microsoft.com/office/powerpoint/2010/main" val="2483608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514" y="4256574"/>
            <a:ext cx="2460287" cy="183575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513" y="316600"/>
            <a:ext cx="3454400" cy="23495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380071" y="2666100"/>
            <a:ext cx="41174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/>
              <a:t>Prescribing</a:t>
            </a:r>
            <a:r>
              <a:rPr lang="it-IT" sz="3200" b="1" dirty="0"/>
              <a:t>:  </a:t>
            </a:r>
            <a:r>
              <a:rPr lang="it-IT" sz="3200" b="1" dirty="0" err="1"/>
              <a:t>clinical</a:t>
            </a:r>
            <a:r>
              <a:rPr lang="it-IT" sz="3200" b="1" dirty="0"/>
              <a:t>, </a:t>
            </a:r>
            <a:r>
              <a:rPr lang="it-IT" sz="3200" b="1" dirty="0" err="1"/>
              <a:t>psychological</a:t>
            </a:r>
            <a:r>
              <a:rPr lang="it-IT" sz="3200" b="1" dirty="0"/>
              <a:t>, social </a:t>
            </a:r>
            <a:r>
              <a:rPr lang="it-IT" sz="3200" b="1" dirty="0" err="1"/>
              <a:t>impacts</a:t>
            </a:r>
            <a:endParaRPr lang="it-IT" sz="3200" b="1" dirty="0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647EBC-8317-3048-9129-1583EB79BE46}" type="slidenum">
              <a:rPr lang="it-IT" smtClean="0"/>
              <a:t>4</a:t>
            </a:fld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386" y="274638"/>
            <a:ext cx="3492500" cy="2336800"/>
          </a:xfrm>
          <a:prstGeom prst="rect">
            <a:avLst/>
          </a:prstGeom>
        </p:spPr>
      </p:pic>
      <p:pic>
        <p:nvPicPr>
          <p:cNvPr id="15" name="Segnaposto contenuto 14"/>
          <p:cNvPicPr>
            <a:picLocks noGrp="1" noChangeAspect="1"/>
          </p:cNvPicPr>
          <p:nvPr>
            <p:ph idx="1"/>
          </p:nvPr>
        </p:nvPicPr>
        <p:blipFill>
          <a:blip r:embed="rId5"/>
          <a:srcRect l="4542" r="4542"/>
          <a:stretch>
            <a:fillRect/>
          </a:stretch>
        </p:blipFill>
        <p:spPr>
          <a:xfrm>
            <a:off x="4820429" y="4569097"/>
            <a:ext cx="3889914" cy="2139303"/>
          </a:xfr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4513" y="329300"/>
            <a:ext cx="3467100" cy="233680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7489" y="2611438"/>
            <a:ext cx="2915208" cy="195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6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B40A824-C22C-8D4C-80F9-7614D6E84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1A70A225-2F7B-CC44-A70E-02BDE34EF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852" y="711200"/>
            <a:ext cx="9145585" cy="5465763"/>
          </a:xfrm>
        </p:spPr>
      </p:pic>
    </p:spTree>
    <p:extLst>
      <p:ext uri="{BB962C8B-B14F-4D97-AF65-F5344CB8AC3E}">
        <p14:creationId xmlns:p14="http://schemas.microsoft.com/office/powerpoint/2010/main" val="37127980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8A3D8DB-958B-3E49-9598-763E4A9E1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C420B237-551E-9E4A-8C02-D0E2BD35B1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12399"/>
            <a:ext cx="8358791" cy="5864564"/>
          </a:xfrm>
        </p:spPr>
      </p:pic>
    </p:spTree>
    <p:extLst>
      <p:ext uri="{BB962C8B-B14F-4D97-AF65-F5344CB8AC3E}">
        <p14:creationId xmlns:p14="http://schemas.microsoft.com/office/powerpoint/2010/main" val="27102286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80E52B5-5C21-5141-B65B-EF6FFB3E0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5585F607-8A70-E34C-98E0-AD0585F0A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095" y="1027906"/>
            <a:ext cx="9372679" cy="5811838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FCC63033-830C-7042-9B14-7359841C40D7}"/>
              </a:ext>
            </a:extLst>
          </p:cNvPr>
          <p:cNvSpPr txBox="1"/>
          <p:nvPr/>
        </p:nvSpPr>
        <p:spPr>
          <a:xfrm>
            <a:off x="685800" y="163443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Aggressività: dati epidemiologici </a:t>
            </a:r>
          </a:p>
        </p:txBody>
      </p:sp>
    </p:spTree>
    <p:extLst>
      <p:ext uri="{BB962C8B-B14F-4D97-AF65-F5344CB8AC3E}">
        <p14:creationId xmlns:p14="http://schemas.microsoft.com/office/powerpoint/2010/main" val="27365098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CA9E4A4-2BDE-CF45-9A1C-E40573F3F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FB64E5B2-EE8A-984B-B842-E0BC8AF5F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64023"/>
            <a:ext cx="8750300" cy="6219758"/>
          </a:xfrm>
        </p:spPr>
      </p:pic>
    </p:spTree>
    <p:extLst>
      <p:ext uri="{BB962C8B-B14F-4D97-AF65-F5344CB8AC3E}">
        <p14:creationId xmlns:p14="http://schemas.microsoft.com/office/powerpoint/2010/main" val="28890599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2FAA460-FAE1-8146-820F-A5E8DECA2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dirty="0"/>
              <a:t>Cause di Aggressività in DSA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762CF4C5-E2FA-6146-8EE9-DA102ECD3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05144"/>
            <a:ext cx="9447708" cy="5097255"/>
          </a:xfrm>
        </p:spPr>
      </p:pic>
    </p:spTree>
    <p:extLst>
      <p:ext uri="{BB962C8B-B14F-4D97-AF65-F5344CB8AC3E}">
        <p14:creationId xmlns:p14="http://schemas.microsoft.com/office/powerpoint/2010/main" val="30964634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867545E-F60D-4246-B824-5B781982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b="1" dirty="0"/>
              <a:t>Trattamento dell’Aggressività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31F47338-886D-2948-975C-25999F7D2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100" y="1422400"/>
            <a:ext cx="10807700" cy="5130837"/>
          </a:xfrm>
        </p:spPr>
      </p:pic>
    </p:spTree>
    <p:extLst>
      <p:ext uri="{BB962C8B-B14F-4D97-AF65-F5344CB8AC3E}">
        <p14:creationId xmlns:p14="http://schemas.microsoft.com/office/powerpoint/2010/main" val="31103736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87FAB47-19D6-7E40-AB1C-2DA834EAB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E2AE993F-1A57-0A49-A0C0-3CE2CBBD0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272" y="558800"/>
            <a:ext cx="10621328" cy="5618163"/>
          </a:xfrm>
        </p:spPr>
      </p:pic>
    </p:spTree>
    <p:extLst>
      <p:ext uri="{BB962C8B-B14F-4D97-AF65-F5344CB8AC3E}">
        <p14:creationId xmlns:p14="http://schemas.microsoft.com/office/powerpoint/2010/main" val="39770262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6AEEA19-5731-1447-810A-8B83BD415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B516B34E-B174-7D42-B2FE-E135A0857A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63888"/>
            <a:ext cx="9829800" cy="6265120"/>
          </a:xfrm>
        </p:spPr>
      </p:pic>
    </p:spTree>
    <p:extLst>
      <p:ext uri="{BB962C8B-B14F-4D97-AF65-F5344CB8AC3E}">
        <p14:creationId xmlns:p14="http://schemas.microsoft.com/office/powerpoint/2010/main" val="28759237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C5BDC18D-32C3-B54A-B67F-4B9AAFF5F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91581A16-69D3-7647-84AE-95CA3402D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800" y="180740"/>
            <a:ext cx="10325645" cy="6448659"/>
          </a:xfrm>
        </p:spPr>
      </p:pic>
    </p:spTree>
    <p:extLst>
      <p:ext uri="{BB962C8B-B14F-4D97-AF65-F5344CB8AC3E}">
        <p14:creationId xmlns:p14="http://schemas.microsoft.com/office/powerpoint/2010/main" val="23841049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61581B0-C451-4E43-A16A-2C35515AC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/>
              <a:t>Iperattività e Impulsività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AF6E2B20-8ECD-7943-94AD-6550D2DD6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400" y="1435100"/>
            <a:ext cx="9880600" cy="5231549"/>
          </a:xfrm>
        </p:spPr>
      </p:pic>
    </p:spTree>
    <p:extLst>
      <p:ext uri="{BB962C8B-B14F-4D97-AF65-F5344CB8AC3E}">
        <p14:creationId xmlns:p14="http://schemas.microsoft.com/office/powerpoint/2010/main" val="2090807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Indications</a:t>
            </a:r>
            <a:r>
              <a:rPr lang="it-IT" dirty="0"/>
              <a:t> and </a:t>
            </a:r>
            <a:r>
              <a:rPr lang="it-IT" dirty="0" err="1"/>
              <a:t>reccomendations</a:t>
            </a:r>
            <a:r>
              <a:rPr lang="it-IT" dirty="0"/>
              <a:t> from </a:t>
            </a:r>
            <a:r>
              <a:rPr lang="it-IT" dirty="0" err="1"/>
              <a:t>Literature</a:t>
            </a:r>
            <a:endParaRPr lang="it-IT" dirty="0"/>
          </a:p>
        </p:txBody>
      </p:sp>
      <p:pic>
        <p:nvPicPr>
          <p:cNvPr id="6" name="Segnaposto contenuto 5" descr="Schermata 2015-09-09 alle 11.24.2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5" b="7785"/>
          <a:stretch>
            <a:fillRect/>
          </a:stretch>
        </p:blipFill>
        <p:spPr>
          <a:xfrm>
            <a:off x="1981200" y="1600200"/>
            <a:ext cx="8229600" cy="4719918"/>
          </a:xfr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3102-9BCA-0B4E-883E-A7C0806A2AD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48441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E1210CA-3687-FF4F-8658-C1C7C940E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/>
              <a:t>Comportamenti ripetitivi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9CF5CC31-1E86-E44B-A313-A7376F30A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94886"/>
            <a:ext cx="9474200" cy="5281355"/>
          </a:xfrm>
        </p:spPr>
      </p:pic>
    </p:spTree>
    <p:extLst>
      <p:ext uri="{BB962C8B-B14F-4D97-AF65-F5344CB8AC3E}">
        <p14:creationId xmlns:p14="http://schemas.microsoft.com/office/powerpoint/2010/main" val="30863628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2E9CC33-7873-7B4D-BEB9-2C2676A75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/>
              <a:t>Psicostimolanti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F218EA09-8571-6F4E-82CC-4C881CC22B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500" y="1377496"/>
            <a:ext cx="9842500" cy="5433219"/>
          </a:xfrm>
        </p:spPr>
      </p:pic>
    </p:spTree>
    <p:extLst>
      <p:ext uri="{BB962C8B-B14F-4D97-AF65-F5344CB8AC3E}">
        <p14:creationId xmlns:p14="http://schemas.microsoft.com/office/powerpoint/2010/main" val="803845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07FA241-DC09-FD42-B816-E4963C264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7BD478AF-37F8-6749-B261-1DFE99AEF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1200" y="252758"/>
            <a:ext cx="10642600" cy="6621823"/>
          </a:xfrm>
        </p:spPr>
      </p:pic>
    </p:spTree>
    <p:extLst>
      <p:ext uri="{BB962C8B-B14F-4D97-AF65-F5344CB8AC3E}">
        <p14:creationId xmlns:p14="http://schemas.microsoft.com/office/powerpoint/2010/main" val="2683569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9B2902C-9DCF-6F4F-A39F-E369FB6CE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/>
              <a:t>SSRI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B74A948E-ADAF-D14C-8A4D-C3B36968B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299" y="1295400"/>
            <a:ext cx="10603411" cy="5570415"/>
          </a:xfrm>
        </p:spPr>
      </p:pic>
    </p:spTree>
    <p:extLst>
      <p:ext uri="{BB962C8B-B14F-4D97-AF65-F5344CB8AC3E}">
        <p14:creationId xmlns:p14="http://schemas.microsoft.com/office/powerpoint/2010/main" val="26573381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7C17787E-9801-DE40-B1C4-F414F5A2F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/>
              <a:t>Stabilizzatori dell’Umore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CDF7162B-CB6D-F844-8924-7D84F26D43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9300" y="1345360"/>
            <a:ext cx="9639300" cy="5528786"/>
          </a:xfrm>
        </p:spPr>
      </p:pic>
    </p:spTree>
    <p:extLst>
      <p:ext uri="{BB962C8B-B14F-4D97-AF65-F5344CB8AC3E}">
        <p14:creationId xmlns:p14="http://schemas.microsoft.com/office/powerpoint/2010/main" val="14392225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A1DA54F-8FED-CC41-94D1-61279FF88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-168275"/>
            <a:ext cx="10515600" cy="1325563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Benzodiazepine: ATTENZIONE!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1DF985B8-EE9A-8D42-BFFD-87C10881FF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900" y="926001"/>
            <a:ext cx="9956800" cy="5699834"/>
          </a:xfrm>
        </p:spPr>
      </p:pic>
    </p:spTree>
    <p:extLst>
      <p:ext uri="{BB962C8B-B14F-4D97-AF65-F5344CB8AC3E}">
        <p14:creationId xmlns:p14="http://schemas.microsoft.com/office/powerpoint/2010/main" val="38987225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C1C03BE-0E2F-9649-BCC4-EFB3747A9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/>
              <a:t>Melatonina: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4275E6C5-7801-6441-8B54-8A9AA80C9B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56787"/>
            <a:ext cx="9728200" cy="5362860"/>
          </a:xfrm>
        </p:spPr>
      </p:pic>
    </p:spTree>
    <p:extLst>
      <p:ext uri="{BB962C8B-B14F-4D97-AF65-F5344CB8AC3E}">
        <p14:creationId xmlns:p14="http://schemas.microsoft.com/office/powerpoint/2010/main" val="1775177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9F982D4-92A3-7945-B4C4-2F35BE0D8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D3B2DE01-6341-9D46-BF3E-9769E2DFF4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082" y="469900"/>
            <a:ext cx="11592870" cy="5707063"/>
          </a:xfrm>
        </p:spPr>
      </p:pic>
    </p:spTree>
    <p:extLst>
      <p:ext uri="{BB962C8B-B14F-4D97-AF65-F5344CB8AC3E}">
        <p14:creationId xmlns:p14="http://schemas.microsoft.com/office/powerpoint/2010/main" val="2751291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3AB0C54C-E7E2-4B4A-AF02-1B3272433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702031C8-FE1C-1245-AFDB-B8144319F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62538"/>
            <a:ext cx="10515600" cy="6357691"/>
          </a:xfrm>
        </p:spPr>
      </p:pic>
    </p:spTree>
    <p:extLst>
      <p:ext uri="{BB962C8B-B14F-4D97-AF65-F5344CB8AC3E}">
        <p14:creationId xmlns:p14="http://schemas.microsoft.com/office/powerpoint/2010/main" val="30422723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6A12A53-EE61-5045-B8A2-C8623F5D6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BD513F07-ADE7-6343-BB35-452CA31E3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274042"/>
            <a:ext cx="10871200" cy="6324523"/>
          </a:xfrm>
        </p:spPr>
      </p:pic>
    </p:spTree>
    <p:extLst>
      <p:ext uri="{BB962C8B-B14F-4D97-AF65-F5344CB8AC3E}">
        <p14:creationId xmlns:p14="http://schemas.microsoft.com/office/powerpoint/2010/main" val="3087845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/>
              <a:t>Reccomendations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Primary Care of </a:t>
            </a:r>
            <a:r>
              <a:rPr lang="it-IT" dirty="0" err="1"/>
              <a:t>Adults</a:t>
            </a:r>
            <a:r>
              <a:rPr lang="it-IT" dirty="0"/>
              <a:t> with </a:t>
            </a:r>
            <a:r>
              <a:rPr lang="it-IT" dirty="0" err="1"/>
              <a:t>Developmental</a:t>
            </a:r>
            <a:r>
              <a:rPr lang="it-IT" dirty="0"/>
              <a:t> Disabilities: Canadian </a:t>
            </a:r>
            <a:r>
              <a:rPr lang="it-IT" dirty="0" err="1"/>
              <a:t>Consensus</a:t>
            </a:r>
            <a:r>
              <a:rPr lang="it-IT" dirty="0"/>
              <a:t> </a:t>
            </a:r>
            <a:r>
              <a:rPr lang="it-IT" dirty="0" err="1"/>
              <a:t>Guidelines</a:t>
            </a:r>
            <a:r>
              <a:rPr lang="it-IT" dirty="0"/>
              <a:t> (2011)</a:t>
            </a:r>
          </a:p>
          <a:p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dirty="0" err="1"/>
              <a:t>Medications</a:t>
            </a:r>
            <a:r>
              <a:rPr lang="it-IT" dirty="0"/>
              <a:t> </a:t>
            </a:r>
            <a:r>
              <a:rPr lang="it-IT" dirty="0" err="1"/>
              <a:t>should</a:t>
            </a:r>
            <a:r>
              <a:rPr lang="it-IT" dirty="0"/>
              <a:t> be </a:t>
            </a:r>
            <a:r>
              <a:rPr lang="it-IT" dirty="0" err="1"/>
              <a:t>reviewed</a:t>
            </a:r>
            <a:r>
              <a:rPr lang="it-IT" dirty="0"/>
              <a:t> </a:t>
            </a:r>
            <a:r>
              <a:rPr lang="it-IT" dirty="0" err="1"/>
              <a:t>every</a:t>
            </a:r>
            <a:r>
              <a:rPr lang="it-IT" dirty="0"/>
              <a:t> </a:t>
            </a:r>
            <a:r>
              <a:rPr lang="it-IT" dirty="0" err="1"/>
              <a:t>three</a:t>
            </a:r>
            <a:r>
              <a:rPr lang="it-IT" dirty="0"/>
              <a:t> </a:t>
            </a:r>
            <a:r>
              <a:rPr lang="it-IT" dirty="0" err="1"/>
              <a:t>months</a:t>
            </a:r>
            <a:r>
              <a:rPr lang="it-IT" dirty="0"/>
              <a:t>, </a:t>
            </a:r>
            <a:r>
              <a:rPr lang="it-IT" dirty="0" err="1"/>
              <a:t>including</a:t>
            </a:r>
            <a:r>
              <a:rPr lang="it-IT" dirty="0"/>
              <a:t> </a:t>
            </a:r>
            <a:r>
              <a:rPr lang="it-IT" dirty="0" err="1"/>
              <a:t>indications</a:t>
            </a:r>
            <a:r>
              <a:rPr lang="it-IT" dirty="0"/>
              <a:t>, </a:t>
            </a:r>
            <a:r>
              <a:rPr lang="it-IT" dirty="0" err="1"/>
              <a:t>dosages</a:t>
            </a:r>
            <a:r>
              <a:rPr lang="it-IT" dirty="0"/>
              <a:t>, </a:t>
            </a:r>
            <a:r>
              <a:rPr lang="it-IT" dirty="0" err="1"/>
              <a:t>efficacy</a:t>
            </a:r>
            <a:r>
              <a:rPr lang="it-IT" dirty="0"/>
              <a:t> and side </a:t>
            </a:r>
            <a:r>
              <a:rPr lang="it-IT" dirty="0" err="1"/>
              <a:t>effects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dirty="0" err="1"/>
              <a:t>Review</a:t>
            </a:r>
            <a:r>
              <a:rPr lang="it-IT" dirty="0"/>
              <a:t> the </a:t>
            </a:r>
            <a:r>
              <a:rPr lang="it-IT" dirty="0" err="1"/>
              <a:t>psychiatric</a:t>
            </a:r>
            <a:r>
              <a:rPr lang="it-IT" dirty="0"/>
              <a:t> </a:t>
            </a:r>
            <a:r>
              <a:rPr lang="it-IT" dirty="0" err="1"/>
              <a:t>diagnosis</a:t>
            </a:r>
            <a:r>
              <a:rPr lang="it-IT" dirty="0"/>
              <a:t> and the </a:t>
            </a:r>
            <a:r>
              <a:rPr lang="it-IT" dirty="0" err="1"/>
              <a:t>appropriateness</a:t>
            </a:r>
            <a:r>
              <a:rPr lang="it-IT" dirty="0"/>
              <a:t> of </a:t>
            </a:r>
            <a:r>
              <a:rPr lang="it-IT" dirty="0" err="1"/>
              <a:t>prescribed</a:t>
            </a:r>
            <a:r>
              <a:rPr lang="it-IT" dirty="0"/>
              <a:t> </a:t>
            </a:r>
            <a:r>
              <a:rPr lang="it-IT" dirty="0" err="1"/>
              <a:t>medications</a:t>
            </a:r>
            <a:r>
              <a:rPr lang="it-IT" dirty="0"/>
              <a:t> for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diagnosis</a:t>
            </a:r>
            <a:r>
              <a:rPr lang="it-IT" dirty="0"/>
              <a:t> </a:t>
            </a:r>
            <a:r>
              <a:rPr lang="it-IT" dirty="0" err="1"/>
              <a:t>whenever</a:t>
            </a:r>
            <a:r>
              <a:rPr lang="it-IT" dirty="0"/>
              <a:t>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a </a:t>
            </a:r>
            <a:r>
              <a:rPr lang="it-IT" dirty="0" err="1"/>
              <a:t>behavior</a:t>
            </a:r>
            <a:r>
              <a:rPr lang="it-IT" dirty="0"/>
              <a:t> </a:t>
            </a:r>
            <a:r>
              <a:rPr lang="it-IT" dirty="0" err="1"/>
              <a:t>change</a:t>
            </a:r>
            <a:r>
              <a:rPr lang="it-IT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err="1"/>
              <a:t>Adults</a:t>
            </a:r>
            <a:r>
              <a:rPr lang="it-IT" dirty="0"/>
              <a:t> with IDD </a:t>
            </a:r>
            <a:r>
              <a:rPr lang="it-IT" dirty="0" err="1"/>
              <a:t>may</a:t>
            </a:r>
            <a:r>
              <a:rPr lang="it-IT" dirty="0"/>
              <a:t> be </a:t>
            </a:r>
            <a:r>
              <a:rPr lang="it-IT" dirty="0" err="1"/>
              <a:t>unable</a:t>
            </a:r>
            <a:r>
              <a:rPr lang="it-IT" dirty="0"/>
              <a:t> to </a:t>
            </a:r>
            <a:r>
              <a:rPr lang="it-IT" dirty="0" err="1"/>
              <a:t>communicate</a:t>
            </a:r>
            <a:r>
              <a:rPr lang="it-IT" dirty="0"/>
              <a:t> side-</a:t>
            </a:r>
            <a:r>
              <a:rPr lang="it-IT" dirty="0" err="1"/>
              <a:t>effects</a:t>
            </a:r>
            <a:r>
              <a:rPr lang="it-IT" dirty="0"/>
              <a:t> and </a:t>
            </a:r>
            <a:r>
              <a:rPr lang="it-IT" dirty="0" err="1"/>
              <a:t>may</a:t>
            </a:r>
            <a:r>
              <a:rPr lang="it-IT" dirty="0"/>
              <a:t> </a:t>
            </a:r>
            <a:r>
              <a:rPr lang="it-IT" dirty="0" err="1"/>
              <a:t>respond</a:t>
            </a:r>
            <a:r>
              <a:rPr lang="it-IT" dirty="0"/>
              <a:t> to </a:t>
            </a:r>
            <a:r>
              <a:rPr lang="it-IT" dirty="0" err="1"/>
              <a:t>psychotropic</a:t>
            </a:r>
            <a:r>
              <a:rPr lang="it-IT" dirty="0"/>
              <a:t> </a:t>
            </a:r>
            <a:r>
              <a:rPr lang="it-IT" dirty="0" err="1"/>
              <a:t>medications</a:t>
            </a:r>
            <a:r>
              <a:rPr lang="it-IT" dirty="0"/>
              <a:t> </a:t>
            </a:r>
            <a:r>
              <a:rPr lang="it-IT" dirty="0" err="1"/>
              <a:t>differently</a:t>
            </a:r>
            <a:r>
              <a:rPr lang="it-IT" dirty="0"/>
              <a:t> from </a:t>
            </a:r>
            <a:r>
              <a:rPr lang="it-IT" dirty="0" err="1"/>
              <a:t>those</a:t>
            </a:r>
            <a:r>
              <a:rPr lang="it-IT" dirty="0"/>
              <a:t> in the general </a:t>
            </a:r>
            <a:r>
              <a:rPr lang="it-IT" dirty="0" err="1"/>
              <a:t>population</a:t>
            </a:r>
            <a:r>
              <a:rPr lang="it-IT" dirty="0"/>
              <a:t>..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 err="1"/>
              <a:t>Reassess</a:t>
            </a:r>
            <a:r>
              <a:rPr lang="it-IT" dirty="0"/>
              <a:t> the </a:t>
            </a:r>
            <a:r>
              <a:rPr lang="it-IT" dirty="0" err="1"/>
              <a:t>need</a:t>
            </a:r>
            <a:r>
              <a:rPr lang="it-IT" dirty="0"/>
              <a:t> for </a:t>
            </a:r>
            <a:r>
              <a:rPr lang="it-IT" dirty="0" err="1"/>
              <a:t>ongoing</a:t>
            </a:r>
            <a:r>
              <a:rPr lang="it-IT" dirty="0"/>
              <a:t> use of </a:t>
            </a:r>
            <a:r>
              <a:rPr lang="it-IT" dirty="0" err="1"/>
              <a:t>antipsychotic</a:t>
            </a:r>
            <a:r>
              <a:rPr lang="it-IT" dirty="0"/>
              <a:t> </a:t>
            </a:r>
            <a:r>
              <a:rPr lang="it-IT" dirty="0" err="1"/>
              <a:t>medications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regular </a:t>
            </a:r>
            <a:r>
              <a:rPr lang="it-IT" dirty="0" err="1"/>
              <a:t>intervals</a:t>
            </a:r>
            <a:r>
              <a:rPr lang="it-IT" dirty="0"/>
              <a:t> and </a:t>
            </a:r>
            <a:r>
              <a:rPr lang="it-IT" dirty="0" err="1"/>
              <a:t>consider</a:t>
            </a:r>
            <a:r>
              <a:rPr lang="it-IT" dirty="0"/>
              <a:t> dose </a:t>
            </a:r>
            <a:r>
              <a:rPr lang="it-IT" dirty="0" err="1"/>
              <a:t>reduction</a:t>
            </a:r>
            <a:r>
              <a:rPr lang="it-IT" dirty="0"/>
              <a:t> or </a:t>
            </a:r>
            <a:r>
              <a:rPr lang="it-IT" dirty="0" err="1"/>
              <a:t>discontinuation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appropriate.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3102-9BCA-0B4E-883E-A7C0806A2AD9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04238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E7E1E17B-1A68-B74E-855D-AA539BDCC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0" y="0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Linee Guida per l’uso dei Farmaci in DSA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ED2D0AB9-D358-5947-8B3B-E9CFED92F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7900" y="1102266"/>
            <a:ext cx="9645795" cy="5463633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3EE424C3-5F3B-A543-9C0D-060FBE5FAAE5}"/>
              </a:ext>
            </a:extLst>
          </p:cNvPr>
          <p:cNvSpPr txBox="1"/>
          <p:nvPr/>
        </p:nvSpPr>
        <p:spPr>
          <a:xfrm>
            <a:off x="8871094" y="304800"/>
            <a:ext cx="2939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Alessandro Zuddas 2014 </a:t>
            </a:r>
            <a:endParaRPr lang="it-IT" b="1" dirty="0">
              <a:effectLst/>
            </a:endParaRPr>
          </a:p>
          <a:p>
            <a:r>
              <a:rPr lang="it-IT" dirty="0"/>
              <a:t> </a:t>
            </a:r>
            <a:endParaRPr lang="it-I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236604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65E0EF9-DEB2-3D49-A12F-9E88A3272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2FA863AC-8F63-2545-AC21-92340DB0B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056" y="558800"/>
            <a:ext cx="9090169" cy="5618163"/>
          </a:xfrm>
        </p:spPr>
      </p:pic>
    </p:spTree>
    <p:extLst>
      <p:ext uri="{BB962C8B-B14F-4D97-AF65-F5344CB8AC3E}">
        <p14:creationId xmlns:p14="http://schemas.microsoft.com/office/powerpoint/2010/main" val="20246459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F972EBB-399D-B24F-8FF0-32BA11497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xmlns="" id="{A8226BF4-A87E-2043-9BCC-5F2A2B041F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6282" y="584200"/>
            <a:ext cx="8788626" cy="5592763"/>
          </a:xfrm>
        </p:spPr>
      </p:pic>
    </p:spTree>
    <p:extLst>
      <p:ext uri="{BB962C8B-B14F-4D97-AF65-F5344CB8AC3E}">
        <p14:creationId xmlns:p14="http://schemas.microsoft.com/office/powerpoint/2010/main" val="13435352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rcRect t="704" b="704"/>
          <a:stretch>
            <a:fillRect/>
          </a:stretch>
        </p:blipFill>
        <p:spPr>
          <a:xfrm>
            <a:off x="838200" y="1244600"/>
            <a:ext cx="10515600" cy="4932363"/>
          </a:xfr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2D8324-4703-4539-AFAF-4F03CA8E0400}" type="slidenum">
              <a:rPr lang="it-IT" smtClean="0"/>
              <a:pPr>
                <a:defRPr/>
              </a:pPr>
              <a:t>63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182829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780265" y="2298173"/>
            <a:ext cx="5965153" cy="4525963"/>
          </a:xfrm>
        </p:spPr>
        <p:txBody>
          <a:bodyPr>
            <a:normAutofit/>
          </a:bodyPr>
          <a:lstStyle/>
          <a:p>
            <a:endParaRPr lang="it-IT" b="1" dirty="0"/>
          </a:p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3102-9BCA-0B4E-883E-A7C0806A2AD9}" type="slidenum">
              <a:rPr lang="it-IT" smtClean="0"/>
              <a:t>64</a:t>
            </a:fld>
            <a:endParaRPr lang="it-IT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08500" y="365125"/>
            <a:ext cx="6845300" cy="1325563"/>
          </a:xfrm>
        </p:spPr>
        <p:txBody>
          <a:bodyPr/>
          <a:lstStyle/>
          <a:p>
            <a:r>
              <a:rPr lang="it-IT" dirty="0"/>
              <a:t>Contatto: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50" y="62972"/>
            <a:ext cx="4122082" cy="252782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95301" y="2892222"/>
            <a:ext cx="7325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FF0000"/>
                </a:solidFill>
                <a:hlinkClick r:id="rId3"/>
              </a:rPr>
              <a:t>luigi.croce@unicatt.it</a:t>
            </a:r>
            <a:endParaRPr lang="it-IT" sz="4000" dirty="0">
              <a:solidFill>
                <a:srgbClr val="FF0000"/>
              </a:solidFill>
            </a:endParaRPr>
          </a:p>
          <a:p>
            <a:r>
              <a:rPr lang="it-IT" sz="4000" dirty="0">
                <a:solidFill>
                  <a:srgbClr val="FF0000"/>
                </a:solidFill>
              </a:rPr>
              <a:t> tel. +39 338 6669006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E68E4893-72C1-DB45-BAF9-F2F73C9E6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950" y="1600452"/>
            <a:ext cx="3165039" cy="208709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09511B64-978C-6C44-BE11-5C27DCC3B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17" y="4403215"/>
            <a:ext cx="3075366" cy="202795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C5A47E16-F707-A84A-8A45-ED9ED8924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2200" y="3895487"/>
            <a:ext cx="4168633" cy="276894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D4BC07A0-9181-8448-9CCC-0C63948B0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1697" y="438601"/>
            <a:ext cx="2745153" cy="173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9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-80963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b="1" dirty="0"/>
              <a:t>CBs: </a:t>
            </a:r>
            <a:r>
              <a:rPr lang="it-IT" sz="3600" b="1" dirty="0" err="1"/>
              <a:t>Reccomendations</a:t>
            </a:r>
            <a:r>
              <a:rPr lang="it-IT" sz="3600" b="1" dirty="0"/>
              <a:t>: </a:t>
            </a:r>
            <a:r>
              <a:rPr lang="it-IT" sz="3600" b="1" dirty="0" err="1"/>
              <a:t>using</a:t>
            </a:r>
            <a:r>
              <a:rPr lang="it-IT" sz="3600" b="1" dirty="0"/>
              <a:t>/</a:t>
            </a:r>
            <a:r>
              <a:rPr lang="it-IT" sz="3600" b="1" dirty="0" err="1"/>
              <a:t>not</a:t>
            </a:r>
            <a:r>
              <a:rPr lang="it-IT" sz="3600" b="1" dirty="0"/>
              <a:t> </a:t>
            </a:r>
            <a:r>
              <a:rPr lang="it-IT" sz="3600" b="1" dirty="0" err="1"/>
              <a:t>using</a:t>
            </a:r>
            <a:endParaRPr lang="it-IT" sz="36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244600"/>
            <a:ext cx="10287000" cy="5283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b="1" dirty="0"/>
              <a:t>The </a:t>
            </a:r>
            <a:r>
              <a:rPr lang="it-IT" sz="1800" b="1" dirty="0" err="1"/>
              <a:t>exact</a:t>
            </a:r>
            <a:r>
              <a:rPr lang="it-IT" sz="1800" b="1" dirty="0"/>
              <a:t> situation under </a:t>
            </a:r>
            <a:r>
              <a:rPr lang="it-IT" sz="1800" b="1" dirty="0" err="1"/>
              <a:t>which</a:t>
            </a:r>
            <a:r>
              <a:rPr lang="it-IT" sz="1800" b="1" dirty="0"/>
              <a:t> </a:t>
            </a:r>
            <a:r>
              <a:rPr lang="it-IT" sz="1800" b="1" dirty="0" err="1"/>
              <a:t>medication</a:t>
            </a:r>
            <a:r>
              <a:rPr lang="it-IT" sz="1800" b="1" dirty="0"/>
              <a:t> and/or non-</a:t>
            </a:r>
            <a:r>
              <a:rPr lang="it-IT" sz="1800" b="1" dirty="0" err="1"/>
              <a:t>medication</a:t>
            </a:r>
            <a:r>
              <a:rPr lang="it-IT" sz="1800" b="1" dirty="0"/>
              <a:t> </a:t>
            </a:r>
            <a:r>
              <a:rPr lang="it-IT" sz="1800" b="1" dirty="0" err="1"/>
              <a:t>based</a:t>
            </a:r>
            <a:r>
              <a:rPr lang="it-IT" sz="1800" b="1" dirty="0"/>
              <a:t> management </a:t>
            </a:r>
            <a:r>
              <a:rPr lang="it-IT" sz="1800" b="1" dirty="0" err="1"/>
              <a:t>strategies</a:t>
            </a:r>
            <a:r>
              <a:rPr lang="it-IT" sz="1800" b="1" dirty="0"/>
              <a:t> </a:t>
            </a:r>
            <a:r>
              <a:rPr lang="it-IT" sz="1800" b="1" dirty="0" err="1"/>
              <a:t>should</a:t>
            </a:r>
            <a:r>
              <a:rPr lang="it-IT" sz="1800" b="1" dirty="0"/>
              <a:t> be </a:t>
            </a:r>
            <a:r>
              <a:rPr lang="it-IT" sz="1800" b="1" dirty="0" err="1"/>
              <a:t>implemented</a:t>
            </a:r>
            <a:r>
              <a:rPr lang="it-IT" sz="1800" b="1" dirty="0"/>
              <a:t> </a:t>
            </a:r>
            <a:r>
              <a:rPr lang="it-IT" sz="1800" b="1" dirty="0" err="1"/>
              <a:t>will</a:t>
            </a:r>
            <a:r>
              <a:rPr lang="it-IT" sz="1800" b="1" dirty="0"/>
              <a:t> </a:t>
            </a:r>
            <a:r>
              <a:rPr lang="it-IT" sz="1800" b="1" dirty="0" err="1"/>
              <a:t>depend</a:t>
            </a:r>
            <a:r>
              <a:rPr lang="it-IT" sz="1800" b="1" dirty="0"/>
              <a:t> on </a:t>
            </a:r>
            <a:r>
              <a:rPr lang="it-IT" sz="1800" b="1" dirty="0" err="1"/>
              <a:t>individual</a:t>
            </a:r>
            <a:r>
              <a:rPr lang="it-IT" sz="1800" b="1" dirty="0"/>
              <a:t> </a:t>
            </a:r>
            <a:r>
              <a:rPr lang="it-IT" sz="1800" b="1" dirty="0" err="1"/>
              <a:t>circumstances</a:t>
            </a:r>
            <a:r>
              <a:rPr lang="it-IT" sz="1800" b="1" dirty="0"/>
              <a:t>. </a:t>
            </a:r>
            <a:r>
              <a:rPr lang="it-IT" sz="1800" b="1" dirty="0" err="1"/>
              <a:t>Below</a:t>
            </a:r>
            <a:r>
              <a:rPr lang="it-IT" sz="1800" b="1" dirty="0"/>
              <a:t> are some of the </a:t>
            </a:r>
            <a:r>
              <a:rPr lang="it-IT" sz="1800" b="1" dirty="0" err="1"/>
              <a:t>situations</a:t>
            </a:r>
            <a:r>
              <a:rPr lang="it-IT" sz="1800" b="1" dirty="0"/>
              <a:t> under </a:t>
            </a:r>
            <a:r>
              <a:rPr lang="it-IT" sz="1800" b="1" dirty="0" err="1"/>
              <a:t>which</a:t>
            </a:r>
            <a:r>
              <a:rPr lang="it-IT" sz="1800" b="1" dirty="0"/>
              <a:t> the </a:t>
            </a:r>
            <a:r>
              <a:rPr lang="it-IT" sz="1800" b="1" dirty="0" err="1"/>
              <a:t>clinicians</a:t>
            </a:r>
            <a:r>
              <a:rPr lang="it-IT" sz="1800" b="1" dirty="0"/>
              <a:t> </a:t>
            </a:r>
            <a:r>
              <a:rPr lang="it-IT" sz="1800" b="1" dirty="0" err="1"/>
              <a:t>may</a:t>
            </a:r>
            <a:r>
              <a:rPr lang="it-IT" sz="1800" b="1" dirty="0"/>
              <a:t> </a:t>
            </a:r>
            <a:r>
              <a:rPr lang="it-IT" sz="1800" b="1" dirty="0" err="1"/>
              <a:t>consider</a:t>
            </a:r>
            <a:r>
              <a:rPr lang="it-IT" sz="1800" b="1" dirty="0"/>
              <a:t> </a:t>
            </a:r>
            <a:r>
              <a:rPr lang="it-IT" sz="1800" b="1" dirty="0" err="1"/>
              <a:t>using</a:t>
            </a:r>
            <a:r>
              <a:rPr lang="it-IT" sz="1800" b="1" dirty="0"/>
              <a:t> </a:t>
            </a:r>
            <a:r>
              <a:rPr lang="it-IT" sz="1800" b="1" dirty="0" err="1"/>
              <a:t>medication</a:t>
            </a:r>
            <a:r>
              <a:rPr lang="it-IT" sz="1800" b="1" dirty="0"/>
              <a:t>:</a:t>
            </a:r>
          </a:p>
          <a:p>
            <a:pPr>
              <a:buFont typeface="+mj-lt"/>
              <a:buAutoNum type="arabicPeriod"/>
            </a:pPr>
            <a:r>
              <a:rPr lang="it-IT" sz="1800" b="1" dirty="0" err="1"/>
              <a:t>Failure</a:t>
            </a:r>
            <a:r>
              <a:rPr lang="it-IT" sz="1800" b="1" dirty="0"/>
              <a:t> of non-</a:t>
            </a:r>
            <a:r>
              <a:rPr lang="it-IT" sz="1800" b="1" dirty="0" err="1"/>
              <a:t>medication</a:t>
            </a:r>
            <a:r>
              <a:rPr lang="it-IT" sz="1800" b="1" dirty="0"/>
              <a:t> </a:t>
            </a:r>
            <a:r>
              <a:rPr lang="it-IT" sz="1800" b="1" dirty="0" err="1"/>
              <a:t>based</a:t>
            </a:r>
            <a:r>
              <a:rPr lang="it-IT" sz="1800" b="1" dirty="0"/>
              <a:t> </a:t>
            </a:r>
            <a:r>
              <a:rPr lang="it-IT" sz="1800" b="1" dirty="0" err="1"/>
              <a:t>interventions</a:t>
            </a:r>
            <a:r>
              <a:rPr lang="it-IT" sz="1800" b="1" dirty="0"/>
              <a:t>.</a:t>
            </a:r>
          </a:p>
          <a:p>
            <a:pPr>
              <a:buFont typeface="+mj-lt"/>
              <a:buAutoNum type="arabicPeriod"/>
            </a:pPr>
            <a:r>
              <a:rPr lang="it-IT" sz="1800" b="1" dirty="0" err="1"/>
              <a:t>Risk</a:t>
            </a:r>
            <a:r>
              <a:rPr lang="it-IT" sz="1800" b="1" dirty="0"/>
              <a:t>/</a:t>
            </a:r>
            <a:r>
              <a:rPr lang="it-IT" sz="1800" b="1" dirty="0" err="1"/>
              <a:t>evidence</a:t>
            </a:r>
            <a:r>
              <a:rPr lang="it-IT" sz="1800" b="1" dirty="0"/>
              <a:t> of </a:t>
            </a:r>
            <a:r>
              <a:rPr lang="it-IT" sz="1800" b="1" dirty="0" err="1"/>
              <a:t>harm</a:t>
            </a:r>
            <a:r>
              <a:rPr lang="it-IT" sz="1800" b="1" dirty="0"/>
              <a:t>/</a:t>
            </a:r>
            <a:r>
              <a:rPr lang="it-IT" sz="1800" b="1" dirty="0" err="1"/>
              <a:t>distress</a:t>
            </a:r>
            <a:r>
              <a:rPr lang="it-IT" sz="1800" b="1" dirty="0"/>
              <a:t> to self.</a:t>
            </a:r>
          </a:p>
          <a:p>
            <a:pPr>
              <a:buFont typeface="+mj-lt"/>
              <a:buAutoNum type="arabicPeriod"/>
            </a:pPr>
            <a:r>
              <a:rPr lang="it-IT" sz="1800" b="1" dirty="0" err="1"/>
              <a:t>Risk</a:t>
            </a:r>
            <a:r>
              <a:rPr lang="it-IT" sz="1800" b="1" dirty="0"/>
              <a:t>/</a:t>
            </a:r>
            <a:r>
              <a:rPr lang="it-IT" sz="1800" b="1" dirty="0" err="1"/>
              <a:t>evidence</a:t>
            </a:r>
            <a:r>
              <a:rPr lang="it-IT" sz="1800" b="1" dirty="0"/>
              <a:t> of </a:t>
            </a:r>
            <a:r>
              <a:rPr lang="it-IT" sz="1800" b="1" dirty="0" err="1"/>
              <a:t>harm</a:t>
            </a:r>
            <a:r>
              <a:rPr lang="it-IT" sz="1800" b="1" dirty="0"/>
              <a:t>/</a:t>
            </a:r>
            <a:r>
              <a:rPr lang="it-IT" sz="1800" b="1" dirty="0" err="1"/>
              <a:t>distress</a:t>
            </a:r>
            <a:r>
              <a:rPr lang="it-IT" sz="1800" b="1" dirty="0"/>
              <a:t> to </a:t>
            </a:r>
            <a:r>
              <a:rPr lang="it-IT" sz="1800" b="1" dirty="0" err="1"/>
              <a:t>others</a:t>
            </a:r>
            <a:r>
              <a:rPr lang="it-IT" sz="1800" b="1" dirty="0"/>
              <a:t> or </a:t>
            </a:r>
            <a:r>
              <a:rPr lang="it-IT" sz="1800" b="1" dirty="0" err="1"/>
              <a:t>property</a:t>
            </a:r>
            <a:r>
              <a:rPr lang="it-IT" sz="1800" b="1" dirty="0"/>
              <a:t>.</a:t>
            </a:r>
          </a:p>
          <a:p>
            <a:pPr>
              <a:buFont typeface="+mj-lt"/>
              <a:buAutoNum type="arabicPeriod"/>
            </a:pPr>
            <a:r>
              <a:rPr lang="it-IT" sz="1800" b="1" dirty="0"/>
              <a:t>High </a:t>
            </a:r>
            <a:r>
              <a:rPr lang="it-IT" sz="1800" b="1" dirty="0" err="1"/>
              <a:t>frequency</a:t>
            </a:r>
            <a:r>
              <a:rPr lang="it-IT" sz="1800" b="1" dirty="0"/>
              <a:t>/</a:t>
            </a:r>
            <a:r>
              <a:rPr lang="it-IT" sz="1800" b="1" dirty="0" err="1"/>
              <a:t>severity</a:t>
            </a:r>
            <a:r>
              <a:rPr lang="it-IT" sz="1800" b="1" dirty="0"/>
              <a:t> of PB.</a:t>
            </a:r>
          </a:p>
          <a:p>
            <a:pPr>
              <a:buFont typeface="+mj-lt"/>
              <a:buAutoNum type="arabicPeriod"/>
            </a:pPr>
            <a:r>
              <a:rPr lang="it-IT" sz="1800" b="1" dirty="0"/>
              <a:t>To </a:t>
            </a:r>
            <a:r>
              <a:rPr lang="it-IT" sz="1800" b="1" dirty="0" err="1"/>
              <a:t>treat</a:t>
            </a:r>
            <a:r>
              <a:rPr lang="it-IT" sz="1800" b="1" dirty="0"/>
              <a:t> an </a:t>
            </a:r>
            <a:r>
              <a:rPr lang="it-IT" sz="1800" b="1" dirty="0" err="1"/>
              <a:t>underlying</a:t>
            </a:r>
            <a:r>
              <a:rPr lang="it-IT" sz="1800" b="1" dirty="0"/>
              <a:t> </a:t>
            </a:r>
            <a:r>
              <a:rPr lang="it-IT" sz="1800" b="1" dirty="0" err="1"/>
              <a:t>psychiatric</a:t>
            </a:r>
            <a:r>
              <a:rPr lang="it-IT" sz="1800" b="1" dirty="0"/>
              <a:t> </a:t>
            </a:r>
            <a:r>
              <a:rPr lang="it-IT" sz="1800" b="1" dirty="0" err="1"/>
              <a:t>disorder</a:t>
            </a:r>
            <a:r>
              <a:rPr lang="it-IT" sz="1800" b="1" dirty="0"/>
              <a:t> or </a:t>
            </a:r>
            <a:r>
              <a:rPr lang="it-IT" sz="1800" b="1" dirty="0" err="1"/>
              <a:t>anxiety</a:t>
            </a:r>
            <a:r>
              <a:rPr lang="it-IT" sz="1800" b="1" dirty="0"/>
              <a:t>.</a:t>
            </a:r>
          </a:p>
          <a:p>
            <a:pPr>
              <a:buFont typeface="+mj-lt"/>
              <a:buAutoNum type="arabicPeriod"/>
            </a:pPr>
            <a:r>
              <a:rPr lang="it-IT" sz="1800" b="1" dirty="0"/>
              <a:t>To </a:t>
            </a:r>
            <a:r>
              <a:rPr lang="it-IT" sz="1800" b="1" dirty="0" err="1"/>
              <a:t>calm</a:t>
            </a:r>
            <a:r>
              <a:rPr lang="it-IT" sz="1800" b="1" dirty="0"/>
              <a:t> the </a:t>
            </a:r>
            <a:r>
              <a:rPr lang="it-IT" sz="1800" b="1" dirty="0" err="1"/>
              <a:t>person</a:t>
            </a:r>
            <a:r>
              <a:rPr lang="it-IT" sz="1800" b="1" dirty="0"/>
              <a:t> to </a:t>
            </a:r>
            <a:r>
              <a:rPr lang="it-IT" sz="1800" b="1" dirty="0" err="1"/>
              <a:t>enable</a:t>
            </a:r>
            <a:r>
              <a:rPr lang="it-IT" sz="1800" b="1" dirty="0"/>
              <a:t> </a:t>
            </a:r>
            <a:r>
              <a:rPr lang="it-IT" sz="1800" b="1" dirty="0" err="1"/>
              <a:t>implementation</a:t>
            </a:r>
            <a:r>
              <a:rPr lang="it-IT" sz="1800" b="1" dirty="0"/>
              <a:t> of non-</a:t>
            </a:r>
            <a:r>
              <a:rPr lang="it-IT" sz="1800" b="1" dirty="0" err="1"/>
              <a:t>medication</a:t>
            </a:r>
            <a:r>
              <a:rPr lang="it-IT" sz="1800" b="1" dirty="0"/>
              <a:t> </a:t>
            </a:r>
            <a:r>
              <a:rPr lang="it-IT" sz="1800" b="1" dirty="0" err="1"/>
              <a:t>based</a:t>
            </a:r>
            <a:r>
              <a:rPr lang="it-IT" sz="1800" b="1" dirty="0"/>
              <a:t> </a:t>
            </a:r>
            <a:r>
              <a:rPr lang="it-IT" sz="1800" b="1" dirty="0" err="1"/>
              <a:t>interventions</a:t>
            </a:r>
            <a:r>
              <a:rPr lang="it-IT" sz="1800" b="1" dirty="0"/>
              <a:t>.</a:t>
            </a:r>
          </a:p>
          <a:p>
            <a:pPr>
              <a:buFont typeface="+mj-lt"/>
              <a:buAutoNum type="arabicPeriod"/>
            </a:pPr>
            <a:r>
              <a:rPr lang="it-IT" sz="1800" b="1" dirty="0" err="1"/>
              <a:t>Risk</a:t>
            </a:r>
            <a:r>
              <a:rPr lang="it-IT" sz="1800" b="1" dirty="0"/>
              <a:t> of breakdown to the </a:t>
            </a:r>
            <a:r>
              <a:rPr lang="it-IT" sz="1800" b="1" dirty="0" err="1"/>
              <a:t>person’s</a:t>
            </a:r>
            <a:r>
              <a:rPr lang="it-IT" sz="1800" b="1" dirty="0"/>
              <a:t> </a:t>
            </a:r>
            <a:r>
              <a:rPr lang="it-IT" sz="1800" b="1" dirty="0" err="1"/>
              <a:t>placement</a:t>
            </a:r>
            <a:r>
              <a:rPr lang="it-IT" sz="1800" b="1" dirty="0"/>
              <a:t>.</a:t>
            </a:r>
          </a:p>
          <a:p>
            <a:pPr>
              <a:buFont typeface="+mj-lt"/>
              <a:buAutoNum type="arabicPeriod"/>
            </a:pPr>
            <a:r>
              <a:rPr lang="it-IT" sz="1800" b="1" dirty="0" err="1"/>
              <a:t>Good</a:t>
            </a:r>
            <a:r>
              <a:rPr lang="it-IT" sz="1800" b="1" dirty="0"/>
              <a:t> </a:t>
            </a:r>
            <a:r>
              <a:rPr lang="it-IT" sz="1800" b="1" dirty="0" err="1"/>
              <a:t>previous</a:t>
            </a:r>
            <a:r>
              <a:rPr lang="it-IT" sz="1800" b="1" dirty="0"/>
              <a:t> </a:t>
            </a:r>
            <a:r>
              <a:rPr lang="it-IT" sz="1800" b="1" dirty="0" err="1"/>
              <a:t>response</a:t>
            </a:r>
            <a:r>
              <a:rPr lang="it-IT" sz="1800" b="1" dirty="0"/>
              <a:t> to </a:t>
            </a:r>
            <a:r>
              <a:rPr lang="it-IT" sz="1800" b="1" dirty="0" err="1"/>
              <a:t>medication</a:t>
            </a:r>
            <a:r>
              <a:rPr lang="it-IT" sz="1800" b="1" dirty="0"/>
              <a:t>.</a:t>
            </a:r>
          </a:p>
          <a:p>
            <a:pPr>
              <a:buFont typeface="+mj-lt"/>
              <a:buAutoNum type="arabicPeriod"/>
            </a:pPr>
            <a:r>
              <a:rPr lang="it-IT" sz="1800" b="1" dirty="0" err="1"/>
              <a:t>Person</a:t>
            </a:r>
            <a:r>
              <a:rPr lang="it-IT" sz="1800" b="1" dirty="0"/>
              <a:t>/</a:t>
            </a:r>
            <a:r>
              <a:rPr lang="it-IT" sz="1800" b="1" dirty="0" err="1"/>
              <a:t>carer</a:t>
            </a:r>
            <a:r>
              <a:rPr lang="it-IT" sz="1800" b="1" dirty="0"/>
              <a:t> </a:t>
            </a:r>
            <a:r>
              <a:rPr lang="it-IT" sz="1800" b="1" dirty="0" err="1"/>
              <a:t>choice</a:t>
            </a:r>
            <a:r>
              <a:rPr lang="it-IT" sz="1800" b="1" dirty="0"/>
              <a:t>. </a:t>
            </a:r>
          </a:p>
          <a:p>
            <a:pPr>
              <a:buFont typeface="+mj-lt"/>
              <a:buAutoNum type="arabicPeriod"/>
            </a:pPr>
            <a:r>
              <a:rPr lang="it-IT" sz="1800" b="1" dirty="0"/>
              <a:t>The </a:t>
            </a:r>
            <a:r>
              <a:rPr lang="it-IT" sz="1800" b="1" dirty="0" err="1"/>
              <a:t>lack</a:t>
            </a:r>
            <a:r>
              <a:rPr lang="it-IT" sz="1800" b="1" dirty="0"/>
              <a:t> of </a:t>
            </a:r>
            <a:r>
              <a:rPr lang="it-IT" sz="1800" b="1" dirty="0" err="1"/>
              <a:t>adequate</a:t>
            </a:r>
            <a:r>
              <a:rPr lang="it-IT" sz="1800" b="1" dirty="0"/>
              <a:t> or </a:t>
            </a:r>
            <a:r>
              <a:rPr lang="it-IT" sz="1800" b="1" dirty="0" err="1"/>
              <a:t>available</a:t>
            </a:r>
            <a:r>
              <a:rPr lang="it-IT" sz="1800" b="1" dirty="0"/>
              <a:t> non-</a:t>
            </a:r>
            <a:r>
              <a:rPr lang="it-IT" sz="1800" b="1" dirty="0" err="1"/>
              <a:t>medication</a:t>
            </a:r>
            <a:r>
              <a:rPr lang="it-IT" sz="1800" b="1" dirty="0"/>
              <a:t> </a:t>
            </a:r>
            <a:r>
              <a:rPr lang="it-IT" sz="1800" b="1" dirty="0" err="1"/>
              <a:t>based</a:t>
            </a:r>
            <a:r>
              <a:rPr lang="it-IT" sz="1800" b="1" dirty="0"/>
              <a:t> </a:t>
            </a:r>
            <a:r>
              <a:rPr lang="it-IT" sz="1800" b="1" dirty="0" err="1"/>
              <a:t>interventions</a:t>
            </a:r>
            <a:r>
              <a:rPr lang="it-IT" sz="1800" b="1" dirty="0"/>
              <a:t> </a:t>
            </a:r>
            <a:r>
              <a:rPr lang="it-IT" sz="1800" b="1" dirty="0" err="1"/>
              <a:t>should</a:t>
            </a:r>
            <a:r>
              <a:rPr lang="it-IT" sz="1800" b="1" dirty="0"/>
              <a:t> </a:t>
            </a:r>
            <a:r>
              <a:rPr lang="it-IT" sz="1800" b="1" dirty="0" err="1"/>
              <a:t>not</a:t>
            </a:r>
            <a:r>
              <a:rPr lang="it-IT" sz="1800" b="1" dirty="0"/>
              <a:t> be the </a:t>
            </a:r>
            <a:r>
              <a:rPr lang="it-IT" sz="1800" b="1" dirty="0" err="1"/>
              <a:t>only</a:t>
            </a:r>
            <a:r>
              <a:rPr lang="it-IT" sz="1800" b="1" dirty="0"/>
              <a:t> </a:t>
            </a:r>
            <a:r>
              <a:rPr lang="it-IT" sz="1800" b="1" dirty="0" err="1"/>
              <a:t>reason</a:t>
            </a:r>
            <a:r>
              <a:rPr lang="it-IT" sz="1800" b="1" dirty="0"/>
              <a:t> for </a:t>
            </a:r>
            <a:r>
              <a:rPr lang="it-IT" sz="1800" b="1" dirty="0" err="1"/>
              <a:t>using</a:t>
            </a:r>
            <a:r>
              <a:rPr lang="it-IT" sz="1800" b="1" dirty="0"/>
              <a:t> </a:t>
            </a:r>
            <a:r>
              <a:rPr lang="it-IT" sz="1800" b="1" dirty="0" err="1"/>
              <a:t>medication</a:t>
            </a:r>
            <a:r>
              <a:rPr lang="it-IT" sz="1800" b="1" dirty="0"/>
              <a:t>, </a:t>
            </a:r>
            <a:r>
              <a:rPr lang="it-IT" sz="1800" b="1" dirty="0" err="1"/>
              <a:t>although</a:t>
            </a:r>
            <a:r>
              <a:rPr lang="it-IT" sz="1800" b="1" dirty="0"/>
              <a:t> in </a:t>
            </a:r>
            <a:r>
              <a:rPr lang="it-IT" sz="1800" b="1" dirty="0" err="1"/>
              <a:t>practice</a:t>
            </a:r>
            <a:r>
              <a:rPr lang="it-IT" sz="1800" b="1" dirty="0"/>
              <a:t> </a:t>
            </a:r>
            <a:r>
              <a:rPr lang="it-IT" sz="1800" b="1" dirty="0" err="1"/>
              <a:t>this</a:t>
            </a:r>
            <a:r>
              <a:rPr lang="it-IT" sz="1800" b="1" dirty="0"/>
              <a:t> </a:t>
            </a:r>
            <a:r>
              <a:rPr lang="it-IT" sz="1800" b="1" dirty="0" err="1"/>
              <a:t>may</a:t>
            </a:r>
            <a:r>
              <a:rPr lang="it-IT" sz="1800" b="1" dirty="0"/>
              <a:t> </a:t>
            </a:r>
            <a:r>
              <a:rPr lang="it-IT" sz="1800" b="1" dirty="0" err="1"/>
              <a:t>happen</a:t>
            </a:r>
            <a:r>
              <a:rPr lang="it-IT" sz="1800" b="1" dirty="0"/>
              <a:t>. Under </a:t>
            </a:r>
            <a:r>
              <a:rPr lang="it-IT" sz="1800" b="1" dirty="0" err="1"/>
              <a:t>such</a:t>
            </a:r>
            <a:r>
              <a:rPr lang="it-IT" sz="1800" b="1" dirty="0"/>
              <a:t> </a:t>
            </a:r>
            <a:r>
              <a:rPr lang="it-IT" sz="1800" b="1" dirty="0" err="1"/>
              <a:t>circumstances</a:t>
            </a:r>
            <a:r>
              <a:rPr lang="it-IT" sz="1800" b="1" dirty="0"/>
              <a:t>, the </a:t>
            </a:r>
            <a:r>
              <a:rPr lang="it-IT" sz="1800" b="1" dirty="0" err="1"/>
              <a:t>medication</a:t>
            </a:r>
            <a:r>
              <a:rPr lang="it-IT" sz="1800" b="1" dirty="0"/>
              <a:t> </a:t>
            </a:r>
            <a:r>
              <a:rPr lang="it-IT" sz="1800" b="1" dirty="0" err="1"/>
              <a:t>should</a:t>
            </a:r>
            <a:r>
              <a:rPr lang="it-IT" sz="1800" b="1" dirty="0"/>
              <a:t> be </a:t>
            </a:r>
            <a:r>
              <a:rPr lang="it-IT" sz="1800" b="1" dirty="0" err="1"/>
              <a:t>used</a:t>
            </a:r>
            <a:r>
              <a:rPr lang="it-IT" sz="1800" b="1" dirty="0"/>
              <a:t> for </a:t>
            </a:r>
            <a:r>
              <a:rPr lang="it-IT" sz="1800" b="1" dirty="0" err="1"/>
              <a:t>as</a:t>
            </a:r>
            <a:r>
              <a:rPr lang="it-IT" sz="1800" b="1" dirty="0"/>
              <a:t> short a </a:t>
            </a:r>
            <a:r>
              <a:rPr lang="it-IT" sz="1800" b="1" dirty="0" err="1"/>
              <a:t>period</a:t>
            </a:r>
            <a:r>
              <a:rPr lang="it-IT" sz="1800" b="1" dirty="0"/>
              <a:t> </a:t>
            </a:r>
            <a:r>
              <a:rPr lang="it-IT" sz="1800" b="1" dirty="0" err="1"/>
              <a:t>as</a:t>
            </a:r>
            <a:r>
              <a:rPr lang="it-IT" sz="1800" b="1" dirty="0"/>
              <a:t> </a:t>
            </a:r>
            <a:r>
              <a:rPr lang="it-IT" sz="1800" b="1" dirty="0" err="1"/>
              <a:t>possible</a:t>
            </a:r>
            <a:r>
              <a:rPr lang="it-IT" sz="1800" b="1" dirty="0"/>
              <a:t>. </a:t>
            </a:r>
          </a:p>
          <a:p>
            <a:endParaRPr lang="it-IT" sz="18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3102-9BCA-0B4E-883E-A7C0806A2AD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7115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59186"/>
            <a:ext cx="10515600" cy="1325563"/>
          </a:xfrm>
        </p:spPr>
        <p:txBody>
          <a:bodyPr/>
          <a:lstStyle/>
          <a:p>
            <a:r>
              <a:rPr lang="it-IT" b="1" dirty="0" err="1"/>
              <a:t>Reccomendations</a:t>
            </a:r>
            <a:r>
              <a:rPr lang="it-IT" b="1" dirty="0"/>
              <a:t>: Target CBs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66800" y="1417639"/>
            <a:ext cx="105156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it-IT" dirty="0"/>
              <a:t>A list of the target CB(</a:t>
            </a:r>
            <a:r>
              <a:rPr lang="it-IT" dirty="0" err="1"/>
              <a:t>s</a:t>
            </a:r>
            <a:r>
              <a:rPr lang="it-IT" dirty="0"/>
              <a:t>) to be </a:t>
            </a:r>
            <a:r>
              <a:rPr lang="it-IT" dirty="0" err="1"/>
              <a:t>managed</a:t>
            </a:r>
            <a:r>
              <a:rPr lang="it-IT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it-IT" b="1" dirty="0"/>
              <a:t>A </a:t>
            </a:r>
            <a:r>
              <a:rPr lang="it-IT" b="1" dirty="0" err="1"/>
              <a:t>clear</a:t>
            </a:r>
            <a:r>
              <a:rPr lang="it-IT" b="1" dirty="0"/>
              <a:t> </a:t>
            </a:r>
            <a:r>
              <a:rPr lang="it-IT" b="1" dirty="0" err="1"/>
              <a:t>description</a:t>
            </a:r>
            <a:r>
              <a:rPr lang="it-IT" b="1" dirty="0"/>
              <a:t> of the CB, </a:t>
            </a:r>
            <a:r>
              <a:rPr lang="it-IT" b="1" dirty="0" err="1"/>
              <a:t>including</a:t>
            </a:r>
            <a:r>
              <a:rPr lang="it-IT" b="1" dirty="0"/>
              <a:t> </a:t>
            </a:r>
            <a:r>
              <a:rPr lang="it-IT" b="1" dirty="0" err="1"/>
              <a:t>frequency</a:t>
            </a:r>
            <a:r>
              <a:rPr lang="it-IT" b="1" dirty="0"/>
              <a:t> and </a:t>
            </a:r>
            <a:r>
              <a:rPr lang="it-IT" b="1" dirty="0" err="1"/>
              <a:t>severity</a:t>
            </a:r>
            <a:r>
              <a:rPr lang="it-IT" b="1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it-IT" b="1" dirty="0"/>
              <a:t>An </a:t>
            </a:r>
            <a:r>
              <a:rPr lang="it-IT" b="1" dirty="0" err="1"/>
              <a:t>assessment</a:t>
            </a:r>
            <a:r>
              <a:rPr lang="it-IT" b="1" dirty="0"/>
              <a:t> of </a:t>
            </a:r>
            <a:r>
              <a:rPr lang="it-IT" b="1" dirty="0" err="1"/>
              <a:t>causes</a:t>
            </a:r>
            <a:r>
              <a:rPr lang="it-IT" b="1" dirty="0"/>
              <a:t> </a:t>
            </a:r>
            <a:r>
              <a:rPr lang="it-IT" b="1" dirty="0" err="1"/>
              <a:t>giving</a:t>
            </a:r>
            <a:r>
              <a:rPr lang="it-IT" b="1" dirty="0"/>
              <a:t> rise to the PB.</a:t>
            </a:r>
          </a:p>
          <a:p>
            <a:pPr marL="514350" indent="-514350">
              <a:buFont typeface="+mj-lt"/>
              <a:buAutoNum type="arabicPeriod"/>
            </a:pPr>
            <a:r>
              <a:rPr lang="it-IT" b="1" dirty="0"/>
              <a:t>A record of </a:t>
            </a:r>
            <a:r>
              <a:rPr lang="it-IT" b="1" dirty="0" err="1"/>
              <a:t>reactions</a:t>
            </a:r>
            <a:r>
              <a:rPr lang="it-IT" b="1" dirty="0"/>
              <a:t> to and </a:t>
            </a:r>
            <a:r>
              <a:rPr lang="it-IT" b="1" dirty="0" err="1"/>
              <a:t>outcomes</a:t>
            </a:r>
            <a:r>
              <a:rPr lang="it-IT" b="1" dirty="0"/>
              <a:t> of the </a:t>
            </a:r>
            <a:r>
              <a:rPr lang="it-IT" b="1" dirty="0" err="1"/>
              <a:t>behaviour</a:t>
            </a:r>
            <a:r>
              <a:rPr lang="it-IT" b="1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it-IT" b="1" dirty="0"/>
              <a:t>An </a:t>
            </a:r>
            <a:r>
              <a:rPr lang="it-IT" b="1" dirty="0" err="1"/>
              <a:t>evaluation</a:t>
            </a:r>
            <a:r>
              <a:rPr lang="it-IT" b="1" dirty="0"/>
              <a:t> of </a:t>
            </a:r>
            <a:r>
              <a:rPr lang="it-IT" b="1" dirty="0" err="1"/>
              <a:t>predisposing</a:t>
            </a:r>
            <a:r>
              <a:rPr lang="it-IT" b="1" dirty="0"/>
              <a:t>, </a:t>
            </a:r>
            <a:r>
              <a:rPr lang="it-IT" b="1" dirty="0" err="1"/>
              <a:t>precipitating</a:t>
            </a:r>
            <a:r>
              <a:rPr lang="it-IT" b="1" dirty="0"/>
              <a:t> and </a:t>
            </a:r>
            <a:r>
              <a:rPr lang="it-IT" b="1" dirty="0" err="1"/>
              <a:t>perpetuating</a:t>
            </a:r>
            <a:r>
              <a:rPr lang="it-IT" b="1" dirty="0"/>
              <a:t> </a:t>
            </a:r>
            <a:r>
              <a:rPr lang="it-IT" b="1" dirty="0" err="1"/>
              <a:t>risk</a:t>
            </a:r>
            <a:r>
              <a:rPr lang="it-IT" b="1" dirty="0"/>
              <a:t> </a:t>
            </a:r>
            <a:r>
              <a:rPr lang="it-IT" b="1" dirty="0" err="1"/>
              <a:t>factors</a:t>
            </a:r>
            <a:r>
              <a:rPr lang="it-IT" b="1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it-IT" b="1" dirty="0" err="1"/>
              <a:t>Consideration</a:t>
            </a:r>
            <a:r>
              <a:rPr lang="it-IT" b="1" dirty="0"/>
              <a:t> of </a:t>
            </a:r>
            <a:r>
              <a:rPr lang="it-IT" b="1" dirty="0" err="1"/>
              <a:t>all</a:t>
            </a:r>
            <a:r>
              <a:rPr lang="it-IT" b="1" dirty="0"/>
              <a:t> management </a:t>
            </a:r>
            <a:r>
              <a:rPr lang="it-IT" b="1" dirty="0" err="1"/>
              <a:t>options</a:t>
            </a:r>
            <a:r>
              <a:rPr lang="it-IT" b="1" dirty="0"/>
              <a:t> and </a:t>
            </a:r>
            <a:r>
              <a:rPr lang="it-IT" b="1" dirty="0" err="1"/>
              <a:t>their</a:t>
            </a:r>
            <a:r>
              <a:rPr lang="it-IT" b="1" dirty="0"/>
              <a:t> </a:t>
            </a:r>
            <a:r>
              <a:rPr lang="it-IT" b="1" dirty="0" err="1"/>
              <a:t>outcome</a:t>
            </a:r>
            <a:r>
              <a:rPr lang="it-IT" b="1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it-IT" b="1" dirty="0"/>
              <a:t>The </a:t>
            </a:r>
            <a:r>
              <a:rPr lang="it-IT" b="1" dirty="0" err="1"/>
              <a:t>rationale</a:t>
            </a:r>
            <a:r>
              <a:rPr lang="it-IT" b="1" dirty="0"/>
              <a:t> for the </a:t>
            </a:r>
            <a:r>
              <a:rPr lang="it-IT" b="1" dirty="0" err="1"/>
              <a:t>proposed</a:t>
            </a:r>
            <a:r>
              <a:rPr lang="it-IT" b="1" dirty="0"/>
              <a:t> management option.</a:t>
            </a:r>
          </a:p>
          <a:p>
            <a:pPr marL="514350" indent="-514350">
              <a:buFont typeface="+mj-lt"/>
              <a:buAutoNum type="arabicPeriod"/>
            </a:pPr>
            <a:r>
              <a:rPr lang="it-IT" b="1" dirty="0"/>
              <a:t>A </a:t>
            </a:r>
            <a:r>
              <a:rPr lang="it-IT" b="1" dirty="0" err="1"/>
              <a:t>risk</a:t>
            </a:r>
            <a:r>
              <a:rPr lang="it-IT" b="1" dirty="0"/>
              <a:t> </a:t>
            </a:r>
            <a:r>
              <a:rPr lang="it-IT" b="1" dirty="0" err="1"/>
              <a:t>assessment</a:t>
            </a:r>
            <a:r>
              <a:rPr lang="it-IT" b="1" dirty="0"/>
              <a:t> for </a:t>
            </a:r>
            <a:r>
              <a:rPr lang="it-IT" b="1" dirty="0" err="1"/>
              <a:t>all</a:t>
            </a:r>
            <a:r>
              <a:rPr lang="it-IT" b="1" dirty="0"/>
              <a:t> the </a:t>
            </a:r>
            <a:r>
              <a:rPr lang="it-IT" b="1" dirty="0" err="1"/>
              <a:t>involved</a:t>
            </a:r>
            <a:r>
              <a:rPr lang="it-IT" b="1" dirty="0"/>
              <a:t> parties.</a:t>
            </a:r>
          </a:p>
          <a:p>
            <a:pPr marL="514350" indent="-514350">
              <a:buFont typeface="+mj-lt"/>
              <a:buAutoNum type="arabicPeriod"/>
            </a:pPr>
            <a:r>
              <a:rPr lang="it-IT" b="1" dirty="0" err="1"/>
              <a:t>Possible</a:t>
            </a:r>
            <a:r>
              <a:rPr lang="it-IT" b="1" dirty="0"/>
              <a:t> benefits and </a:t>
            </a:r>
            <a:r>
              <a:rPr lang="it-IT" b="1" dirty="0" err="1"/>
              <a:t>adverse</a:t>
            </a:r>
            <a:r>
              <a:rPr lang="it-IT" b="1" dirty="0"/>
              <a:t> </a:t>
            </a:r>
            <a:r>
              <a:rPr lang="it-IT" b="1" dirty="0" err="1"/>
              <a:t>effects</a:t>
            </a:r>
            <a:r>
              <a:rPr lang="it-IT" b="1" dirty="0"/>
              <a:t> from the </a:t>
            </a:r>
            <a:r>
              <a:rPr lang="it-IT" b="1" dirty="0" err="1"/>
              <a:t>proposed</a:t>
            </a:r>
            <a:r>
              <a:rPr lang="it-IT" b="1" dirty="0"/>
              <a:t> </a:t>
            </a:r>
            <a:r>
              <a:rPr lang="it-IT" b="1" dirty="0" err="1"/>
              <a:t>intervention</a:t>
            </a:r>
            <a:r>
              <a:rPr lang="it-IT" b="1" dirty="0"/>
              <a:t>(</a:t>
            </a:r>
            <a:r>
              <a:rPr lang="it-IT" b="1" dirty="0" err="1"/>
              <a:t>s</a:t>
            </a:r>
            <a:r>
              <a:rPr lang="it-IT" b="1" dirty="0"/>
              <a:t>).</a:t>
            </a:r>
          </a:p>
          <a:p>
            <a:pPr marL="514350" indent="-514350">
              <a:buFont typeface="+mj-lt"/>
              <a:buAutoNum type="arabicPeriod"/>
            </a:pPr>
            <a:r>
              <a:rPr lang="it-IT" b="1" dirty="0"/>
              <a:t>The </a:t>
            </a:r>
            <a:r>
              <a:rPr lang="it-IT" b="1" dirty="0" err="1"/>
              <a:t>likely</a:t>
            </a:r>
            <a:r>
              <a:rPr lang="it-IT" b="1" dirty="0"/>
              <a:t> </a:t>
            </a:r>
            <a:r>
              <a:rPr lang="it-IT" b="1" dirty="0" err="1"/>
              <a:t>effect</a:t>
            </a:r>
            <a:r>
              <a:rPr lang="it-IT" b="1" dirty="0"/>
              <a:t> of the </a:t>
            </a:r>
            <a:r>
              <a:rPr lang="it-IT" b="1" dirty="0" err="1"/>
              <a:t>proposed</a:t>
            </a:r>
            <a:r>
              <a:rPr lang="it-IT" b="1" dirty="0"/>
              <a:t> </a:t>
            </a:r>
            <a:r>
              <a:rPr lang="it-IT" b="1" dirty="0" err="1"/>
              <a:t>intervention</a:t>
            </a:r>
            <a:r>
              <a:rPr lang="it-IT" b="1" dirty="0"/>
              <a:t>(</a:t>
            </a:r>
            <a:r>
              <a:rPr lang="it-IT" b="1" dirty="0" err="1"/>
              <a:t>s</a:t>
            </a:r>
            <a:r>
              <a:rPr lang="it-IT" b="1" dirty="0"/>
              <a:t>) on the </a:t>
            </a:r>
            <a:r>
              <a:rPr lang="it-IT" b="1" dirty="0" err="1"/>
              <a:t>person’s</a:t>
            </a:r>
            <a:r>
              <a:rPr lang="it-IT" b="1" dirty="0"/>
              <a:t> and </a:t>
            </a:r>
            <a:r>
              <a:rPr lang="it-IT" b="1" dirty="0" err="1"/>
              <a:t>her</a:t>
            </a:r>
            <a:r>
              <a:rPr lang="it-IT" b="1" dirty="0"/>
              <a:t>/</a:t>
            </a:r>
            <a:r>
              <a:rPr lang="it-IT" b="1" dirty="0" err="1"/>
              <a:t>his</a:t>
            </a:r>
            <a:r>
              <a:rPr lang="it-IT" b="1" dirty="0"/>
              <a:t> </a:t>
            </a:r>
            <a:r>
              <a:rPr lang="it-IT" b="1" dirty="0" err="1"/>
              <a:t>family’s</a:t>
            </a:r>
            <a:r>
              <a:rPr lang="it-IT" b="1" dirty="0"/>
              <a:t> </a:t>
            </a:r>
            <a:r>
              <a:rPr lang="it-IT" b="1" dirty="0" err="1"/>
              <a:t>quality</a:t>
            </a:r>
            <a:r>
              <a:rPr lang="it-IT" b="1" dirty="0"/>
              <a:t> of life.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3102-9BCA-0B4E-883E-A7C0806A2AD9}" type="slidenum">
              <a:rPr lang="it-IT" smtClean="0"/>
              <a:t>8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589125" y="5611367"/>
            <a:ext cx="90137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Using </a:t>
            </a:r>
            <a:r>
              <a:rPr lang="it-IT" sz="3200" b="1" dirty="0" err="1"/>
              <a:t>Functional</a:t>
            </a:r>
            <a:r>
              <a:rPr lang="it-IT" sz="3200" b="1" dirty="0"/>
              <a:t> Analysis </a:t>
            </a:r>
            <a:r>
              <a:rPr lang="it-IT" sz="3200" b="1" dirty="0" err="1"/>
              <a:t>also</a:t>
            </a:r>
            <a:r>
              <a:rPr lang="it-IT" sz="3200" b="1" dirty="0"/>
              <a:t> for </a:t>
            </a:r>
            <a:r>
              <a:rPr lang="it-IT" sz="3200" b="1" dirty="0" err="1"/>
              <a:t>Drug</a:t>
            </a:r>
            <a:r>
              <a:rPr lang="it-IT" sz="3200" b="1" dirty="0"/>
              <a:t> Treatment, </a:t>
            </a:r>
            <a:r>
              <a:rPr lang="it-IT" sz="3200" b="1" dirty="0" err="1"/>
              <a:t>considered</a:t>
            </a:r>
            <a:r>
              <a:rPr lang="it-IT" sz="3200" b="1" dirty="0"/>
              <a:t> </a:t>
            </a:r>
            <a:r>
              <a:rPr lang="it-IT" sz="3200" b="1" dirty="0" err="1"/>
              <a:t>as</a:t>
            </a:r>
            <a:r>
              <a:rPr lang="it-IT" sz="3200" b="1" dirty="0"/>
              <a:t> a </a:t>
            </a:r>
            <a:r>
              <a:rPr lang="it-IT" sz="3200" b="1" dirty="0" err="1"/>
              <a:t>system</a:t>
            </a:r>
            <a:r>
              <a:rPr lang="it-IT" sz="3200" b="1" dirty="0"/>
              <a:t> of </a:t>
            </a:r>
            <a:r>
              <a:rPr lang="it-IT" sz="3200" b="1" dirty="0" err="1"/>
              <a:t>contingencies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152876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FF0000"/>
                </a:solidFill>
              </a:rPr>
              <a:t>Flowchart</a:t>
            </a:r>
            <a:r>
              <a:rPr lang="it-IT" b="1" dirty="0">
                <a:solidFill>
                  <a:srgbClr val="FF0000"/>
                </a:solidFill>
              </a:rPr>
              <a:t> operativa:</a:t>
            </a:r>
          </a:p>
        </p:txBody>
      </p:sp>
      <p:pic>
        <p:nvPicPr>
          <p:cNvPr id="4" name="Segnaposto contenuto 3" descr="Schermata 2015-09-09 alle 11.28.5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2" b="3402"/>
          <a:stretch>
            <a:fillRect/>
          </a:stretch>
        </p:blipFill>
        <p:spPr>
          <a:xfrm>
            <a:off x="17207" y="1219200"/>
            <a:ext cx="11981109" cy="4957763"/>
          </a:xfrm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E3102-9BCA-0B4E-883E-A7C0806A2AD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5308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1336</Words>
  <Application>Microsoft Office PowerPoint</Application>
  <PresentationFormat>Personalizzato</PresentationFormat>
  <Paragraphs>232</Paragraphs>
  <Slides>64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64</vt:i4>
      </vt:variant>
    </vt:vector>
  </HeadingPairs>
  <TitlesOfParts>
    <vt:vector size="65" baseType="lpstr">
      <vt:lpstr>Tema di Office</vt:lpstr>
      <vt:lpstr>Principi e Pratiche applicative del Trattamento Psicofarmacologico nelle comorbidità psichiatriche  e comportamentali nei Disturbi del Neurosviluppo</vt:lpstr>
      <vt:lpstr>I Disturbi del Comportamento e la Psicopatologia nei Disturbi del Neurosviluppo: difficile da digerire…</vt:lpstr>
      <vt:lpstr>Orienting</vt:lpstr>
      <vt:lpstr>Presentazione standard di PowerPoint</vt:lpstr>
      <vt:lpstr>Indications and reccomendations from Literature</vt:lpstr>
      <vt:lpstr>Reccomendations</vt:lpstr>
      <vt:lpstr>CBs: Reccomendations: using/not using</vt:lpstr>
      <vt:lpstr>Reccomendations: Target CBs </vt:lpstr>
      <vt:lpstr>Flowchart operativa:</vt:lpstr>
      <vt:lpstr>Prescribing Psychotropic Drugs for CBs in IDD The importance of Guidelines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Literature and Experience: the paradimg of an intagrated approach</vt:lpstr>
      <vt:lpstr>10 principles and criteria: impact on psychopharmacology</vt:lpstr>
      <vt:lpstr>10 principles and criteria: impact on psychopharmacology</vt:lpstr>
      <vt:lpstr>10 principles and criteria: impact on psychopharmacology</vt:lpstr>
      <vt:lpstr> Conceptualizing the Impact of Psychopharmacology ,Croce 2016…</vt:lpstr>
      <vt:lpstr>Don’t Forget…</vt:lpstr>
      <vt:lpstr>Towards operalization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Suggestions</vt:lpstr>
      <vt:lpstr>Obiettivi del Trattamento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Cause di Aggressività in DSA</vt:lpstr>
      <vt:lpstr>Trattamento dell’Aggressività</vt:lpstr>
      <vt:lpstr>Presentazione standard di PowerPoint</vt:lpstr>
      <vt:lpstr>Presentazione standard di PowerPoint</vt:lpstr>
      <vt:lpstr>Presentazione standard di PowerPoint</vt:lpstr>
      <vt:lpstr>Iperattività e Impulsività</vt:lpstr>
      <vt:lpstr>Comportamenti ripetitivi</vt:lpstr>
      <vt:lpstr>Psicostimolanti</vt:lpstr>
      <vt:lpstr>Presentazione standard di PowerPoint</vt:lpstr>
      <vt:lpstr>SSRI</vt:lpstr>
      <vt:lpstr>Stabilizzatori dell’Umore</vt:lpstr>
      <vt:lpstr>Benzodiazepine: ATTENZIONE!</vt:lpstr>
      <vt:lpstr>Melatonina:</vt:lpstr>
      <vt:lpstr>Presentazione standard di PowerPoint</vt:lpstr>
      <vt:lpstr>Presentazione standard di PowerPoint</vt:lpstr>
      <vt:lpstr>Presentazione standard di PowerPoint</vt:lpstr>
      <vt:lpstr>Linee Guida per l’uso dei Farmaci in DSA</vt:lpstr>
      <vt:lpstr>Presentazione standard di PowerPoint</vt:lpstr>
      <vt:lpstr>Presentazione standard di PowerPoint</vt:lpstr>
      <vt:lpstr>Presentazione standard di PowerPoint</vt:lpstr>
      <vt:lpstr>Contatto: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Principi e Pratiche applicative del Trattamento Psicofarmacologico nelle comorbidità psichiatriche  e comportamentali</dc:title>
  <dc:creator>Luigi Croce</dc:creator>
  <cp:lastModifiedBy>Barbara Andreoli</cp:lastModifiedBy>
  <cp:revision>27</cp:revision>
  <dcterms:created xsi:type="dcterms:W3CDTF">2018-02-23T08:41:58Z</dcterms:created>
  <dcterms:modified xsi:type="dcterms:W3CDTF">2018-03-26T15:12:59Z</dcterms:modified>
</cp:coreProperties>
</file>