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20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288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70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484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47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359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009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08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8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57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659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0E8656E-AD47-B147-9A41-B4D5773D7B68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17/10/2017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25C0AE3-3A15-AF45-B255-B81D8A4B1B9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701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10"/>
          <p:cNvPicPr>
            <a:picLocks noChangeAspect="1" noChangeArrowheads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2" y="123827"/>
            <a:ext cx="341947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tangolo 15"/>
          <p:cNvSpPr/>
          <p:nvPr/>
        </p:nvSpPr>
        <p:spPr>
          <a:xfrm>
            <a:off x="684215" y="3976690"/>
            <a:ext cx="77755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/>
            <a:r>
              <a:rPr lang="it-IT" sz="4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IL COLPEVOLE </a:t>
            </a:r>
            <a:r>
              <a:rPr lang="ja-JP" altLang="it-IT" sz="4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“</a:t>
            </a:r>
            <a:r>
              <a:rPr lang="it-IT" sz="4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INVISIBILE</a:t>
            </a:r>
            <a:r>
              <a:rPr lang="ja-JP" altLang="it-IT" sz="4000" b="1" dirty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”</a:t>
            </a:r>
            <a:endParaRPr lang="it-IT" sz="4000" b="1" dirty="0">
              <a:solidFill>
                <a:schemeClr val="tx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061108" y="4941913"/>
            <a:ext cx="49671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/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Riferimento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2">
                    <a:lumMod val="50000"/>
                  </a:schemeClr>
                </a:solidFill>
              </a:rPr>
              <a:t>bibliografico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Bitter Pills</a:t>
            </a:r>
            <a:endParaRPr lang="it-IT" b="1" dirty="0">
              <a:solidFill>
                <a:schemeClr val="tx2">
                  <a:lumMod val="50000"/>
                </a:schemeClr>
              </a:solidFill>
            </a:endParaRPr>
          </a:p>
          <a:p>
            <a:pPr defTabSz="457200" fontAlgn="base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Adam C. Schaffer, M.D., Yonatan Grad, M.D., and John J. Ross, M.D.</a:t>
            </a:r>
            <a:endParaRPr lang="it-IT" dirty="0">
              <a:solidFill>
                <a:schemeClr val="tx2">
                  <a:lumMod val="50000"/>
                </a:schemeClr>
              </a:solidFill>
            </a:endParaRPr>
          </a:p>
          <a:p>
            <a:pPr defTabSz="457200" fontAlgn="base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N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Engl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J Med 2010; 363: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e26 October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14,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2010 DOI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: 10.1056/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NEJMimc1004455</a:t>
            </a:r>
            <a:endParaRPr lang="it-IT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CasellaDiTesto 10"/>
          <p:cNvSpPr txBox="1">
            <a:spLocks noChangeArrowheads="1"/>
          </p:cNvSpPr>
          <p:nvPr/>
        </p:nvSpPr>
        <p:spPr bwMode="auto">
          <a:xfrm>
            <a:off x="3544688" y="2179501"/>
            <a:ext cx="523587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defTabSz="457200">
              <a:defRPr/>
            </a:pPr>
            <a:r>
              <a:rPr lang="it-IT" altLang="it-IT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Discussione: Prof.ssa Sandra Sigala</a:t>
            </a:r>
            <a:endParaRPr lang="it-IT" altLang="it-IT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5" descr="logo azienda spedale civile"/>
          <p:cNvPicPr>
            <a:picLocks noChangeArrowheads="1"/>
          </p:cNvPicPr>
          <p:nvPr/>
        </p:nvPicPr>
        <p:blipFill>
          <a:blip r:embed="rId3">
            <a:alphaModFix amt="7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135" y="372535"/>
            <a:ext cx="1114955" cy="1056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WINDOWS\Desktop\logounibs.gif (3).jpg"/>
          <p:cNvPicPr>
            <a:picLocks noChangeArrowheads="1"/>
          </p:cNvPicPr>
          <p:nvPr/>
        </p:nvPicPr>
        <p:blipFill>
          <a:blip r:embed="rId4">
            <a:alphaModFix amt="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76" y="372535"/>
            <a:ext cx="1050925" cy="1056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046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025588" y="574021"/>
            <a:ext cx="54729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Acute interstitial nephritis (AIN) has been reported with the use of proton pump inhibitors (PPIs) and is generally considered to be an </a:t>
            </a:r>
            <a:r>
              <a:rPr lang="en-US" sz="1600" i="1" dirty="0">
                <a:solidFill>
                  <a:srgbClr val="FF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idiopathic</a:t>
            </a:r>
            <a:r>
              <a:rPr lang="en-US" sz="1600" i="1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hypersensitivity reaction</a:t>
            </a:r>
            <a:r>
              <a:rPr lang="en-US" sz="1600" dirty="0">
                <a:solidFill>
                  <a:srgbClr val="4BACC6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2" y="340377"/>
            <a:ext cx="1820396" cy="1820396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484097" y="2160773"/>
            <a:ext cx="80144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5720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AIN can occur at any time during therapy. Discontinue the PPI if AIN occurs</a:t>
            </a:r>
            <a:r>
              <a:rPr 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sz="16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Although rare, acute interstitial nephritis (AIN) has been reported in association with all proton pump inhibitors (PPIs). </a:t>
            </a:r>
            <a:endParaRPr lang="en-US" sz="1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sz="16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r>
              <a:rPr lang="en-US" sz="16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</a:t>
            </a:r>
            <a:r>
              <a:rPr lang="en-US" sz="16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patient population most associated with reported cases of PPI-induced AIN is </a:t>
            </a:r>
            <a:r>
              <a:rPr lang="en-US" sz="16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older</a:t>
            </a:r>
            <a:r>
              <a:rPr lang="en-US" sz="16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may have </a:t>
            </a:r>
            <a:r>
              <a:rPr lang="en-US" sz="16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co-morbid conditions </a:t>
            </a:r>
            <a:r>
              <a:rPr lang="en-US" sz="16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that affect renal function, and may be taking </a:t>
            </a:r>
            <a:r>
              <a:rPr lang="en-US" sz="16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concomitant medications that also are implicated in drug-induced AIN</a:t>
            </a:r>
            <a:r>
              <a:rPr lang="en-US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en-US" sz="1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sz="16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r>
              <a:rPr 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Discontinuation </a:t>
            </a:r>
            <a:r>
              <a:rPr 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the PPI is the primary therapy, while corticosteroids are often used but efficacy has not been demonstrated in controlled clinical trials. </a:t>
            </a:r>
            <a:r>
              <a:rPr lang="en-US" sz="1600" dirty="0">
                <a:solidFill>
                  <a:srgbClr val="FF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majority of patients regain renal function, although not always to pre-AIN levels. </a:t>
            </a:r>
            <a:endParaRPr lang="en-US" sz="1600" dirty="0">
              <a:solidFill>
                <a:srgbClr val="FF33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12" y="340379"/>
            <a:ext cx="8169348" cy="61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07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43467" y="598058"/>
            <a:ext cx="78570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presentazione  clinica ed i sintomi spesso non sono chiari, </a:t>
            </a:r>
            <a:r>
              <a:rPr lang="it-IT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 i pazienti possono avere declino della funzione renale, ma essere </a:t>
            </a:r>
            <a:r>
              <a:rPr lang="it-IT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asintomatici. </a:t>
            </a: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it-IT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tempestivo riconoscimento ed il trattamento, se necessario, della nefrite interstiziale indotta da PPI sono fondamentali per prevenire le complicanze renali e/o lo sviluppo di insufficienza renale cronica</a:t>
            </a:r>
            <a:endParaRPr lang="en-US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37370"/>
            <a:ext cx="8382000" cy="17605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921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913" y="742174"/>
            <a:ext cx="8610832" cy="611582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2" name="Rettangolo 1"/>
          <p:cNvSpPr/>
          <p:nvPr/>
        </p:nvSpPr>
        <p:spPr>
          <a:xfrm>
            <a:off x="400583" y="6307862"/>
            <a:ext cx="49808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Adverse Effects of Long-Term Proton Pump Inhibitor </a:t>
            </a:r>
            <a:r>
              <a:rPr lang="en-US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Therapy </a:t>
            </a:r>
          </a:p>
          <a:p>
            <a:pPr defTabSz="457200"/>
            <a:r>
              <a:rPr lang="sv-SE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Dig </a:t>
            </a:r>
            <a:r>
              <a:rPr lang="sv-SE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 Sci (2011) 56:931–950</a:t>
            </a:r>
            <a:endParaRPr lang="it-IT" sz="12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34508" y="172733"/>
            <a:ext cx="9060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it-IT" sz="2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 è l’unico effetto avverso «importante» dei PPI?</a:t>
            </a:r>
            <a:endParaRPr lang="it-IT" sz="2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4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2237" y="689115"/>
            <a:ext cx="84716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endParaRPr lang="en-US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L’esatta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prevalenza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dell’</a:t>
            </a:r>
            <a:r>
              <a:rPr lang="en-US" b="1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ipomagnesiemia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rimane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 difficile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valutazione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tuttavia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crescente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numero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casi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indica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queste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segnalazioni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possano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rappresentare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“la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punta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 un iceberg”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653" y="2166443"/>
            <a:ext cx="1879226" cy="250563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71440" y="2166441"/>
            <a:ext cx="6338415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All’ipomagnesiemia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spesso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associa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ipocalcemia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en-US" b="1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ipopotassiemia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secondarie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L’uso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lungo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termine</a:t>
            </a:r>
            <a:r>
              <a:rPr lang="en-US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PPI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sembra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giocare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un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ruolo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importante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tutti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pazienti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report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assumevano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PPI da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oltre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 anno.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L’alterazione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degli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elettroliti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è in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genere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rapidamente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reversibile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sospensione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farmaco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endParaRPr lang="en-US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Font typeface="Wingdings" panose="05000000000000000000" pitchFamily="2" charset="2"/>
              <a:buChar char="ü"/>
            </a:pPr>
            <a:r>
              <a:rPr lang="en-US" b="1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Iposodiemia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inappropriate </a:t>
            </a:r>
            <a:r>
              <a:rPr lang="en-US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secrezione</a:t>
            </a:r>
            <a:r>
              <a:rPr lang="en-US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 ADH</a:t>
            </a:r>
          </a:p>
          <a:p>
            <a:pPr algn="just" defTabSz="457200"/>
            <a:endParaRPr lang="en-US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727948" y="4792089"/>
            <a:ext cx="55670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en-US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could indicate that PPIs might have a relatively subtle effect on Mg</a:t>
            </a:r>
            <a:r>
              <a:rPr lang="en-US" sz="1600" b="1" i="1" baseline="30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2+ </a:t>
            </a:r>
            <a:r>
              <a:rPr lang="en-US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homeostasis</a:t>
            </a:r>
            <a:r>
              <a:rPr lang="en-US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which only becomes overt when Mg</a:t>
            </a:r>
            <a:r>
              <a:rPr lang="en-US" sz="1600" b="1" i="1" baseline="30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2+ </a:t>
            </a:r>
            <a:r>
              <a:rPr lang="en-US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stores are completely depleted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51468" y="319784"/>
            <a:ext cx="72529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PPI e </a:t>
            </a:r>
            <a:r>
              <a:rPr lang="en-US" sz="28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alterazione</a:t>
            </a:r>
            <a:r>
              <a:rPr 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degli</a:t>
            </a:r>
            <a:r>
              <a:rPr 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elettroliti</a:t>
            </a:r>
            <a:endParaRPr lang="en-US" sz="2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defTabSz="457200"/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3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367088" y="603932"/>
            <a:ext cx="545418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target dei  PPI a livello gastrico, l’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ATPasi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gHK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l-GR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α,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un omologo nel colon (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cHK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l-GR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α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che estrude protoni nel lume dell’intestino, scambiando con ioni K</a:t>
            </a:r>
            <a:r>
              <a:rPr lang="it-IT" sz="1600" baseline="30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it-IT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Studi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vitro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indicano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PPI inibiscono l'attività di  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cHK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</a:t>
            </a:r>
            <a:r>
              <a:rPr lang="el-GR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α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determinando una riduzione della secrezione di ioni H</a:t>
            </a:r>
            <a:r>
              <a:rPr lang="it-IT" sz="1600" baseline="30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nel colon, </a:t>
            </a:r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portando così ad una riduzione dell’assorbimento </a:t>
            </a:r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intestinale </a:t>
            </a:r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Mg</a:t>
            </a:r>
            <a:r>
              <a:rPr lang="it-IT" sz="1600" i="1" baseline="30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2+  </a:t>
            </a:r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 </a:t>
            </a:r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canali TRPM6</a:t>
            </a:r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it-IT" sz="16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457200"/>
            <a:endParaRPr lang="it-IT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457200"/>
            <a:r>
              <a:rPr lang="de-DE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Pflugers </a:t>
            </a:r>
            <a:r>
              <a:rPr lang="de-DE" sz="1200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Arch</a:t>
            </a:r>
            <a:r>
              <a:rPr lang="de-DE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- </a:t>
            </a:r>
            <a:r>
              <a:rPr lang="de-DE" sz="1200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</a:t>
            </a:r>
            <a:r>
              <a:rPr lang="de-DE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 </a:t>
            </a:r>
            <a:r>
              <a:rPr lang="de-DE" sz="1200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Physiol</a:t>
            </a:r>
            <a:r>
              <a:rPr lang="de-DE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(2013) 465:1613–1620</a:t>
            </a:r>
            <a:endParaRPr lang="it-IT" sz="12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357749" y="442568"/>
            <a:ext cx="2847975" cy="3705225"/>
            <a:chOff x="833718" y="3112"/>
            <a:chExt cx="2847975" cy="3705225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3718" y="3112"/>
              <a:ext cx="2847975" cy="3705225"/>
            </a:xfrm>
            <a:prstGeom prst="rect">
              <a:avLst/>
            </a:prstGeom>
          </p:spPr>
        </p:pic>
        <p:sp>
          <p:nvSpPr>
            <p:cNvPr id="3" name="Rettangolo 2"/>
            <p:cNvSpPr/>
            <p:nvPr/>
          </p:nvSpPr>
          <p:spPr>
            <a:xfrm>
              <a:off x="833718" y="3285217"/>
              <a:ext cx="205171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457200"/>
              <a:r>
                <a:rPr lang="it-IT" sz="12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https://www.csbsju.edu</a:t>
              </a:r>
            </a:p>
          </p:txBody>
        </p:sp>
      </p:grpSp>
      <p:sp>
        <p:nvSpPr>
          <p:cNvPr id="6" name="Rettangolo 5"/>
          <p:cNvSpPr/>
          <p:nvPr/>
        </p:nvSpPr>
        <p:spPr>
          <a:xfrm>
            <a:off x="766483" y="4590504"/>
            <a:ext cx="76917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L'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omeprazolo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inibisce localmente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ATPasi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cHK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α, portando ad un aumento del pH luminale nel colon. Dato che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trasporto di Mg</a:t>
            </a:r>
            <a:r>
              <a:rPr lang="it-IT" sz="1600" baseline="30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2+ 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mediato dai canali TRPM6 dipende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dalla 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protonazione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 canale stesso,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l’aumento del 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indotto da PPI riduce l’ingresso intracellulare di Mg</a:t>
            </a:r>
            <a:r>
              <a:rPr lang="it-IT" sz="1600" baseline="30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2+ 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mediato da questi canali</a:t>
            </a:r>
          </a:p>
          <a:p>
            <a:pPr algn="just" defTabSz="457200"/>
            <a:endParaRPr lang="it-IT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457200"/>
            <a:r>
              <a:rPr lang="it-IT" sz="12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PLoSONE</a:t>
            </a:r>
            <a:r>
              <a:rPr lang="it-IT" sz="12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|DOI:10.1371/journal.pone.0138881, 2015</a:t>
            </a:r>
            <a:endParaRPr lang="it-IT" sz="12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8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4377761" y="2966939"/>
            <a:ext cx="4572000" cy="17543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 defTabSz="457200"/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PPIs 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might directly alter bone metabolism via </a:t>
            </a:r>
            <a:r>
              <a:rPr lang="en-US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vacuolar </a:t>
            </a:r>
            <a:r>
              <a:rPr lang="en-US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type H</a:t>
            </a:r>
            <a:r>
              <a:rPr lang="en-US" sz="1600" b="1" i="1" baseline="300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r>
              <a:rPr lang="en-US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-ATPase </a:t>
            </a:r>
            <a:r>
              <a:rPr lang="en-US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the osteoclasts. </a:t>
            </a:r>
            <a:endParaRPr lang="en-US" sz="1600" b="1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457200"/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 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hope 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delicate cascade mechanism of the effect of PPIs on bone metabolism will be found out in the near future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12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457200"/>
            <a:r>
              <a:rPr lang="en-US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 </a:t>
            </a:r>
            <a:r>
              <a:rPr lang="en-US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Liver, </a:t>
            </a:r>
            <a:r>
              <a:rPr lang="en-US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  <a:r>
              <a:rPr lang="en-US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607-614, 2015</a:t>
            </a:r>
            <a:endParaRPr lang="it-IT" sz="12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41" y="2971611"/>
            <a:ext cx="4083300" cy="3671201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61541" y="254804"/>
            <a:ext cx="6323926" cy="2462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endParaRPr lang="it-IT" sz="1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Una </a:t>
            </a:r>
            <a:r>
              <a:rPr lang="it-IT" sz="16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metanalisi</a:t>
            </a: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 dimostrato che 4 su 5 studi caso/controllo confermano un aumentato rischio di fratture patologiche con l’uso a lungo termine (2 anni e oltre) di PPI.</a:t>
            </a: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it-IT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rischio sembra essere correlato alla dose e alla durata del trattamento e sembra essere reversibile. </a:t>
            </a: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it-IT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 si osserva una riduzione della densità ossea.</a:t>
            </a:r>
            <a:endParaRPr lang="it-IT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377761" y="4826928"/>
            <a:ext cx="4572000" cy="1815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just" defTabSz="457200"/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Proton pump inhibitors may increase the risk of osteoporosis-related hip, wrist, or spine fractures, especially in patients on </a:t>
            </a:r>
            <a:r>
              <a:rPr lang="en-US" sz="1600" b="1" i="1" dirty="0">
                <a:solidFill>
                  <a:srgbClr val="FF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high-dose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1600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multiple daily doses) or </a:t>
            </a:r>
            <a:r>
              <a:rPr lang="en-US" sz="1600" b="1" i="1" dirty="0">
                <a:solidFill>
                  <a:srgbClr val="FF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long-term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1600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</a:t>
            </a:r>
            <a:r>
              <a:rPr lang="en-US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longer than one year) therapy </a:t>
            </a:r>
            <a:endParaRPr lang="en-US" sz="16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457200"/>
            <a:r>
              <a:rPr lang="en-US" sz="1200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Drugdex</a:t>
            </a:r>
            <a:r>
              <a:rPr lang="en-US" sz="12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Micromedex 2.0</a:t>
            </a:r>
            <a:endParaRPr lang="it-IT" sz="1200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485469" y="1081907"/>
            <a:ext cx="26077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PPI e osso</a:t>
            </a:r>
          </a:p>
          <a:p>
            <a:pPr defTabSz="457200"/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90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626535" y="4284136"/>
            <a:ext cx="7872009" cy="203132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 defTabSz="457200"/>
            <a:r>
              <a:rPr lang="en-US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What Measures Can Be Used </a:t>
            </a:r>
            <a:r>
              <a:rPr lang="en-US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Mitigate </a:t>
            </a:r>
            <a:r>
              <a:rPr lang="en-US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Potential Risks </a:t>
            </a:r>
            <a:r>
              <a:rPr lang="en-US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 Long-term </a:t>
            </a:r>
            <a:r>
              <a:rPr lang="en-US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PPI Therapy</a:t>
            </a:r>
            <a:r>
              <a:rPr lang="en-US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  <a:p>
            <a:pPr algn="just" defTabSz="457200"/>
            <a:endParaRPr lang="en-US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457200"/>
            <a:r>
              <a:rPr lang="en-US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</a:t>
            </a:r>
            <a:r>
              <a:rPr lang="en-US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sum, the best current strategies for </a:t>
            </a:r>
            <a:r>
              <a:rPr lang="en-US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mitigating the </a:t>
            </a:r>
            <a:r>
              <a:rPr lang="en-US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potential risks of long-term PPIs are </a:t>
            </a:r>
            <a:r>
              <a:rPr lang="en-US" i="1" dirty="0">
                <a:solidFill>
                  <a:srgbClr val="FF99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avoid </a:t>
            </a:r>
            <a:r>
              <a:rPr lang="en-US" i="1" dirty="0">
                <a:solidFill>
                  <a:srgbClr val="FF99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prescribing them </a:t>
            </a:r>
            <a:r>
              <a:rPr lang="en-US" i="1" dirty="0">
                <a:solidFill>
                  <a:srgbClr val="FF99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when they are not indicated and to reduce them </a:t>
            </a:r>
            <a:r>
              <a:rPr lang="en-US" i="1" dirty="0">
                <a:solidFill>
                  <a:srgbClr val="FF99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 their </a:t>
            </a:r>
            <a:r>
              <a:rPr lang="en-US" i="1" dirty="0">
                <a:solidFill>
                  <a:srgbClr val="FF99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minimum dose when they are indicated</a:t>
            </a:r>
            <a:endParaRPr lang="it-IT" i="1" dirty="0">
              <a:solidFill>
                <a:srgbClr val="FF99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879" y="245059"/>
            <a:ext cx="2286000" cy="1419225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102" y="1664282"/>
            <a:ext cx="6238440" cy="227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3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493" y="4676544"/>
            <a:ext cx="2378004" cy="1485238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918012" y="4251556"/>
            <a:ext cx="55805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57200"/>
            <a:endParaRPr lang="it-IT" sz="16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457200"/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«È </a:t>
            </a:r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poco disponibile in farmacia, come medicinale di automedicazione, quindi senza la necessità di una ricetta medica, il </a:t>
            </a:r>
            <a:r>
              <a:rPr lang="it-IT" sz="1600" i="1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pantoprazolo</a:t>
            </a:r>
            <a:r>
              <a:rPr lang="it-IT" sz="16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un inibitore della pompa protonica. In pratica è un farmaco che agisce contro le secrezioni acide gastriche in eccesso e contrastando, quindi</a:t>
            </a:r>
            <a:r>
              <a:rPr lang="it-IT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la pirosi, vale a dire i bruciori di </a:t>
            </a:r>
            <a:r>
              <a:rPr lang="it-IT" sz="1600" b="1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stomaco»</a:t>
            </a:r>
            <a:endParaRPr lang="it-IT" sz="1600" b="1" i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918012" y="563321"/>
            <a:ext cx="5580530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Appropriatezza prescrittiva</a:t>
            </a:r>
          </a:p>
          <a:p>
            <a:pPr algn="just" defTabSz="457200">
              <a:buClr>
                <a:srgbClr val="FF0000"/>
              </a:buClr>
            </a:pPr>
            <a:endParaRPr lang="it-IT" b="1" dirty="0">
              <a:solidFill>
                <a:prstClr val="black">
                  <a:lumMod val="85000"/>
                  <a:lumOff val="1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Rivalutazione periodica della terapia</a:t>
            </a:r>
          </a:p>
          <a:p>
            <a:pPr algn="just" defTabSz="457200">
              <a:buClr>
                <a:srgbClr val="FF0000"/>
              </a:buClr>
            </a:pPr>
            <a:endParaRPr lang="it-IT" b="1" dirty="0">
              <a:solidFill>
                <a:prstClr val="black">
                  <a:lumMod val="85000"/>
                  <a:lumOff val="1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Attenzione nei pazienti anziani</a:t>
            </a: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it-IT" b="1" dirty="0">
              <a:solidFill>
                <a:prstClr val="black">
                  <a:lumMod val="85000"/>
                  <a:lumOff val="1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Rivalutazione periodica del paziente per valutare l’eventuale insorgenza di eventi avversi </a:t>
            </a: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it-IT" b="1" dirty="0">
              <a:solidFill>
                <a:prstClr val="black">
                  <a:lumMod val="85000"/>
                  <a:lumOff val="1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 defTabSz="4572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b="1" dirty="0">
                <a:solidFill>
                  <a:prstClr val="black">
                    <a:lumMod val="85000"/>
                    <a:lumOff val="15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Attenzione all’effetto rimbalzo alla sospensione della terapia</a:t>
            </a:r>
            <a:endParaRPr lang="it-IT" b="1" dirty="0">
              <a:solidFill>
                <a:prstClr val="black">
                  <a:lumMod val="85000"/>
                  <a:lumOff val="1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95" y="563321"/>
            <a:ext cx="2253783" cy="207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6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821</Words>
  <Application>Microsoft Office PowerPoint</Application>
  <PresentationFormat>Presentazione su schermo (4:3)</PresentationFormat>
  <Paragraphs>67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ＭＳ Ｐゴシック</vt:lpstr>
      <vt:lpstr>Arial</vt:lpstr>
      <vt:lpstr>Calibri</vt:lpstr>
      <vt:lpstr>Verdana</vt:lpstr>
      <vt:lpstr>Wingdings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fabio.lodirizzini</dc:creator>
  <cp:lastModifiedBy>fabio.lodirizzini</cp:lastModifiedBy>
  <cp:revision>1</cp:revision>
  <dcterms:created xsi:type="dcterms:W3CDTF">2017-10-17T09:58:53Z</dcterms:created>
  <dcterms:modified xsi:type="dcterms:W3CDTF">2017-10-17T09:59:13Z</dcterms:modified>
</cp:coreProperties>
</file>