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6" r:id="rId3"/>
    <p:sldId id="257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274" r:id="rId23"/>
    <p:sldId id="275" r:id="rId24"/>
    <p:sldId id="276" r:id="rId25"/>
    <p:sldId id="277" r:id="rId26"/>
    <p:sldId id="278" r:id="rId27"/>
    <p:sldId id="279" r:id="rId28"/>
    <p:sldId id="292" r:id="rId29"/>
    <p:sldId id="293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CCFF"/>
    <a:srgbClr val="66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1</a:t>
          </a:r>
          <a:endParaRPr lang="it-IT" sz="40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922FFC4C-6A2D-9A44-804C-E2E5705726AC}">
      <dgm:prSet phldrT="[Testo]"/>
      <dgm:spPr/>
      <dgm:t>
        <a:bodyPr/>
        <a:lstStyle/>
        <a:p>
          <a:r>
            <a:rPr lang="it-IT" b="0" dirty="0" smtClean="0">
              <a:latin typeface="Arial Narrow"/>
              <a:cs typeface="Arial Narrow"/>
            </a:rPr>
            <a:t>Cercare sempre i segni e sintomi d’allarme</a:t>
          </a:r>
          <a:endParaRPr lang="it-IT" b="0" dirty="0"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2</a:t>
          </a:r>
          <a:endParaRPr lang="it-IT" sz="40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1A482E81-4384-F043-99B0-3556F969F1C4}">
      <dgm:prSet phldrT="[Testo]"/>
      <dgm:spPr/>
      <dgm:t>
        <a:bodyPr/>
        <a:lstStyle/>
        <a:p>
          <a:r>
            <a:rPr lang="it-IT" b="0" dirty="0" smtClean="0">
              <a:latin typeface="Arial Narrow"/>
              <a:cs typeface="Arial Narrow"/>
            </a:rPr>
            <a:t>La negatività degli esami strumentali eseguiti non sempre esclude la diagnosi di IBD</a:t>
          </a:r>
          <a:endParaRPr lang="it-IT" b="0" dirty="0"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4</a:t>
          </a:r>
          <a:endParaRPr lang="it-IT" sz="40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54635D34-9A8F-3040-A6D1-AC1310742952}">
      <dgm:prSet phldrT="[Testo]"/>
      <dgm:spPr/>
      <dgm:t>
        <a:bodyPr/>
        <a:lstStyle/>
        <a:p>
          <a:r>
            <a:rPr lang="it-IT" b="0" dirty="0" smtClean="0">
              <a:latin typeface="Arial Narrow"/>
              <a:cs typeface="Arial Narrow"/>
            </a:rPr>
            <a:t>Nelle IBD il follow-up è sempre da eseguire con </a:t>
          </a:r>
          <a:r>
            <a:rPr lang="it-IT" b="0" dirty="0" err="1" smtClean="0">
              <a:latin typeface="Arial Narrow"/>
              <a:cs typeface="Arial Narrow"/>
            </a:rPr>
            <a:t>colonrettoscopia</a:t>
          </a:r>
          <a:r>
            <a:rPr lang="it-IT" b="0" dirty="0" smtClean="0">
              <a:latin typeface="Arial Narrow"/>
              <a:cs typeface="Arial Narrow"/>
            </a:rPr>
            <a:t> con biopsie</a:t>
          </a:r>
          <a:endParaRPr lang="it-IT" b="0" dirty="0">
            <a:latin typeface="Arial Narrow"/>
            <a:cs typeface="Arial Narrow"/>
          </a:endParaRPr>
        </a:p>
      </dgm:t>
    </dgm:pt>
    <dgm:pt modelId="{09FDE4ED-3A38-C546-9408-A77230F9596C}" type="parTrans" cxnId="{C6C38EC6-60CA-5247-A175-C463902844C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B8436067-74AD-6E47-BB72-F72B6D770B21}" type="sibTrans" cxnId="{C6C38EC6-60CA-5247-A175-C463902844C5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000" b="1" dirty="0" smtClean="0">
              <a:latin typeface="Arial Narrow"/>
              <a:cs typeface="Arial Narrow"/>
            </a:rPr>
            <a:t>3</a:t>
          </a:r>
          <a:endParaRPr lang="it-IT" sz="40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3800E0CD-D18A-6B4E-B56D-EC77A674B61F}">
      <dgm:prSet/>
      <dgm:spPr/>
      <dgm:t>
        <a:bodyPr/>
        <a:lstStyle/>
        <a:p>
          <a:r>
            <a:rPr lang="it-IT" b="0" smtClean="0">
              <a:latin typeface="Arial Narrow"/>
              <a:cs typeface="Arial Narrow"/>
            </a:rPr>
            <a:t>Tener sempre presente il rischio neoplastico delle IBD</a:t>
          </a:r>
          <a:endParaRPr lang="it-IT" b="0"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b="1">
            <a:latin typeface="Arial Narrow"/>
            <a:cs typeface="Arial Narrow"/>
          </a:endParaRPr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A4AECC9F-FA9F-8A4B-8379-68FE276DE1D4}" type="presOf" srcId="{082C3A4E-F1E0-BD46-9F2B-FE77532B948D}" destId="{66BEDA6B-ED39-584D-AFF9-E78CD244A2D8}" srcOrd="0" destOrd="0" presId="urn:microsoft.com/office/officeart/2005/8/layout/chevron2"/>
    <dgm:cxn modelId="{22FD9280-242F-9E43-BF3A-EE505E2831EA}" type="presOf" srcId="{E2B49345-971D-8E42-A04A-C70453476C74}" destId="{40E24A69-73F7-6B42-B21F-2F80040FE5B1}" srcOrd="0" destOrd="0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263FA0C3-F693-6446-B4EB-263AB115BEBF}" type="presOf" srcId="{CC0C5F87-9E09-F44A-9FE4-783D1ECA91D7}" destId="{A33AEACA-D2B7-DD4F-BC66-D0A9C74BB356}" srcOrd="0" destOrd="0" presId="urn:microsoft.com/office/officeart/2005/8/layout/chevron2"/>
    <dgm:cxn modelId="{C6C38EC6-60CA-5247-A175-C463902844C5}" srcId="{E1BFDECB-B5AA-5B42-B0D9-5495E9F87448}" destId="{54635D34-9A8F-3040-A6D1-AC1310742952}" srcOrd="0" destOrd="0" parTransId="{09FDE4ED-3A38-C546-9408-A77230F9596C}" sibTransId="{B8436067-74AD-6E47-BB72-F72B6D770B21}"/>
    <dgm:cxn modelId="{30F95CCA-4D52-3B49-8A0A-70C5319604A9}" type="presOf" srcId="{FE7C479A-06AC-4B44-BD18-E837F19107A3}" destId="{8CC556F1-3902-064D-9B1D-7826AE877ED2}" srcOrd="0" destOrd="0" presId="urn:microsoft.com/office/officeart/2005/8/layout/chevron2"/>
    <dgm:cxn modelId="{9B958105-5B88-EC4E-9B2C-4DF323F98E78}" type="presOf" srcId="{1A482E81-4384-F043-99B0-3556F969F1C4}" destId="{49A8466E-1FE7-744E-93DB-7BDD5B0612CC}" srcOrd="0" destOrd="0" presId="urn:microsoft.com/office/officeart/2005/8/layout/chevron2"/>
    <dgm:cxn modelId="{118CA31B-EE6D-AD4C-B359-E10BC32B79DE}" type="presOf" srcId="{54635D34-9A8F-3040-A6D1-AC1310742952}" destId="{927D0E4D-3F6D-644B-A84D-6BDF82C790D4}" srcOrd="0" destOrd="0" presId="urn:microsoft.com/office/officeart/2005/8/layout/chevron2"/>
    <dgm:cxn modelId="{A5E230D7-46C8-7148-9004-10685F80A6E8}" type="presOf" srcId="{E1BFDECB-B5AA-5B42-B0D9-5495E9F87448}" destId="{F5DAF114-CBF2-6C42-A815-A4131FDC3DFB}" srcOrd="0" destOrd="0" presId="urn:microsoft.com/office/officeart/2005/8/layout/chevron2"/>
    <dgm:cxn modelId="{DAC06541-37FF-B244-9FE7-98AA1E8E6A7A}" type="presOf" srcId="{922FFC4C-6A2D-9A44-804C-E2E5705726AC}" destId="{350713BD-B27B-E948-80D9-169A97BCC1EF}" srcOrd="0" destOrd="0" presId="urn:microsoft.com/office/officeart/2005/8/layout/chevron2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33527963-55FA-CC42-9093-A5EC638975B0}" type="presOf" srcId="{3800E0CD-D18A-6B4E-B56D-EC77A674B61F}" destId="{AB14E9ED-0B59-3C41-BFB6-02715B144645}" srcOrd="0" destOrd="0" presId="urn:microsoft.com/office/officeart/2005/8/layout/chevron2"/>
    <dgm:cxn modelId="{498816DB-11C6-DF46-AB4F-6319A094CB53}" type="presParOf" srcId="{8CC556F1-3902-064D-9B1D-7826AE877ED2}" destId="{E3E038D3-8E18-EA42-AF72-11DD7CD67EA8}" srcOrd="0" destOrd="0" presId="urn:microsoft.com/office/officeart/2005/8/layout/chevron2"/>
    <dgm:cxn modelId="{37EB5456-74CB-1449-AD65-A05EB9930BEB}" type="presParOf" srcId="{E3E038D3-8E18-EA42-AF72-11DD7CD67EA8}" destId="{A33AEACA-D2B7-DD4F-BC66-D0A9C74BB356}" srcOrd="0" destOrd="0" presId="urn:microsoft.com/office/officeart/2005/8/layout/chevron2"/>
    <dgm:cxn modelId="{639659BB-705B-DF4E-A738-4361FC219C51}" type="presParOf" srcId="{E3E038D3-8E18-EA42-AF72-11DD7CD67EA8}" destId="{350713BD-B27B-E948-80D9-169A97BCC1EF}" srcOrd="1" destOrd="0" presId="urn:microsoft.com/office/officeart/2005/8/layout/chevron2"/>
    <dgm:cxn modelId="{AE0315F5-A4CF-0D4D-9B80-5BFB124C9A5E}" type="presParOf" srcId="{8CC556F1-3902-064D-9B1D-7826AE877ED2}" destId="{915AC809-38F8-0E4E-BD3E-2767400BDDE8}" srcOrd="1" destOrd="0" presId="urn:microsoft.com/office/officeart/2005/8/layout/chevron2"/>
    <dgm:cxn modelId="{4DB1D02E-CBDF-0549-9D89-440F7BD65303}" type="presParOf" srcId="{8CC556F1-3902-064D-9B1D-7826AE877ED2}" destId="{ABB89070-6C57-554C-B131-4B74B9AD69F3}" srcOrd="2" destOrd="0" presId="urn:microsoft.com/office/officeart/2005/8/layout/chevron2"/>
    <dgm:cxn modelId="{F521855D-770D-4E4D-ADC8-8B786C5C77FE}" type="presParOf" srcId="{ABB89070-6C57-554C-B131-4B74B9AD69F3}" destId="{40E24A69-73F7-6B42-B21F-2F80040FE5B1}" srcOrd="0" destOrd="0" presId="urn:microsoft.com/office/officeart/2005/8/layout/chevron2"/>
    <dgm:cxn modelId="{A2595A7B-F47F-4D48-BCA5-1E1D864C6F22}" type="presParOf" srcId="{ABB89070-6C57-554C-B131-4B74B9AD69F3}" destId="{AB14E9ED-0B59-3C41-BFB6-02715B144645}" srcOrd="1" destOrd="0" presId="urn:microsoft.com/office/officeart/2005/8/layout/chevron2"/>
    <dgm:cxn modelId="{D28F05AF-73A5-064D-86E0-BD1B2BC73ADF}" type="presParOf" srcId="{8CC556F1-3902-064D-9B1D-7826AE877ED2}" destId="{E2A5A025-D2BF-FD4B-9D0E-069330075690}" srcOrd="3" destOrd="0" presId="urn:microsoft.com/office/officeart/2005/8/layout/chevron2"/>
    <dgm:cxn modelId="{7B9CE91E-5659-AD4C-BCD7-9B3C7440EC4C}" type="presParOf" srcId="{8CC556F1-3902-064D-9B1D-7826AE877ED2}" destId="{80146EE5-1473-194F-B1B6-CD064E2E7C73}" srcOrd="4" destOrd="0" presId="urn:microsoft.com/office/officeart/2005/8/layout/chevron2"/>
    <dgm:cxn modelId="{39B500A7-45B0-1A44-BB8D-528AC64CFF4B}" type="presParOf" srcId="{80146EE5-1473-194F-B1B6-CD064E2E7C73}" destId="{66BEDA6B-ED39-584D-AFF9-E78CD244A2D8}" srcOrd="0" destOrd="0" presId="urn:microsoft.com/office/officeart/2005/8/layout/chevron2"/>
    <dgm:cxn modelId="{7CF2999D-95C7-EE40-B827-44611AEE9187}" type="presParOf" srcId="{80146EE5-1473-194F-B1B6-CD064E2E7C73}" destId="{49A8466E-1FE7-744E-93DB-7BDD5B0612CC}" srcOrd="1" destOrd="0" presId="urn:microsoft.com/office/officeart/2005/8/layout/chevron2"/>
    <dgm:cxn modelId="{2863E623-1D8C-7349-AC54-71F2A523DCB7}" type="presParOf" srcId="{8CC556F1-3902-064D-9B1D-7826AE877ED2}" destId="{1052B3D2-7971-7943-9E06-86B513B37BA9}" srcOrd="5" destOrd="0" presId="urn:microsoft.com/office/officeart/2005/8/layout/chevron2"/>
    <dgm:cxn modelId="{CD07F438-1F23-2F49-A020-08175BB5D1ED}" type="presParOf" srcId="{8CC556F1-3902-064D-9B1D-7826AE877ED2}" destId="{1979A3C7-6B83-AE48-AD16-A7BE9B28A234}" srcOrd="6" destOrd="0" presId="urn:microsoft.com/office/officeart/2005/8/layout/chevron2"/>
    <dgm:cxn modelId="{B292861B-01A1-0F41-89D6-E2DF6EF5F523}" type="presParOf" srcId="{1979A3C7-6B83-AE48-AD16-A7BE9B28A234}" destId="{F5DAF114-CBF2-6C42-A815-A4131FDC3DFB}" srcOrd="0" destOrd="0" presId="urn:microsoft.com/office/officeart/2005/8/layout/chevron2"/>
    <dgm:cxn modelId="{45DD429C-B51B-5C43-9087-F4A5067C7F4A}" type="presParOf" srcId="{1979A3C7-6B83-AE48-AD16-A7BE9B28A234}" destId="{927D0E4D-3F6D-644B-A84D-6BDF82C790D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3AEACA-D2B7-DD4F-BC66-D0A9C74BB356}">
      <dsp:nvSpPr>
        <dsp:cNvPr id="0" name=""/>
        <dsp:cNvSpPr/>
      </dsp:nvSpPr>
      <dsp:spPr>
        <a:xfrm rot="5400000">
          <a:off x="-190420" y="194564"/>
          <a:ext cx="1269468" cy="888627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1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90420" y="194564"/>
        <a:ext cx="1269468" cy="888627"/>
      </dsp:txXfrm>
    </dsp:sp>
    <dsp:sp modelId="{350713BD-B27B-E948-80D9-169A97BCC1EF}">
      <dsp:nvSpPr>
        <dsp:cNvPr id="0" name=""/>
        <dsp:cNvSpPr/>
      </dsp:nvSpPr>
      <dsp:spPr>
        <a:xfrm rot="5400000">
          <a:off x="4603519" y="-3710747"/>
          <a:ext cx="825588" cy="8255372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700" b="0" kern="1200" dirty="0" smtClean="0">
              <a:latin typeface="Arial Narrow"/>
              <a:cs typeface="Arial Narrow"/>
            </a:rPr>
            <a:t>Cercare sempre i segni e sintomi d’allarme</a:t>
          </a:r>
          <a:endParaRPr lang="it-IT" sz="2700" b="0" kern="1200" dirty="0">
            <a:latin typeface="Arial Narrow"/>
            <a:cs typeface="Arial Narrow"/>
          </a:endParaRPr>
        </a:p>
      </dsp:txBody>
      <dsp:txXfrm rot="5400000">
        <a:off x="4603519" y="-3710747"/>
        <a:ext cx="825588" cy="8255372"/>
      </dsp:txXfrm>
    </dsp:sp>
    <dsp:sp modelId="{40E24A69-73F7-6B42-B21F-2F80040FE5B1}">
      <dsp:nvSpPr>
        <dsp:cNvPr id="0" name=""/>
        <dsp:cNvSpPr/>
      </dsp:nvSpPr>
      <dsp:spPr>
        <a:xfrm rot="5400000">
          <a:off x="-190420" y="1317700"/>
          <a:ext cx="1269468" cy="888627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2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90420" y="1317700"/>
        <a:ext cx="1269468" cy="888627"/>
      </dsp:txXfrm>
    </dsp:sp>
    <dsp:sp modelId="{AB14E9ED-0B59-3C41-BFB6-02715B144645}">
      <dsp:nvSpPr>
        <dsp:cNvPr id="0" name=""/>
        <dsp:cNvSpPr/>
      </dsp:nvSpPr>
      <dsp:spPr>
        <a:xfrm rot="5400000">
          <a:off x="4603736" y="-2587828"/>
          <a:ext cx="825154" cy="8255372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700" b="0" kern="1200" smtClean="0">
              <a:latin typeface="Arial Narrow"/>
              <a:cs typeface="Arial Narrow"/>
            </a:rPr>
            <a:t>Tener sempre presente il rischio neoplastico delle IBD</a:t>
          </a:r>
          <a:endParaRPr lang="it-IT" sz="2700" b="0" kern="1200">
            <a:latin typeface="Arial Narrow"/>
            <a:cs typeface="Arial Narrow"/>
          </a:endParaRPr>
        </a:p>
      </dsp:txBody>
      <dsp:txXfrm rot="5400000">
        <a:off x="4603736" y="-2587828"/>
        <a:ext cx="825154" cy="8255372"/>
      </dsp:txXfrm>
    </dsp:sp>
    <dsp:sp modelId="{66BEDA6B-ED39-584D-AFF9-E78CD244A2D8}">
      <dsp:nvSpPr>
        <dsp:cNvPr id="0" name=""/>
        <dsp:cNvSpPr/>
      </dsp:nvSpPr>
      <dsp:spPr>
        <a:xfrm rot="5400000">
          <a:off x="-190420" y="2440837"/>
          <a:ext cx="1269468" cy="888627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3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90420" y="2440837"/>
        <a:ext cx="1269468" cy="888627"/>
      </dsp:txXfrm>
    </dsp:sp>
    <dsp:sp modelId="{49A8466E-1FE7-744E-93DB-7BDD5B0612CC}">
      <dsp:nvSpPr>
        <dsp:cNvPr id="0" name=""/>
        <dsp:cNvSpPr/>
      </dsp:nvSpPr>
      <dsp:spPr>
        <a:xfrm rot="5400000">
          <a:off x="4603736" y="-1464691"/>
          <a:ext cx="825154" cy="8255372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700" b="0" kern="1200" dirty="0" smtClean="0">
              <a:latin typeface="Arial Narrow"/>
              <a:cs typeface="Arial Narrow"/>
            </a:rPr>
            <a:t>La negatività degli esami strumentali eseguiti non sempre esclude la diagnosi di IBD</a:t>
          </a:r>
          <a:endParaRPr lang="it-IT" sz="2700" b="0" kern="1200" dirty="0">
            <a:latin typeface="Arial Narrow"/>
            <a:cs typeface="Arial Narrow"/>
          </a:endParaRPr>
        </a:p>
      </dsp:txBody>
      <dsp:txXfrm rot="5400000">
        <a:off x="4603736" y="-1464691"/>
        <a:ext cx="825154" cy="8255372"/>
      </dsp:txXfrm>
    </dsp:sp>
    <dsp:sp modelId="{F5DAF114-CBF2-6C42-A815-A4131FDC3DFB}">
      <dsp:nvSpPr>
        <dsp:cNvPr id="0" name=""/>
        <dsp:cNvSpPr/>
      </dsp:nvSpPr>
      <dsp:spPr>
        <a:xfrm rot="5400000">
          <a:off x="-190420" y="3563973"/>
          <a:ext cx="1269468" cy="888627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000" b="1" kern="1200" dirty="0" smtClean="0">
              <a:latin typeface="Arial Narrow"/>
              <a:cs typeface="Arial Narrow"/>
            </a:rPr>
            <a:t>4</a:t>
          </a:r>
          <a:endParaRPr lang="it-IT" sz="4000" b="1" kern="1200" dirty="0">
            <a:latin typeface="Arial Narrow"/>
            <a:cs typeface="Arial Narrow"/>
          </a:endParaRPr>
        </a:p>
      </dsp:txBody>
      <dsp:txXfrm rot="5400000">
        <a:off x="-190420" y="3563973"/>
        <a:ext cx="1269468" cy="888627"/>
      </dsp:txXfrm>
    </dsp:sp>
    <dsp:sp modelId="{927D0E4D-3F6D-644B-A84D-6BDF82C790D4}">
      <dsp:nvSpPr>
        <dsp:cNvPr id="0" name=""/>
        <dsp:cNvSpPr/>
      </dsp:nvSpPr>
      <dsp:spPr>
        <a:xfrm rot="5400000">
          <a:off x="4603736" y="-341555"/>
          <a:ext cx="825154" cy="8255372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2700" b="0" kern="1200" dirty="0" smtClean="0">
              <a:latin typeface="Arial Narrow"/>
              <a:cs typeface="Arial Narrow"/>
            </a:rPr>
            <a:t>Nelle IBD il follow-up è sempre da eseguire con </a:t>
          </a:r>
          <a:r>
            <a:rPr lang="it-IT" sz="2700" b="0" kern="1200" dirty="0" err="1" smtClean="0">
              <a:latin typeface="Arial Narrow"/>
              <a:cs typeface="Arial Narrow"/>
            </a:rPr>
            <a:t>colonrettoscopia</a:t>
          </a:r>
          <a:r>
            <a:rPr lang="it-IT" sz="2700" b="0" kern="1200" dirty="0" smtClean="0">
              <a:latin typeface="Arial Narrow"/>
              <a:cs typeface="Arial Narrow"/>
            </a:rPr>
            <a:t> con biopsie</a:t>
          </a:r>
          <a:endParaRPr lang="it-IT" sz="2700" b="0" kern="1200" dirty="0">
            <a:latin typeface="Arial Narrow"/>
            <a:cs typeface="Arial Narrow"/>
          </a:endParaRPr>
        </a:p>
      </dsp:txBody>
      <dsp:txXfrm rot="5400000">
        <a:off x="4603736" y="-341555"/>
        <a:ext cx="825154" cy="8255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53375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301552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0768643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angolo rettangolo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Gruppo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igura a mano libera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Figura a mano libera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Figura a mano liber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Connettore 1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o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7" name="Sottotito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it-IT" smtClean="0"/>
              <a:t>Fare clic per modificare lo stile del sottotitolo dello schema</a:t>
            </a:r>
            <a:endParaRPr lang="en-US"/>
          </a:p>
        </p:txBody>
      </p:sp>
      <p:sp>
        <p:nvSpPr>
          <p:cNvPr id="11" name="Segnaposto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5535D59-2D76-4CE8-A6E7-128847C7850C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12" name="Segnaposto piè di pagina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13" name="Segnaposto numero diapositiva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61F2FBA-F4F6-475F-A986-BDA514BFAF2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65D8F-202D-4E3E-BDF4-923B8366D85F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7C512-85A8-4B4E-A16A-A33CCFC957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allone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Gallone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1F9907-A5C7-4382-AFD2-67F612103A1D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DF8C00-3A40-44AC-9312-1300757DB6F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B5D394-C3DF-405C-937C-8B8C91E87ADC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C5070D-E064-4B8A-B948-AA02868C082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88CBF8-EBD4-4B67-91B7-6E3A849D25A9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BB5733-B9CC-4936-AD9B-D3784A1336E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89713CA-422F-45D1-85E5-7CC5AFAC7F90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229428-ACB9-4B54-A2B5-B7F66E61545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326EC-9012-4341-A097-73DD896C21FB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3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51A1C-3B72-417B-B704-58324BBC1E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F3D682-A145-46EA-857A-CD5C8FD9E26F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452245-3872-4D65-AE20-33326BF2F09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79508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igura a mano libera 7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igura a mano libera 8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Triangolo rettango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Connettore 1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Gallone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Gallone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it-IT" noProof="0" smtClean="0"/>
              <a:t>Fare clic sull'icona per inserire un'immagine</a:t>
            </a:r>
            <a:endParaRPr lang="en-US" noProof="0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1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D48F8C0-F473-4DED-AE5C-86BF04E38174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12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13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1C5A7BB-263A-40E5-9F0B-005404335A6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2693-9178-46F7-9DD1-FF2AED8402EA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EFC39-E433-4AE5-AFEF-8925B2BB4E5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0454-A8E3-4AB0-9ADF-A16F6A9E7ABB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20363-94CF-4B36-A4B3-E0118BC331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00452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763664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556604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626731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464951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793024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059502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5FD91-1117-9943-8868-A2F042F645B0}" type="datetimeFigureOut">
              <a:rPr lang="it-IT" smtClean="0"/>
              <a:pPr/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732D3-414F-E44D-A73A-1AB13CBB2D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32865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igura a mano libera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Figura a mano libera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Triangolo rettango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Connettore 1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egnaposto tito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1033" name="Segnaposto testo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smtClean="0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C6EB125-059F-4B55-855F-F3F06ADDAF37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22" name="Segnaposto piè di pagina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5EB1C35-CF2F-4DB4-8E0C-6805149B98F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53"/>
            <a:ext cx="9144000" cy="48879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875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95604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45345" y="2190685"/>
            <a:ext cx="4873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1. IN URGENZA: </a:t>
            </a:r>
            <a:r>
              <a:rPr lang="it-IT" sz="2400" dirty="0" smtClean="0"/>
              <a:t>Emocromo, VES, PCR </a:t>
            </a:r>
            <a:endParaRPr lang="it-IT" sz="24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45345" y="2520390"/>
            <a:ext cx="6201838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it-IT" sz="2400" b="1" dirty="0" smtClean="0"/>
              <a:t>2. DIFFERIBILI: </a:t>
            </a:r>
            <a:r>
              <a:rPr lang="it-IT" sz="2400" dirty="0" smtClean="0"/>
              <a:t>TSH, anticorpi anti-TTG IGA,</a:t>
            </a:r>
          </a:p>
          <a:p>
            <a:pPr>
              <a:lnSpc>
                <a:spcPct val="90000"/>
              </a:lnSpc>
            </a:pPr>
            <a:r>
              <a:rPr lang="it-IT" sz="2400" dirty="0"/>
              <a:t>	</a:t>
            </a:r>
            <a:r>
              <a:rPr lang="it-IT" sz="2400" dirty="0" smtClean="0"/>
              <a:t>	     	 	 IGA totali, AST, ALT, GGT,</a:t>
            </a:r>
          </a:p>
          <a:p>
            <a:pPr>
              <a:lnSpc>
                <a:spcPct val="90000"/>
              </a:lnSpc>
            </a:pPr>
            <a:r>
              <a:rPr lang="it-IT" sz="2400" dirty="0"/>
              <a:t>	</a:t>
            </a:r>
            <a:r>
              <a:rPr lang="it-IT" sz="2400" dirty="0" smtClean="0"/>
              <a:t>	      		 Coprocolture, ricerca parassiti, 			  </a:t>
            </a:r>
            <a:r>
              <a:rPr lang="it-IT" sz="2400" dirty="0"/>
              <a:t>	</a:t>
            </a:r>
            <a:r>
              <a:rPr lang="it-IT" sz="2400" dirty="0" smtClean="0"/>
              <a:t> SOF x 3</a:t>
            </a:r>
            <a:endParaRPr lang="it-IT" sz="2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58032" y="-16496"/>
            <a:ext cx="365007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/>
              <a:t>FEDERICA</a:t>
            </a:r>
            <a:endParaRPr lang="it-IT" sz="3200" b="1" dirty="0"/>
          </a:p>
        </p:txBody>
      </p:sp>
      <p:sp>
        <p:nvSpPr>
          <p:cNvPr id="9" name="Rettangolo 8"/>
          <p:cNvSpPr/>
          <p:nvPr/>
        </p:nvSpPr>
        <p:spPr>
          <a:xfrm>
            <a:off x="445345" y="1303144"/>
            <a:ext cx="1418505" cy="1814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30101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973169"/>
          </a:xfrm>
          <a:solidFill>
            <a:srgbClr val="00CCFF">
              <a:alpha val="51000"/>
            </a:srgbClr>
          </a:solidFill>
        </p:spPr>
        <p:txBody>
          <a:bodyPr/>
          <a:lstStyle/>
          <a:p>
            <a:r>
              <a:rPr lang="it-IT" b="1" dirty="0" smtClean="0">
                <a:latin typeface="Arial Narrow"/>
                <a:cs typeface="Arial Narrow"/>
              </a:rPr>
              <a:t>Rivalutazione con esito degli esami: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6379" y="1384051"/>
            <a:ext cx="8362585" cy="51737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566928" indent="-457200">
              <a:lnSpc>
                <a:spcPct val="120000"/>
              </a:lnSpc>
              <a:buAutoNum type="arabicPeriod"/>
              <a:defRPr/>
            </a:pPr>
            <a:r>
              <a:rPr lang="it-IT" sz="2600" b="1" dirty="0" smtClean="0">
                <a:latin typeface="Arial Narrow"/>
                <a:cs typeface="Arial Narrow"/>
              </a:rPr>
              <a:t>Se coprocolture + </a:t>
            </a:r>
            <a:r>
              <a:rPr lang="it-IT" sz="2600" dirty="0" smtClean="0">
                <a:latin typeface="Arial Narrow"/>
                <a:cs typeface="Arial Narrow"/>
              </a:rPr>
              <a:t>: </a:t>
            </a:r>
            <a:r>
              <a:rPr lang="it-IT" sz="2600" dirty="0" err="1" smtClean="0">
                <a:latin typeface="Arial Narrow"/>
                <a:cs typeface="Arial Narrow"/>
              </a:rPr>
              <a:t>tp</a:t>
            </a:r>
            <a:r>
              <a:rPr lang="it-IT" sz="2600" dirty="0" smtClean="0">
                <a:latin typeface="Arial Narrow"/>
                <a:cs typeface="Arial Narrow"/>
              </a:rPr>
              <a:t> sintomatica ed eventuale rivalutazione</a:t>
            </a:r>
          </a:p>
          <a:p>
            <a:pPr marL="566928" indent="-457200">
              <a:lnSpc>
                <a:spcPct val="120000"/>
              </a:lnSpc>
              <a:buAutoNum type="arabicPeriod"/>
              <a:defRPr/>
            </a:pPr>
            <a:r>
              <a:rPr lang="it-IT" sz="2600" b="1" dirty="0" smtClean="0">
                <a:latin typeface="Arial Narrow"/>
                <a:cs typeface="Arial Narrow"/>
              </a:rPr>
              <a:t>Sospetto IBD </a:t>
            </a:r>
            <a:r>
              <a:rPr lang="it-IT" sz="2600" dirty="0" smtClean="0">
                <a:latin typeface="Arial Narrow"/>
                <a:cs typeface="Arial Narrow"/>
              </a:rPr>
              <a:t>(PCR elevata, anemia, SOF +, copro </a:t>
            </a:r>
            <a:r>
              <a:rPr lang="it-IT" sz="2600" dirty="0" err="1" smtClean="0">
                <a:latin typeface="Arial Narrow"/>
                <a:cs typeface="Arial Narrow"/>
              </a:rPr>
              <a:t>neg</a:t>
            </a:r>
            <a:r>
              <a:rPr lang="it-IT" sz="2600" dirty="0" smtClean="0">
                <a:latin typeface="Arial Narrow"/>
                <a:cs typeface="Arial Narrow"/>
              </a:rPr>
              <a:t>): Colonscopia con </a:t>
            </a:r>
            <a:r>
              <a:rPr lang="it-IT" sz="2600" dirty="0" err="1" smtClean="0">
                <a:latin typeface="Arial Narrow"/>
                <a:cs typeface="Arial Narrow"/>
              </a:rPr>
              <a:t>ileoscopia</a:t>
            </a:r>
            <a:r>
              <a:rPr lang="it-IT" sz="2600" dirty="0" smtClean="0">
                <a:latin typeface="Arial Narrow"/>
                <a:cs typeface="Arial Narrow"/>
              </a:rPr>
              <a:t> retrograda e biopsie con bollino verde</a:t>
            </a:r>
          </a:p>
          <a:p>
            <a:pPr marL="566928" indent="-457200">
              <a:lnSpc>
                <a:spcPct val="120000"/>
              </a:lnSpc>
              <a:buAutoNum type="arabicPeriod"/>
              <a:defRPr/>
            </a:pPr>
            <a:r>
              <a:rPr lang="it-IT" sz="2600" b="1" dirty="0" smtClean="0">
                <a:latin typeface="Arial Narrow"/>
                <a:cs typeface="Arial Narrow"/>
              </a:rPr>
              <a:t>Se celiachia</a:t>
            </a:r>
            <a:r>
              <a:rPr lang="it-IT" sz="2600" dirty="0" smtClean="0">
                <a:latin typeface="Arial Narrow"/>
                <a:cs typeface="Arial Narrow"/>
              </a:rPr>
              <a:t>: EGDS con biopsie + visita specialistica</a:t>
            </a:r>
          </a:p>
          <a:p>
            <a:pPr marL="566928" indent="-457200">
              <a:lnSpc>
                <a:spcPct val="120000"/>
              </a:lnSpc>
              <a:buAutoNum type="arabicPeriod"/>
              <a:defRPr/>
            </a:pPr>
            <a:r>
              <a:rPr lang="it-IT" sz="2600" b="1" dirty="0" smtClean="0">
                <a:latin typeface="Arial Narrow"/>
                <a:cs typeface="Arial Narrow"/>
              </a:rPr>
              <a:t>Se leucocitosi elevata</a:t>
            </a:r>
            <a:r>
              <a:rPr lang="it-IT" sz="2600" dirty="0" smtClean="0">
                <a:latin typeface="Arial Narrow"/>
                <a:cs typeface="Arial Narrow"/>
              </a:rPr>
              <a:t>: invio in PS (appendicite?)</a:t>
            </a:r>
          </a:p>
          <a:p>
            <a:pPr marL="566928" indent="-457200">
              <a:buAutoNum type="arabicPeriod"/>
              <a:defRPr/>
            </a:pPr>
            <a:endParaRPr lang="it-IT" sz="2300" dirty="0">
              <a:latin typeface="Arial Narrow"/>
              <a:cs typeface="Arial Narrow"/>
            </a:endParaRPr>
          </a:p>
          <a:p>
            <a:pPr marL="109728">
              <a:defRPr/>
            </a:pPr>
            <a:endParaRPr lang="it-IT" sz="2300" dirty="0" smtClean="0">
              <a:latin typeface="Arial Narrow"/>
              <a:cs typeface="Arial Narrow"/>
            </a:endParaRPr>
          </a:p>
          <a:p>
            <a:pPr marL="109728" algn="ctr">
              <a:defRPr/>
            </a:pPr>
            <a:r>
              <a:rPr lang="it-IT" sz="2800" b="1" dirty="0" smtClean="0">
                <a:latin typeface="Arial Narrow"/>
                <a:cs typeface="Arial Narrow"/>
              </a:rPr>
              <a:t>Approccio terapeutico:</a:t>
            </a:r>
          </a:p>
          <a:p>
            <a:pPr marL="109728" algn="ctr">
              <a:defRPr/>
            </a:pPr>
            <a:r>
              <a:rPr lang="it-IT" sz="2300" dirty="0" smtClean="0">
                <a:latin typeface="Arial Narrow"/>
                <a:cs typeface="Arial Narrow"/>
              </a:rPr>
              <a:t>Sospensione FANS</a:t>
            </a:r>
          </a:p>
          <a:p>
            <a:pPr marL="109728" algn="ctr">
              <a:defRPr/>
            </a:pPr>
            <a:r>
              <a:rPr lang="it-IT" sz="2300" dirty="0" err="1" smtClean="0">
                <a:latin typeface="Arial Narrow"/>
                <a:cs typeface="Arial Narrow"/>
              </a:rPr>
              <a:t>Tp</a:t>
            </a:r>
            <a:r>
              <a:rPr lang="it-IT" sz="2300" dirty="0" smtClean="0">
                <a:latin typeface="Arial Narrow"/>
                <a:cs typeface="Arial Narrow"/>
              </a:rPr>
              <a:t> sintomatica</a:t>
            </a:r>
          </a:p>
          <a:p>
            <a:pPr marL="109728" algn="ctr">
              <a:defRPr/>
            </a:pPr>
            <a:r>
              <a:rPr lang="it-IT" sz="2300" dirty="0" smtClean="0">
                <a:latin typeface="Arial Narrow"/>
                <a:cs typeface="Arial Narrow"/>
              </a:rPr>
              <a:t>Idratazione</a:t>
            </a:r>
          </a:p>
        </p:txBody>
      </p:sp>
    </p:spTree>
    <p:extLst>
      <p:ext uri="{BB962C8B-B14F-4D97-AF65-F5344CB8AC3E}">
        <p14:creationId xmlns="" xmlns:p14="http://schemas.microsoft.com/office/powerpoint/2010/main" val="21487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-1" y="1395004"/>
            <a:ext cx="9144000" cy="3599958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0" y="1395004"/>
            <a:ext cx="9143999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lnSpc>
                <a:spcPct val="120000"/>
              </a:lnSpc>
              <a:defRPr/>
            </a:pPr>
            <a:r>
              <a:rPr lang="it-IT" sz="8000" b="1" dirty="0" smtClean="0">
                <a:latin typeface="Arial Narrow"/>
                <a:cs typeface="Arial Narrow"/>
              </a:rPr>
              <a:t>La parola al clinico...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3248041"/>
            <a:ext cx="914399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lnSpc>
                <a:spcPct val="120000"/>
              </a:lnSpc>
              <a:defRPr/>
            </a:pPr>
            <a:r>
              <a:rPr lang="it-IT" sz="6600" b="1" dirty="0" smtClean="0">
                <a:latin typeface="Arial Narrow"/>
                <a:cs typeface="Arial Narrow"/>
              </a:rPr>
              <a:t>…COSA FARE???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004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-1" y="4994962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968965" y="5140162"/>
            <a:ext cx="320247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>
                <a:latin typeface="Arial Narrow"/>
                <a:cs typeface="Arial Narrow"/>
              </a:rPr>
              <a:t>Prof. Guido Missale</a:t>
            </a:r>
            <a:endParaRPr lang="it-IT" sz="3200" i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565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egnaposto contenuto 1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738687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it-IT" sz="2000" b="1" u="sng" dirty="0" smtClean="0">
                <a:latin typeface="Times New Roman" pitchFamily="18" charset="0"/>
                <a:cs typeface="Times New Roman" pitchFamily="18" charset="0"/>
              </a:rPr>
              <a:t>Sintomi di allarme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Frequenza dolore: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quotidiana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       	</a:t>
            </a:r>
            <a:endParaRPr lang="it-IT" sz="1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Sede dolore: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definita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Intensità dolore: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qualità di vita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it-IT" sz="2000" b="1" u="sng" dirty="0" smtClean="0">
                <a:latin typeface="Times New Roman" pitchFamily="18" charset="0"/>
                <a:cs typeface="Times New Roman" pitchFamily="18" charset="0"/>
              </a:rPr>
              <a:t>Segni di allarme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Febbre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Reazione peritoneale			   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Calo ponderale significativo: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&gt; 5 Kg in 3 mesi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Scariche muco-ematiche		    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Lesione mucosa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Ascesso/fistola perianale 	         	    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IBD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it-IT" sz="2000" b="1" u="sng" dirty="0" smtClean="0">
                <a:latin typeface="Times New Roman" pitchFamily="18" charset="0"/>
                <a:cs typeface="Times New Roman" pitchFamily="18" charset="0"/>
              </a:rPr>
              <a:t>Esami di allarme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	Leucocitosi, ⇧ PCR, ⇧ </a:t>
            </a:r>
            <a:r>
              <a:rPr lang="it-IT" sz="2000" dirty="0" err="1" smtClean="0">
                <a:latin typeface="Times New Roman" pitchFamily="18" charset="0"/>
                <a:cs typeface="Times New Roman" pitchFamily="18" charset="0"/>
              </a:rPr>
              <a:t>calprotectina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 fecale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361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t-IT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DISTURBI DELL’ALVO</a:t>
            </a:r>
            <a:endParaRPr lang="it-IT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Freccia a destra 3"/>
          <p:cNvSpPr/>
          <p:nvPr/>
        </p:nvSpPr>
        <p:spPr>
          <a:xfrm>
            <a:off x="4064920" y="1968631"/>
            <a:ext cx="72310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5402204" y="1860675"/>
            <a:ext cx="176426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Lesione organica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Freccia a destra 5"/>
          <p:cNvSpPr/>
          <p:nvPr/>
        </p:nvSpPr>
        <p:spPr>
          <a:xfrm>
            <a:off x="4176724" y="3356992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>
            <a:off x="4199392" y="4221088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a destra 7"/>
          <p:cNvSpPr/>
          <p:nvPr/>
        </p:nvSpPr>
        <p:spPr>
          <a:xfrm>
            <a:off x="4176724" y="4653136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5402204" y="3244334"/>
            <a:ext cx="176426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Lesione organica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429956" y="4108430"/>
            <a:ext cx="167866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Lesione mucosa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5404380" y="4612486"/>
            <a:ext cx="5822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IBD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egnaposto contenuto 1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96855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it-IT" sz="2400" b="1" u="sng" dirty="0" smtClean="0">
                <a:latin typeface="Times New Roman" pitchFamily="18" charset="0"/>
                <a:cs typeface="Times New Roman" pitchFamily="18" charset="0"/>
              </a:rPr>
              <a:t>Condizioni patologiche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Gastroenterite infettiva      		     </a:t>
            </a: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iaggi paesi a rischio, HIV, PPI,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Graft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 					          Versus Host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Disease</a:t>
            </a:r>
            <a:endParaRPr lang="it-IT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Sindrome intestino irritabile  	     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Gastroenterite acuta anamnestica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Coliti microscopiche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it-IT" sz="1400" u="sng" dirty="0" smtClean="0">
                <a:latin typeface="Times New Roman" pitchFamily="18" charset="0"/>
                <a:cs typeface="Times New Roman" pitchFamily="18" charset="0"/>
              </a:rPr>
              <a:t>collagena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t-IT" sz="1400" u="sng" dirty="0" err="1" smtClean="0">
                <a:latin typeface="Times New Roman" pitchFamily="18" charset="0"/>
                <a:cs typeface="Times New Roman" pitchFamily="18" charset="0"/>
              </a:rPr>
              <a:t>linfocitica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Morbo celiaco, FANS,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lansoprazolo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, 					         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ticlopidina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, ♀</a:t>
            </a:r>
            <a:endParaRPr lang="it-IT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Morbo celiaco dell’adulto		     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Familiarità, colite microscopica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err="1" smtClean="0">
                <a:latin typeface="Times New Roman" pitchFamily="18" charset="0"/>
                <a:cs typeface="Times New Roman" pitchFamily="18" charset="0"/>
              </a:rPr>
              <a:t>Gastroenterocolite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eosinofila	     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Allergie e intolleranze alimentari</a:t>
            </a:r>
            <a:endParaRPr lang="it-IT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Enterocolite da farmaci 		     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FANS,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lansoprazolo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KCl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NaP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, 					          contraccettivi, enzimi pancreatici, 					          chemioterapici, cocaina, </a:t>
            </a:r>
            <a:endParaRPr lang="it-IT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IBD					     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Sintomi e segni di allarme</a:t>
            </a:r>
            <a:endParaRPr lang="it-IT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Malattia neoplastica		      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Età, familiarità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Enterocoliti da patologie vascolari	     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Vasculiti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, ischemia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Patologie rare			       </a:t>
            </a:r>
            <a:r>
              <a:rPr lang="it-IT" sz="1400" b="1" dirty="0" err="1" smtClean="0">
                <a:latin typeface="Times New Roman" pitchFamily="18" charset="0"/>
                <a:cs typeface="Times New Roman" pitchFamily="18" charset="0"/>
              </a:rPr>
              <a:t>Amiloidosi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, sarcoidosi, endometriosi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endParaRPr lang="it-IT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it-IT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DISTURBI DELL’ALVO</a:t>
            </a:r>
            <a:endParaRPr lang="it-IT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egnaposto contenuto 1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8244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800" b="1" u="sng" dirty="0" smtClean="0">
                <a:latin typeface="Times New Roman" pitchFamily="18" charset="0"/>
                <a:cs typeface="Times New Roman" pitchFamily="18" charset="0"/>
              </a:rPr>
              <a:t>PRONTO SOCCORSO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Febbricola + </a:t>
            </a:r>
            <a:r>
              <a:rPr lang="it-IT" sz="1900" dirty="0" err="1" smtClean="0">
                <a:latin typeface="Times New Roman" pitchFamily="18" charset="0"/>
                <a:cs typeface="Times New Roman" pitchFamily="18" charset="0"/>
              </a:rPr>
              <a:t>Peritonismo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 + Leucocitosi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§"/>
            </a:pPr>
            <a:r>
              <a:rPr lang="it-IT" sz="2800" b="1" u="sng" dirty="0" smtClean="0">
                <a:latin typeface="Times New Roman" pitchFamily="18" charset="0"/>
                <a:cs typeface="Times New Roman" pitchFamily="18" charset="0"/>
              </a:rPr>
              <a:t>ESAMI STRUMENTALI</a:t>
            </a:r>
            <a:r>
              <a:rPr lang="it-IT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non differibile con  </a:t>
            </a:r>
            <a:r>
              <a:rPr lang="it-IT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bollino verde</a:t>
            </a:r>
          </a:p>
          <a:p>
            <a:pPr eaLnBrk="1" hangingPunct="1">
              <a:lnSpc>
                <a:spcPct val="90000"/>
              </a:lnSpc>
              <a:buFont typeface="Lucida Sans Unicode" pitchFamily="34" charset="0"/>
              <a:buAutoNum type="arabicPeriod"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Eco addome </a:t>
            </a: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	             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Colecistite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2400" b="1" dirty="0" err="1" smtClean="0">
                <a:latin typeface="Times New Roman" pitchFamily="18" charset="0"/>
                <a:cs typeface="Times New Roman" pitchFamily="18" charset="0"/>
              </a:rPr>
              <a:t>ColonTC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	             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Diverticolite</a:t>
            </a: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Sede del dolore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Eco ginecologica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Annessite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it-IT" sz="2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AutoNum type="arabicPeriod" startAt="2"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Colonscopia</a:t>
            </a: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	          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IBD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				          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Neoplasia localmente avanzata </a:t>
            </a: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endParaRPr lang="it-IT" sz="26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 3" pitchFamily="18" charset="2"/>
              <a:buNone/>
            </a:pPr>
            <a:r>
              <a:rPr lang="it-IT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it-IT" sz="2400" b="1" dirty="0" err="1" smtClean="0">
                <a:latin typeface="Times New Roman" pitchFamily="18" charset="0"/>
                <a:cs typeface="Times New Roman" pitchFamily="18" charset="0"/>
              </a:rPr>
              <a:t>EnteroTC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/RM/ECO</a:t>
            </a:r>
            <a:r>
              <a:rPr lang="it-IT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6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IBD intestino tenue</a:t>
            </a: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495300" y="6350"/>
            <a:ext cx="8229600" cy="141763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DISTURBI DELL’ALVO</a:t>
            </a:r>
            <a:br>
              <a:rPr lang="it-IT" sz="32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it-IT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Piano d’azione – 1     Segni/Sintomi di allarme</a:t>
            </a:r>
            <a:endParaRPr lang="it-IT" sz="24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Freccia a destra 1"/>
          <p:cNvSpPr/>
          <p:nvPr/>
        </p:nvSpPr>
        <p:spPr>
          <a:xfrm>
            <a:off x="2987824" y="2780928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2975349" y="3212976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a destra 5"/>
          <p:cNvSpPr/>
          <p:nvPr/>
        </p:nvSpPr>
        <p:spPr>
          <a:xfrm>
            <a:off x="3351201" y="3645024"/>
            <a:ext cx="79208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a destra 6"/>
          <p:cNvSpPr/>
          <p:nvPr/>
        </p:nvSpPr>
        <p:spPr>
          <a:xfrm>
            <a:off x="5976156" y="3249481"/>
            <a:ext cx="396044" cy="1075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Parentesi graffa chiusa 3"/>
          <p:cNvSpPr/>
          <p:nvPr/>
        </p:nvSpPr>
        <p:spPr>
          <a:xfrm>
            <a:off x="5652120" y="2780928"/>
            <a:ext cx="216024" cy="10801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Esclusione di 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enterite infettiva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(batteri, virus, parassiti)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Sospensione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farmaci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(FANS, </a:t>
            </a:r>
            <a:r>
              <a:rPr lang="it-IT" sz="1400" dirty="0" err="1" smtClean="0">
                <a:latin typeface="Times New Roman" pitchFamily="18" charset="0"/>
                <a:cs typeface="Times New Roman" pitchFamily="18" charset="0"/>
              </a:rPr>
              <a:t>lansoprazolo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, contraccettivi, </a:t>
            </a:r>
            <a:r>
              <a:rPr lang="it-IT" sz="1400" dirty="0" err="1" smtClean="0">
                <a:latin typeface="Times New Roman" pitchFamily="18" charset="0"/>
                <a:cs typeface="Times New Roman" pitchFamily="18" charset="0"/>
              </a:rPr>
              <a:t>KCl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t-IT" sz="1400" dirty="0" err="1" smtClean="0">
                <a:latin typeface="Times New Roman" pitchFamily="18" charset="0"/>
                <a:cs typeface="Times New Roman" pitchFamily="18" charset="0"/>
              </a:rPr>
              <a:t>…cocaina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Esclusione di 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celiachia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(sierologia)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Esclusione di 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patologie addominali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in relazione a sede dolore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Colonscopia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biopsie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b="1" dirty="0" err="1" smtClean="0">
                <a:latin typeface="Times New Roman" pitchFamily="18" charset="0"/>
                <a:cs typeface="Times New Roman" pitchFamily="18" charset="0"/>
              </a:rPr>
              <a:t>EGDscopia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con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biopsie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se colonscopia negativa</a:t>
            </a:r>
            <a:endParaRPr lang="it-IT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ECO/TC/RM anse intestinali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se colonscopia negativa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b="1" dirty="0" err="1" smtClean="0">
                <a:latin typeface="Times New Roman" pitchFamily="18" charset="0"/>
                <a:cs typeface="Times New Roman" pitchFamily="18" charset="0"/>
              </a:rPr>
              <a:t>Videocapsula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se ECO/TC/RM anse intestinali negative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sz="2400" b="1" dirty="0" err="1" smtClean="0">
                <a:latin typeface="Times New Roman" pitchFamily="18" charset="0"/>
                <a:cs typeface="Times New Roman" pitchFamily="18" charset="0"/>
              </a:rPr>
              <a:t>Enteroscopia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con biopsie 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se ECO/TC/RM anse intestinali e/o </a:t>
            </a:r>
            <a:r>
              <a:rPr lang="it-IT" sz="2400" dirty="0" err="1" smtClean="0">
                <a:latin typeface="Times New Roman" pitchFamily="18" charset="0"/>
                <a:cs typeface="Times New Roman" pitchFamily="18" charset="0"/>
              </a:rPr>
              <a:t>videocapsula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positiva, ma diagnosi dubbia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6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DISTURBI DELL’ALVO</a:t>
            </a:r>
            <a:r>
              <a:rPr lang="it-IT" sz="5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sz="5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it-IT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Piano d’azione – 2     Segni/Sintomi non di allarme</a:t>
            </a:r>
            <a:endParaRPr lang="it-IT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 eaLnBrk="1" hangingPunct="1">
              <a:buNone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it-IT" sz="2400" b="1" u="sng" dirty="0" smtClean="0">
                <a:latin typeface="Times New Roman" pitchFamily="18" charset="0"/>
                <a:cs typeface="Times New Roman" pitchFamily="18" charset="0"/>
              </a:rPr>
              <a:t>Colonscopia</a:t>
            </a:r>
          </a:p>
          <a:p>
            <a:pPr marL="914400" lvl="1" indent="-514350" eaLnBrk="1" hangingPunct="1">
              <a:buNone/>
            </a:pP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1900" dirty="0" err="1" smtClean="0">
                <a:latin typeface="Times New Roman" pitchFamily="18" charset="0"/>
                <a:cs typeface="Times New Roman" pitchFamily="18" charset="0"/>
              </a:rPr>
              <a:t>Ileoscopia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 retrograda</a:t>
            </a:r>
          </a:p>
          <a:p>
            <a:pPr marL="914400" lvl="1" indent="-514350" eaLnBrk="1" hangingPunct="1">
              <a:buNone/>
            </a:pP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	Biopsie ileo, colon, retto</a:t>
            </a:r>
          </a:p>
          <a:p>
            <a:pPr marL="514350" indent="-514350" eaLnBrk="1" hangingPunct="1">
              <a:buNone/>
            </a:pPr>
            <a:endParaRPr lang="it-IT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buClrTx/>
              <a:buSzPct val="110000"/>
              <a:buFont typeface="+mj-lt"/>
              <a:buAutoNum type="arabicPeriod" startAt="2"/>
            </a:pPr>
            <a:r>
              <a:rPr lang="it-IT" sz="2400" b="1" u="sng" dirty="0" err="1" smtClean="0">
                <a:latin typeface="Times New Roman" pitchFamily="18" charset="0"/>
                <a:cs typeface="Times New Roman" pitchFamily="18" charset="0"/>
              </a:rPr>
              <a:t>Esofagogastroduodenoscopia</a:t>
            </a:r>
            <a:endParaRPr lang="it-IT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None/>
            </a:pP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		Biopsie </a:t>
            </a:r>
            <a:r>
              <a:rPr lang="it-IT" sz="1900" dirty="0" err="1" smtClean="0">
                <a:latin typeface="Times New Roman" pitchFamily="18" charset="0"/>
                <a:cs typeface="Times New Roman" pitchFamily="18" charset="0"/>
              </a:rPr>
              <a:t>duodenodigiunali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 (≥ 4)</a:t>
            </a:r>
          </a:p>
          <a:p>
            <a:pPr marL="914400" lvl="1" indent="-514350" eaLnBrk="1" hangingPunct="1">
              <a:buNone/>
            </a:pPr>
            <a:endParaRPr lang="it-IT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None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it-IT" sz="2400" b="1" u="sng" dirty="0" err="1" smtClean="0">
                <a:latin typeface="Times New Roman" pitchFamily="18" charset="0"/>
                <a:cs typeface="Times New Roman" pitchFamily="18" charset="0"/>
              </a:rPr>
              <a:t>Enteroscopia</a:t>
            </a:r>
            <a:endParaRPr lang="it-IT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 eaLnBrk="1" hangingPunct="1">
              <a:buNone/>
            </a:pP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	Retrograda/Anterograda in relazione a </a:t>
            </a:r>
            <a:r>
              <a:rPr lang="it-IT" sz="1900" dirty="0" err="1" smtClean="0">
                <a:latin typeface="Times New Roman" pitchFamily="18" charset="0"/>
                <a:cs typeface="Times New Roman" pitchFamily="18" charset="0"/>
              </a:rPr>
              <a:t>entero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 ECO/TC e </a:t>
            </a:r>
            <a:r>
              <a:rPr lang="it-IT" sz="1900" dirty="0" err="1" smtClean="0">
                <a:latin typeface="Times New Roman" pitchFamily="18" charset="0"/>
                <a:cs typeface="Times New Roman" pitchFamily="18" charset="0"/>
              </a:rPr>
              <a:t>videocapsula</a:t>
            </a:r>
            <a:endParaRPr lang="it-IT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 eaLnBrk="1" hangingPunct="1">
              <a:buNone/>
            </a:pP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	Biopsie</a:t>
            </a:r>
          </a:p>
          <a:p>
            <a:pPr marL="514350" indent="-514350" eaLnBrk="1" hangingPunct="1">
              <a:buFont typeface="+mj-lt"/>
              <a:buAutoNum type="arabicPeriod"/>
            </a:pPr>
            <a:endParaRPr lang="it-IT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None/>
            </a:pP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it-IT" sz="2400" b="1" u="sng" dirty="0" err="1" smtClean="0">
                <a:latin typeface="Times New Roman" pitchFamily="18" charset="0"/>
                <a:cs typeface="Times New Roman" pitchFamily="18" charset="0"/>
              </a:rPr>
              <a:t>Videocapsula</a:t>
            </a:r>
            <a:endParaRPr lang="it-IT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514350" eaLnBrk="1" hangingPunct="1">
              <a:buNone/>
            </a:pP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	Intestino tenue</a:t>
            </a:r>
          </a:p>
          <a:p>
            <a:pPr marL="914400" lvl="1" indent="-514350" eaLnBrk="1" hangingPunct="1">
              <a:buNone/>
            </a:pP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	Capsula </a:t>
            </a:r>
            <a:r>
              <a:rPr lang="it-IT" sz="1900" dirty="0" err="1" smtClean="0">
                <a:latin typeface="Times New Roman" pitchFamily="18" charset="0"/>
                <a:cs typeface="Times New Roman" pitchFamily="18" charset="0"/>
              </a:rPr>
              <a:t>patency</a:t>
            </a:r>
            <a:r>
              <a:rPr lang="it-IT" sz="1900" dirty="0" smtClean="0">
                <a:latin typeface="Times New Roman" pitchFamily="18" charset="0"/>
                <a:cs typeface="Times New Roman" pitchFamily="18" charset="0"/>
              </a:rPr>
              <a:t> se ECO/TC/RM anse intestinali positiva</a:t>
            </a:r>
          </a:p>
          <a:p>
            <a:pPr marL="514350" indent="-514350" eaLnBrk="1" hangingPunct="1"/>
            <a:endParaRPr lang="it-IT" dirty="0" smtClean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0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DISTURBI DELL’ALVO</a:t>
            </a:r>
            <a:r>
              <a:rPr lang="it-IT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it-IT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7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Esami strumentali - Modalità di esecuzione</a:t>
            </a:r>
            <a:endParaRPr lang="it-IT" sz="27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 smtClean="0">
                <a:solidFill>
                  <a:schemeClr val="accent1"/>
                </a:solidFill>
              </a:rPr>
              <a:t>Rettocolite</a:t>
            </a:r>
            <a:r>
              <a:rPr lang="it-IT" dirty="0" smtClean="0">
                <a:solidFill>
                  <a:schemeClr val="accent1"/>
                </a:solidFill>
              </a:rPr>
              <a:t> ulcerosa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Morfologia lesioni</a:t>
            </a: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628801"/>
            <a:ext cx="446449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1000CE45"/>
          <p:cNvPicPr>
            <a:picLocks noChangeAspect="1" noChangeArrowheads="1"/>
          </p:cNvPicPr>
          <p:nvPr/>
        </p:nvPicPr>
        <p:blipFill>
          <a:blip r:embed="rId3" cstate="print"/>
          <a:srcRect l="24817"/>
          <a:stretch>
            <a:fillRect/>
          </a:stretch>
        </p:blipFill>
        <p:spPr bwMode="auto">
          <a:xfrm>
            <a:off x="4788024" y="1700808"/>
            <a:ext cx="2195923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700808"/>
            <a:ext cx="18722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21088"/>
            <a:ext cx="172819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4221088"/>
            <a:ext cx="158417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21088"/>
            <a:ext cx="309634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GTP002 IBD_047rgb.tif                                          00072D00G4 JBL                         ABA78158:"/>
          <p:cNvPicPr>
            <a:picLocks noChangeAspect="1" noChangeArrowheads="1"/>
          </p:cNvPicPr>
          <p:nvPr/>
        </p:nvPicPr>
        <p:blipFill rotWithShape="1">
          <a:blip r:embed="rId8" cstate="print"/>
          <a:srcRect t="14126" r="52361" b="11567"/>
          <a:stretch/>
        </p:blipFill>
        <p:spPr bwMode="auto">
          <a:xfrm>
            <a:off x="7308304" y="4221088"/>
            <a:ext cx="1584176" cy="16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11"/>
          <p:cNvSpPr/>
          <p:nvPr/>
        </p:nvSpPr>
        <p:spPr>
          <a:xfrm>
            <a:off x="3059832" y="4293096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NALD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187624" y="4365104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ALD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6084168" y="1772816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0-IIb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8100392" y="18448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0-IIc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1835696" y="170080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0-IIa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4067944" y="177281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0-IIa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5652120" y="422108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Infiammatorie</a:t>
            </a: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5652120" y="6381328"/>
            <a:ext cx="32403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200" dirty="0" err="1" smtClean="0"/>
              <a:t>Ueno</a:t>
            </a:r>
            <a:r>
              <a:rPr lang="it-IT" sz="1200" dirty="0" smtClean="0"/>
              <a:t> Y </a:t>
            </a:r>
            <a:r>
              <a:rPr lang="it-IT" sz="1200" dirty="0" err="1" smtClean="0"/>
              <a:t>Gastrointest</a:t>
            </a:r>
            <a:r>
              <a:rPr lang="it-IT" sz="1200" dirty="0" smtClean="0"/>
              <a:t> </a:t>
            </a:r>
            <a:r>
              <a:rPr lang="it-IT" sz="1200" dirty="0" err="1" smtClean="0"/>
              <a:t>Endosc</a:t>
            </a:r>
            <a:r>
              <a:rPr lang="it-IT" sz="1200" dirty="0" smtClean="0"/>
              <a:t> </a:t>
            </a:r>
            <a:r>
              <a:rPr lang="it-IT" sz="1200" dirty="0" err="1" smtClean="0"/>
              <a:t>Clin</a:t>
            </a:r>
            <a:r>
              <a:rPr lang="it-IT" sz="1200" dirty="0" smtClean="0"/>
              <a:t> N Am  2010</a:t>
            </a:r>
            <a:endParaRPr lang="it-IT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27000"/>
          </a:sp3d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4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IBD colon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4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Rischio cancro </a:t>
            </a:r>
            <a:r>
              <a:rPr lang="it-IT" sz="4000" b="1" dirty="0" err="1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colorettale</a:t>
            </a:r>
            <a:r>
              <a:rPr lang="it-IT" sz="4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it-IT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it-IT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>
            <a:off x="179512" y="1484784"/>
            <a:ext cx="8712968" cy="360040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it-IT" b="1" dirty="0" smtClean="0">
                <a:solidFill>
                  <a:schemeClr val="tx2"/>
                </a:solidFill>
              </a:rPr>
              <a:t>Durata malattia	 	  </a:t>
            </a:r>
            <a:r>
              <a:rPr lang="it-IT" sz="2000" b="1" dirty="0" smtClean="0">
                <a:solidFill>
                  <a:schemeClr val="tx2"/>
                </a:solidFill>
              </a:rPr>
              <a:t>&gt; 8 anni </a:t>
            </a:r>
            <a:r>
              <a:rPr lang="it-IT" b="1" dirty="0" smtClean="0">
                <a:solidFill>
                  <a:schemeClr val="tx2"/>
                </a:solidFill>
              </a:rPr>
              <a:t>	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it-IT" b="1" dirty="0" smtClean="0">
                <a:solidFill>
                  <a:schemeClr val="tx2"/>
                </a:solidFill>
              </a:rPr>
              <a:t>Estensione malattia </a:t>
            </a:r>
            <a:r>
              <a:rPr lang="it-IT" sz="2600" b="1" dirty="0" smtClean="0">
                <a:solidFill>
                  <a:schemeClr val="tx2"/>
                </a:solidFill>
              </a:rPr>
              <a:t>         </a:t>
            </a:r>
            <a:r>
              <a:rPr lang="it-IT" sz="2000" b="1" dirty="0" err="1" smtClean="0">
                <a:solidFill>
                  <a:schemeClr val="tx2"/>
                </a:solidFill>
              </a:rPr>
              <a:t>pancolite</a:t>
            </a:r>
            <a:r>
              <a:rPr lang="it-IT" sz="2000" b="1" dirty="0" smtClean="0">
                <a:solidFill>
                  <a:schemeClr val="tx2"/>
                </a:solidFill>
              </a:rPr>
              <a:t>&gt;colite sin&gt;proctite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it-IT" b="1" dirty="0" smtClean="0">
                <a:solidFill>
                  <a:schemeClr val="tx2"/>
                </a:solidFill>
              </a:rPr>
              <a:t>Colangite sclerosante 	  </a:t>
            </a:r>
            <a:r>
              <a:rPr lang="it-IT" sz="2000" b="1" dirty="0" smtClean="0">
                <a:solidFill>
                  <a:schemeClr val="tx2"/>
                </a:solidFill>
              </a:rPr>
              <a:t>aumento rischio X 4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it-IT" b="1" dirty="0" smtClean="0">
                <a:solidFill>
                  <a:schemeClr val="tx2"/>
                </a:solidFill>
              </a:rPr>
              <a:t>Familiarità CRC 		  </a:t>
            </a:r>
            <a:r>
              <a:rPr lang="it-IT" sz="2000" b="1" dirty="0" smtClean="0">
                <a:solidFill>
                  <a:schemeClr val="tx2"/>
                </a:solidFill>
              </a:rPr>
              <a:t>aumento rischio X2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it-IT" b="1" dirty="0" smtClean="0">
                <a:solidFill>
                  <a:schemeClr val="tx2"/>
                </a:solidFill>
              </a:rPr>
              <a:t>Gravità flogosi istologica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it-IT" b="1" dirty="0" smtClean="0">
                <a:solidFill>
                  <a:schemeClr val="tx2"/>
                </a:solidFill>
              </a:rPr>
              <a:t>Stenosi e polipi 		  </a:t>
            </a:r>
            <a:r>
              <a:rPr lang="it-IT" sz="2000" b="1" dirty="0" smtClean="0">
                <a:solidFill>
                  <a:schemeClr val="tx2"/>
                </a:solidFill>
              </a:rPr>
              <a:t>aumento rischio X2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it-IT" b="1" dirty="0" smtClean="0">
                <a:solidFill>
                  <a:schemeClr val="tx2"/>
                </a:solidFill>
              </a:rPr>
              <a:t>Terapia farmacologica  	  </a:t>
            </a:r>
            <a:r>
              <a:rPr lang="it-IT" sz="2000" b="1" dirty="0" smtClean="0">
                <a:solidFill>
                  <a:schemeClr val="tx2"/>
                </a:solidFill>
              </a:rPr>
              <a:t>riduzione rischio</a:t>
            </a:r>
          </a:p>
          <a:p>
            <a:pPr marL="514350" indent="-514350">
              <a:buNone/>
            </a:pPr>
            <a:r>
              <a:rPr lang="it-IT" b="1" dirty="0" smtClean="0">
                <a:solidFill>
                  <a:schemeClr val="tx2"/>
                </a:solidFill>
              </a:rPr>
              <a:t>	 </a:t>
            </a:r>
            <a:endParaRPr lang="it-IT" sz="2400" b="1" dirty="0" smtClean="0">
              <a:solidFill>
                <a:schemeClr val="tx2"/>
              </a:solidFill>
            </a:endParaRPr>
          </a:p>
          <a:p>
            <a:pPr marL="514350" indent="-514350">
              <a:buFont typeface="+mj-lt"/>
              <a:buAutoNum type="arabicPeriod" startAt="2"/>
            </a:pPr>
            <a:endParaRPr lang="it-IT" b="1" dirty="0">
              <a:solidFill>
                <a:schemeClr val="tx2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171823" y="6550223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 </a:t>
            </a:r>
            <a:endParaRPr lang="it-IT" sz="14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0" y="6334780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it-IT" sz="1400" dirty="0" smtClean="0"/>
              <a:t> </a:t>
            </a:r>
            <a:endParaRPr lang="it-IT" sz="14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037899" y="6488668"/>
            <a:ext cx="38545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AGA </a:t>
            </a:r>
            <a:r>
              <a:rPr lang="it-IT" sz="1400" dirty="0" err="1" smtClean="0"/>
              <a:t>Technical</a:t>
            </a:r>
            <a:r>
              <a:rPr lang="it-IT" sz="1400" dirty="0" smtClean="0"/>
              <a:t> </a:t>
            </a:r>
            <a:r>
              <a:rPr lang="it-IT" sz="1400" dirty="0" err="1" smtClean="0"/>
              <a:t>Review</a:t>
            </a:r>
            <a:r>
              <a:rPr lang="it-IT" sz="1400" dirty="0" smtClean="0"/>
              <a:t> </a:t>
            </a:r>
            <a:r>
              <a:rPr lang="it-IT" sz="1400" dirty="0" err="1" smtClean="0"/>
              <a:t>Gastroenterology</a:t>
            </a:r>
            <a:r>
              <a:rPr lang="it-IT" sz="1400" dirty="0" smtClean="0"/>
              <a:t> 2010</a:t>
            </a:r>
            <a:endParaRPr lang="it-IT" sz="1400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1043608" y="5085184"/>
            <a:ext cx="6984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 smtClean="0">
                <a:solidFill>
                  <a:srgbClr val="FF0000"/>
                </a:solidFill>
              </a:rPr>
              <a:t> Probabilità complessiva:	10y	2%</a:t>
            </a:r>
          </a:p>
          <a:p>
            <a:pPr algn="l"/>
            <a:r>
              <a:rPr lang="it-IT" sz="2400" b="1" dirty="0" smtClean="0">
                <a:solidFill>
                  <a:srgbClr val="FF0000"/>
                </a:solidFill>
              </a:rPr>
              <a:t>					20y	8%</a:t>
            </a:r>
          </a:p>
          <a:p>
            <a:pPr algn="l"/>
            <a:r>
              <a:rPr lang="it-IT" sz="2400" b="1" dirty="0" smtClean="0">
                <a:solidFill>
                  <a:srgbClr val="FF0000"/>
                </a:solidFill>
              </a:rPr>
              <a:t>					30y   18%</a:t>
            </a:r>
          </a:p>
          <a:p>
            <a:pPr algn="l"/>
            <a:endParaRPr lang="it-IT" sz="2400" b="1" dirty="0" smtClean="0">
              <a:solidFill>
                <a:srgbClr val="FF0000"/>
              </a:solidFill>
            </a:endParaRPr>
          </a:p>
          <a:p>
            <a:pPr algn="l"/>
            <a:r>
              <a:rPr lang="it-IT" sz="2400" b="1" dirty="0" smtClean="0">
                <a:solidFill>
                  <a:srgbClr val="FF0000"/>
                </a:solidFill>
              </a:rPr>
              <a:t>	</a:t>
            </a:r>
          </a:p>
          <a:p>
            <a:pPr algn="l"/>
            <a:endParaRPr lang="it-IT" sz="2400" b="1" dirty="0" smtClean="0">
              <a:solidFill>
                <a:srgbClr val="FF0000"/>
              </a:solidFill>
            </a:endParaRPr>
          </a:p>
          <a:p>
            <a:pPr algn="l"/>
            <a:endParaRPr lang="it-IT" sz="2400" b="1" dirty="0" smtClean="0">
              <a:solidFill>
                <a:srgbClr val="FF0000"/>
              </a:solidFill>
            </a:endParaRPr>
          </a:p>
          <a:p>
            <a:pPr algn="l"/>
            <a:endParaRPr lang="it-IT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5220"/>
          </a:xfrm>
          <a:solidFill>
            <a:srgbClr val="00CCFF">
              <a:alpha val="51000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it-IT" sz="54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III SESSIONE: ADDOME</a:t>
            </a:r>
            <a:endParaRPr lang="it-IT" sz="54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802" y="2606093"/>
            <a:ext cx="8218220" cy="3483101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0" y="1269858"/>
            <a:ext cx="9144000" cy="830997"/>
          </a:xfrm>
          <a:prstGeom prst="rect">
            <a:avLst/>
          </a:prstGeom>
          <a:solidFill>
            <a:srgbClr val="00CCFF">
              <a:alpha val="51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800" b="1" dirty="0" smtClean="0">
                <a:latin typeface="Arial Narrow"/>
                <a:cs typeface="Arial Narrow"/>
              </a:rPr>
              <a:t>2° MODULO: I disturbi dell’alvo</a:t>
            </a:r>
            <a:endParaRPr lang="it-IT" sz="4800" b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798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egnaposto contenuto 1"/>
          <p:cNvSpPr>
            <a:spLocks noGrp="1"/>
          </p:cNvSpPr>
          <p:nvPr>
            <p:ph idx="1"/>
          </p:nvPr>
        </p:nvSpPr>
        <p:spPr>
          <a:xfrm>
            <a:off x="468313" y="1700213"/>
            <a:ext cx="8229600" cy="4525962"/>
          </a:xfrm>
        </p:spPr>
        <p:txBody>
          <a:bodyPr/>
          <a:lstStyle/>
          <a:p>
            <a:pPr eaLnBrk="1" hangingPunct="1"/>
            <a:r>
              <a:rPr lang="it-IT" sz="2400" b="1" u="sng" dirty="0" err="1" smtClean="0">
                <a:latin typeface="Times New Roman" pitchFamily="18" charset="0"/>
                <a:cs typeface="Times New Roman" pitchFamily="18" charset="0"/>
              </a:rPr>
              <a:t>Rettocolonscopia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it-IT" sz="1800" b="1" dirty="0" smtClean="0">
                <a:latin typeface="Times New Roman" pitchFamily="18" charset="0"/>
                <a:cs typeface="Times New Roman" pitchFamily="18" charset="0"/>
              </a:rPr>
              <a:t>IBD colon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problematiche cliniche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efficacia terapia, variazioni quadro clinico, dopo chirurgia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rischio neoplastico</a:t>
            </a:r>
            <a:endParaRPr lang="it-IT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2000" i="1" u="sng" dirty="0" smtClean="0">
                <a:latin typeface="Times New Roman" pitchFamily="18" charset="0"/>
                <a:cs typeface="Times New Roman" pitchFamily="18" charset="0"/>
              </a:rPr>
              <a:t>tempi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it-IT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ogni 1-2 anni dopo 8-10 anni di malattia</a:t>
            </a:r>
          </a:p>
          <a:p>
            <a:pPr eaLnBrk="1" hangingPunct="1">
              <a:buNone/>
            </a:pP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2000" i="1" u="sng" dirty="0" smtClean="0">
                <a:latin typeface="Times New Roman" pitchFamily="18" charset="0"/>
                <a:cs typeface="Times New Roman" pitchFamily="18" charset="0"/>
              </a:rPr>
              <a:t>modalità di esecuzione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it-IT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None/>
            </a:pP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	biopsie </a:t>
            </a:r>
            <a:r>
              <a:rPr lang="it-IT" sz="2000" b="1" dirty="0" err="1" smtClean="0">
                <a:latin typeface="Times New Roman" pitchFamily="18" charset="0"/>
                <a:cs typeface="Times New Roman" pitchFamily="18" charset="0"/>
              </a:rPr>
              <a:t>random</a:t>
            </a: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 4 quadranti ogni 10 cm (≥  32)</a:t>
            </a:r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eaLnBrk="1" hangingPunct="1">
              <a:buNone/>
            </a:pP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	endoscopio HD e </a:t>
            </a:r>
            <a:r>
              <a:rPr lang="it-IT" sz="2000" b="1" dirty="0" err="1" smtClean="0">
                <a:latin typeface="Times New Roman" pitchFamily="18" charset="0"/>
                <a:cs typeface="Times New Roman" pitchFamily="18" charset="0"/>
              </a:rPr>
              <a:t>cromoendoscopia</a:t>
            </a: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 con biopsie mirate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magnificazione</a:t>
            </a:r>
          </a:p>
          <a:p>
            <a:pPr eaLnBrk="1" hangingPunct="1">
              <a:buNone/>
            </a:pP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2000" b="1" dirty="0" err="1" smtClean="0">
                <a:latin typeface="Times New Roman" pitchFamily="18" charset="0"/>
                <a:cs typeface="Times New Roman" pitchFamily="18" charset="0"/>
              </a:rPr>
              <a:t>polipectomia</a:t>
            </a:r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 e biopsie mucosa </a:t>
            </a:r>
            <a:r>
              <a:rPr lang="it-IT" sz="2000" b="1" dirty="0" err="1" smtClean="0">
                <a:latin typeface="Times New Roman" pitchFamily="18" charset="0"/>
                <a:cs typeface="Times New Roman" pitchFamily="18" charset="0"/>
              </a:rPr>
              <a:t>perifocale</a:t>
            </a:r>
            <a:endParaRPr lang="it-IT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None/>
            </a:pPr>
            <a:endParaRPr lang="it-IT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it-IT" sz="2400" u="sng" dirty="0" smtClean="0">
                <a:latin typeface="Times New Roman" pitchFamily="18" charset="0"/>
                <a:cs typeface="Times New Roman" pitchFamily="18" charset="0"/>
              </a:rPr>
              <a:t>ECO/TC/RM anse intestinali, </a:t>
            </a:r>
            <a:r>
              <a:rPr lang="it-IT" sz="2400" u="sng" dirty="0" err="1" smtClean="0">
                <a:latin typeface="Times New Roman" pitchFamily="18" charset="0"/>
                <a:cs typeface="Times New Roman" pitchFamily="18" charset="0"/>
              </a:rPr>
              <a:t>videocapsula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it-IT" sz="1800" dirty="0" smtClean="0">
                <a:latin typeface="Times New Roman" pitchFamily="18" charset="0"/>
                <a:cs typeface="Times New Roman" pitchFamily="18" charset="0"/>
              </a:rPr>
              <a:t>IBD tenue</a:t>
            </a:r>
          </a:p>
          <a:p>
            <a:pPr eaLnBrk="1" hangingPunct="1">
              <a:buFont typeface="Wingdings 3" pitchFamily="18" charset="2"/>
              <a:buNone/>
            </a:pP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2000" i="1" u="sng" dirty="0" smtClean="0">
                <a:latin typeface="Times New Roman" pitchFamily="18" charset="0"/>
                <a:cs typeface="Times New Roman" pitchFamily="18" charset="0"/>
              </a:rPr>
              <a:t>tempi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problematiche cliniche</a:t>
            </a:r>
            <a:r>
              <a:rPr lang="it-IT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1400" dirty="0" smtClean="0">
                <a:latin typeface="Times New Roman" pitchFamily="18" charset="0"/>
                <a:cs typeface="Times New Roman" pitchFamily="18" charset="0"/>
              </a:rPr>
              <a:t>efficacia terapia, variazioni quadro clinico, dopo  chirurgia</a:t>
            </a:r>
          </a:p>
          <a:p>
            <a:pPr eaLnBrk="1" hangingPunct="1"/>
            <a:endParaRPr lang="it-IT" dirty="0" smtClean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40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DISTURBI DELL’ALVO</a:t>
            </a:r>
            <a:r>
              <a:rPr lang="it-IT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it-IT" sz="27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Indicazioni di follow-up</a:t>
            </a:r>
            <a:endParaRPr lang="it-IT" sz="2700" dirty="0"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-1" y="1395004"/>
            <a:ext cx="9144000" cy="3599958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0" y="1395004"/>
            <a:ext cx="9143999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lnSpc>
                <a:spcPct val="120000"/>
              </a:lnSpc>
              <a:defRPr/>
            </a:pPr>
            <a:r>
              <a:rPr lang="it-IT" sz="8000" b="1" dirty="0" smtClean="0">
                <a:latin typeface="Arial Narrow"/>
                <a:cs typeface="Arial Narrow"/>
              </a:rPr>
              <a:t>Ed ora al radiologo...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" y="3066596"/>
            <a:ext cx="9143999" cy="1694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lnSpc>
                <a:spcPct val="120000"/>
              </a:lnSpc>
              <a:defRPr/>
            </a:pPr>
            <a:r>
              <a:rPr lang="it-IT" sz="4400" b="1" dirty="0" smtClean="0">
                <a:latin typeface="Arial Narrow"/>
                <a:cs typeface="Arial Narrow"/>
              </a:rPr>
              <a:t>…quali indagini non eseguire?</a:t>
            </a:r>
          </a:p>
          <a:p>
            <a:pPr marL="109728" algn="ctr">
              <a:lnSpc>
                <a:spcPct val="120000"/>
              </a:lnSpc>
              <a:defRPr/>
            </a:pPr>
            <a:r>
              <a:rPr lang="it-IT" sz="4400" b="1" dirty="0" smtClean="0">
                <a:latin typeface="Arial Narrow"/>
                <a:cs typeface="Arial Narrow"/>
              </a:rPr>
              <a:t>…quali eseguire?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004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-1" y="4994962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3727701" y="5140162"/>
            <a:ext cx="177620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>
                <a:latin typeface="Arial Narrow"/>
                <a:cs typeface="Arial Narrow"/>
              </a:rPr>
              <a:t>Dr. </a:t>
            </a:r>
            <a:r>
              <a:rPr lang="it-IT" sz="3200" i="1" dirty="0" err="1" smtClean="0">
                <a:latin typeface="Arial Narrow"/>
                <a:cs typeface="Arial Narrow"/>
              </a:rPr>
              <a:t>Dettori</a:t>
            </a:r>
            <a:endParaRPr lang="it-IT" sz="3200" i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945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1176959"/>
          </a:xfrm>
          <a:solidFill>
            <a:srgbClr val="00CCFF">
              <a:alpha val="51000"/>
            </a:srgbClr>
          </a:solidFill>
        </p:spPr>
        <p:txBody>
          <a:bodyPr>
            <a:normAutofit/>
          </a:bodyPr>
          <a:lstStyle/>
          <a:p>
            <a:r>
              <a:rPr lang="it-IT" b="1" dirty="0" smtClean="0">
                <a:latin typeface="Arial Narrow"/>
                <a:cs typeface="Arial Narrow"/>
              </a:rPr>
              <a:t>…quali indagini </a:t>
            </a:r>
            <a:r>
              <a:rPr lang="it-IT" b="1" u="sng" dirty="0" smtClean="0">
                <a:latin typeface="Arial Narrow"/>
                <a:cs typeface="Arial Narrow"/>
              </a:rPr>
              <a:t>non</a:t>
            </a:r>
            <a:r>
              <a:rPr lang="it-IT" b="1" dirty="0" smtClean="0">
                <a:latin typeface="Arial Narrow"/>
                <a:cs typeface="Arial Narrow"/>
              </a:rPr>
              <a:t> eseguire?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859655" y="2406772"/>
            <a:ext cx="5113217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it-IT" sz="3200" b="1" dirty="0">
                <a:solidFill>
                  <a:srgbClr val="FF0000"/>
                </a:solidFill>
                <a:latin typeface="Arial Narrow"/>
                <a:cs typeface="Arial Narrow"/>
              </a:rPr>
              <a:t>RX prime vie digerenti</a:t>
            </a:r>
          </a:p>
          <a:p>
            <a:pPr marL="457200" indent="-457200">
              <a:buFont typeface="Arial"/>
              <a:buChar char="•"/>
            </a:pPr>
            <a:r>
              <a:rPr lang="it-IT" sz="3200" b="1" dirty="0">
                <a:solidFill>
                  <a:srgbClr val="FF0000"/>
                </a:solidFill>
                <a:latin typeface="Arial Narrow"/>
                <a:cs typeface="Arial Narrow"/>
              </a:rPr>
              <a:t>RX clisma opaco</a:t>
            </a:r>
          </a:p>
          <a:p>
            <a:pPr marL="457200" indent="-457200">
              <a:buFont typeface="Arial"/>
              <a:buChar char="•"/>
            </a:pPr>
            <a:r>
              <a:rPr lang="it-IT" sz="3200" b="1" dirty="0">
                <a:solidFill>
                  <a:srgbClr val="FF0000"/>
                </a:solidFill>
                <a:latin typeface="Arial Narrow"/>
                <a:cs typeface="Arial Narrow"/>
              </a:rPr>
              <a:t>RX tubo digerente completo</a:t>
            </a:r>
          </a:p>
          <a:p>
            <a:pPr marL="457200" indent="-457200">
              <a:buFont typeface="Arial"/>
              <a:buChar char="•"/>
            </a:pPr>
            <a:r>
              <a:rPr lang="it-IT" sz="3200" b="1" dirty="0">
                <a:solidFill>
                  <a:srgbClr val="FF0000"/>
                </a:solidFill>
                <a:latin typeface="Arial Narrow"/>
                <a:cs typeface="Arial Narrow"/>
              </a:rPr>
              <a:t>RX clisma del tenue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3352800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9281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/>
          <a:srcRect t="3705"/>
          <a:stretch>
            <a:fillRect/>
          </a:stretch>
        </p:blipFill>
        <p:spPr bwMode="auto">
          <a:xfrm>
            <a:off x="4305672" y="4005064"/>
            <a:ext cx="47308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1176959"/>
          </a:xfrm>
          <a:solidFill>
            <a:srgbClr val="00CCFF">
              <a:alpha val="51000"/>
            </a:srgbClr>
          </a:solidFill>
        </p:spPr>
        <p:txBody>
          <a:bodyPr>
            <a:normAutofit/>
          </a:bodyPr>
          <a:lstStyle/>
          <a:p>
            <a:r>
              <a:rPr lang="it-IT" b="1" dirty="0" smtClean="0">
                <a:latin typeface="Arial Narrow"/>
                <a:cs typeface="Arial Narrow"/>
              </a:rPr>
              <a:t>…quali indagini eseguire?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427" y="1565502"/>
            <a:ext cx="8577010" cy="5170646"/>
          </a:xfrm>
          <a:prstGeom prst="rect">
            <a:avLst/>
          </a:prstGeom>
          <a:solidFill>
            <a:schemeClr val="bg1">
              <a:lumMod val="95000"/>
              <a:alpha val="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3200" dirty="0" smtClean="0"/>
              <a:t>Ecografia delle anse con </a:t>
            </a:r>
            <a:r>
              <a:rPr lang="it-IT" sz="3200" dirty="0" err="1" smtClean="0"/>
              <a:t>Color-Power-</a:t>
            </a:r>
            <a:r>
              <a:rPr lang="it-IT" sz="3200" dirty="0" smtClean="0"/>
              <a:t> doppler, mezzo di contrasto </a:t>
            </a:r>
            <a:r>
              <a:rPr lang="it-IT" sz="2800" dirty="0" smtClean="0"/>
              <a:t>(</a:t>
            </a:r>
            <a:r>
              <a:rPr lang="it-IT" sz="2800" dirty="0" err="1" smtClean="0"/>
              <a:t>sens</a:t>
            </a:r>
            <a:r>
              <a:rPr lang="it-IT" sz="2800" dirty="0" smtClean="0"/>
              <a:t>.92,8%, spec. 95,6%)*</a:t>
            </a:r>
            <a:endParaRPr lang="it-IT" sz="3200" dirty="0" smtClean="0"/>
          </a:p>
          <a:p>
            <a:r>
              <a:rPr lang="it-IT" sz="3200" dirty="0" err="1" smtClean="0"/>
              <a:t>Entero-RM</a:t>
            </a:r>
            <a:r>
              <a:rPr lang="it-IT" sz="3200" dirty="0" smtClean="0"/>
              <a:t> </a:t>
            </a:r>
            <a:r>
              <a:rPr lang="it-IT" sz="2800" dirty="0" smtClean="0"/>
              <a:t>(</a:t>
            </a:r>
            <a:r>
              <a:rPr lang="it-IT" sz="2800" dirty="0" err="1" smtClean="0"/>
              <a:t>sens</a:t>
            </a:r>
            <a:r>
              <a:rPr lang="it-IT" sz="2800" dirty="0" smtClean="0"/>
              <a:t>. 93%, spec. 92,8%)*</a:t>
            </a:r>
            <a:endParaRPr lang="it-IT" sz="3200" dirty="0" smtClean="0"/>
          </a:p>
          <a:p>
            <a:r>
              <a:rPr lang="it-IT" sz="3200" dirty="0" err="1" smtClean="0"/>
              <a:t>Entero-TC</a:t>
            </a:r>
            <a:r>
              <a:rPr lang="it-IT" sz="3200" dirty="0" smtClean="0"/>
              <a:t> </a:t>
            </a:r>
            <a:r>
              <a:rPr lang="it-IT" sz="2800" dirty="0" smtClean="0"/>
              <a:t>(</a:t>
            </a:r>
            <a:r>
              <a:rPr lang="it-IT" sz="2800" dirty="0" err="1" smtClean="0"/>
              <a:t>sens</a:t>
            </a:r>
            <a:r>
              <a:rPr lang="it-IT" sz="2800" dirty="0" smtClean="0"/>
              <a:t>. 84,3%, spec. 95,1)*</a:t>
            </a:r>
            <a:endParaRPr lang="it-IT" sz="3200" dirty="0" smtClean="0"/>
          </a:p>
          <a:p>
            <a:r>
              <a:rPr lang="it-IT" sz="3200" dirty="0" smtClean="0"/>
              <a:t>Ecografia </a:t>
            </a:r>
            <a:r>
              <a:rPr lang="it-IT" sz="3200" dirty="0" err="1" smtClean="0"/>
              <a:t>transanale</a:t>
            </a:r>
            <a:r>
              <a:rPr lang="it-IT" sz="3200" dirty="0" smtClean="0"/>
              <a:t> </a:t>
            </a:r>
          </a:p>
          <a:p>
            <a:r>
              <a:rPr lang="it-IT" sz="3200" dirty="0" smtClean="0"/>
              <a:t>RM pelvi con </a:t>
            </a:r>
            <a:r>
              <a:rPr lang="it-IT" sz="3200" dirty="0" err="1" smtClean="0"/>
              <a:t>mdc</a:t>
            </a:r>
            <a:endParaRPr lang="it-IT" sz="3200" dirty="0" smtClean="0"/>
          </a:p>
          <a:p>
            <a:r>
              <a:rPr lang="it-IT" sz="3200" dirty="0" smtClean="0"/>
              <a:t>RX addome diretto</a:t>
            </a:r>
          </a:p>
          <a:p>
            <a:pPr>
              <a:buFont typeface="Wingdings 3" charset="2"/>
              <a:buNone/>
            </a:pPr>
            <a:endParaRPr lang="it-IT" sz="3200" dirty="0" smtClean="0"/>
          </a:p>
          <a:p>
            <a:pPr>
              <a:buFont typeface="Wingdings 3" charset="2"/>
              <a:buNone/>
            </a:pPr>
            <a:endParaRPr lang="en-US" sz="1400" dirty="0" smtClean="0"/>
          </a:p>
          <a:p>
            <a:pPr>
              <a:buFont typeface="Wingdings 3" charset="2"/>
              <a:buNone/>
            </a:pPr>
            <a:r>
              <a:rPr lang="en-US" sz="1400" dirty="0" smtClean="0"/>
              <a:t>* Karin </a:t>
            </a:r>
            <a:r>
              <a:rPr lang="en-US" sz="1400" dirty="0" err="1" smtClean="0"/>
              <a:t>Horsthuis</a:t>
            </a:r>
            <a:r>
              <a:rPr lang="en-US" sz="1400" dirty="0" smtClean="0"/>
              <a:t> et </a:t>
            </a:r>
            <a:r>
              <a:rPr lang="en-US" sz="1400" dirty="0" err="1" smtClean="0"/>
              <a:t>al.:Inflammatory</a:t>
            </a:r>
            <a:r>
              <a:rPr lang="en-US" sz="1400" dirty="0" smtClean="0"/>
              <a:t> Bowel Disease Diagnosed with US, MR, </a:t>
            </a:r>
            <a:r>
              <a:rPr lang="en-US" sz="1400" dirty="0" err="1" smtClean="0"/>
              <a:t>Scintigra</a:t>
            </a:r>
            <a:r>
              <a:rPr lang="en-US" sz="1400" dirty="0" err="1" smtClean="0">
                <a:solidFill>
                  <a:srgbClr val="FFFFFF"/>
                </a:solidFill>
              </a:rPr>
              <a:t>phy</a:t>
            </a:r>
            <a:r>
              <a:rPr lang="en-US" sz="1400" dirty="0" smtClean="0"/>
              <a:t>, </a:t>
            </a:r>
            <a:r>
              <a:rPr lang="en-US" sz="1400" dirty="0" smtClean="0">
                <a:solidFill>
                  <a:srgbClr val="FFFFFF"/>
                </a:solidFill>
              </a:rPr>
              <a:t>and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CT: Meta- analysis </a:t>
            </a:r>
            <a:r>
              <a:rPr lang="en-US" sz="1400" dirty="0" smtClean="0">
                <a:solidFill>
                  <a:srgbClr val="000000"/>
                </a:solidFill>
              </a:rPr>
              <a:t>of Prospective Studies. </a:t>
            </a:r>
            <a:r>
              <a:rPr lang="en-US" sz="1400" dirty="0" smtClean="0"/>
              <a:t>Radiology: Volume 247: Number 1—April 2008.</a:t>
            </a:r>
            <a:endParaRPr lang="it-IT" sz="1400" dirty="0" smtClean="0">
              <a:solidFill>
                <a:schemeClr val="bg1"/>
              </a:solidFill>
            </a:endParaRPr>
          </a:p>
          <a:p>
            <a:endParaRPr lang="it-IT" sz="3200" dirty="0" smtClean="0"/>
          </a:p>
        </p:txBody>
      </p:sp>
    </p:spTree>
    <p:extLst>
      <p:ext uri="{BB962C8B-B14F-4D97-AF65-F5344CB8AC3E}">
        <p14:creationId xmlns="" xmlns:p14="http://schemas.microsoft.com/office/powerpoint/2010/main" val="419104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1176959"/>
          </a:xfrm>
          <a:solidFill>
            <a:srgbClr val="00CCFF">
              <a:alpha val="51000"/>
            </a:srgbClr>
          </a:solidFill>
        </p:spPr>
        <p:txBody>
          <a:bodyPr>
            <a:normAutofit/>
          </a:bodyPr>
          <a:lstStyle/>
          <a:p>
            <a:r>
              <a:rPr lang="it-IT" b="1" dirty="0" smtClean="0">
                <a:latin typeface="Arial Narrow"/>
                <a:cs typeface="Arial Narrow"/>
              </a:rPr>
              <a:t>Preparazione Ecografia delle anse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427" y="1417047"/>
            <a:ext cx="8577010" cy="5277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dirty="0" err="1">
                <a:latin typeface="Arial Narrow"/>
                <a:cs typeface="Arial Narrow"/>
              </a:rPr>
              <a:t>Nei</a:t>
            </a:r>
            <a:r>
              <a:rPr lang="en-US" sz="2800" dirty="0">
                <a:latin typeface="Arial Narrow"/>
                <a:cs typeface="Arial Narrow"/>
              </a:rPr>
              <a:t> 2 </a:t>
            </a:r>
            <a:r>
              <a:rPr lang="en-US" sz="2800" dirty="0" err="1">
                <a:latin typeface="Arial Narrow"/>
                <a:cs typeface="Arial Narrow"/>
              </a:rPr>
              <a:t>gg</a:t>
            </a:r>
            <a:r>
              <a:rPr lang="en-US" sz="2800" dirty="0">
                <a:latin typeface="Arial Narrow"/>
                <a:cs typeface="Arial Narrow"/>
              </a:rPr>
              <a:t>. </a:t>
            </a:r>
            <a:r>
              <a:rPr lang="en-US" sz="2800" dirty="0" err="1">
                <a:latin typeface="Arial Narrow"/>
                <a:cs typeface="Arial Narrow"/>
              </a:rPr>
              <a:t>Precedenti</a:t>
            </a:r>
            <a:r>
              <a:rPr lang="en-US" sz="2800" dirty="0">
                <a:latin typeface="Arial Narrow"/>
                <a:cs typeface="Arial Narrow"/>
              </a:rPr>
              <a:t>, </a:t>
            </a:r>
            <a:r>
              <a:rPr lang="en-US" sz="2800" dirty="0" err="1">
                <a:latin typeface="Arial Narrow"/>
                <a:cs typeface="Arial Narrow"/>
              </a:rPr>
              <a:t>assumere</a:t>
            </a:r>
            <a:r>
              <a:rPr lang="en-US" sz="2800" dirty="0">
                <a:latin typeface="Arial Narrow"/>
                <a:cs typeface="Arial Narrow"/>
              </a:rPr>
              <a:t> 2 due </a:t>
            </a:r>
            <a:r>
              <a:rPr lang="en-US" sz="2800" dirty="0" err="1">
                <a:latin typeface="Arial Narrow"/>
                <a:cs typeface="Arial Narrow"/>
              </a:rPr>
              <a:t>compresse</a:t>
            </a:r>
            <a:r>
              <a:rPr lang="en-US" sz="2800" dirty="0">
                <a:latin typeface="Arial Narrow"/>
                <a:cs typeface="Arial Narrow"/>
              </a:rPr>
              <a:t> di </a:t>
            </a:r>
            <a:r>
              <a:rPr lang="en-US" sz="2800" dirty="0" err="1">
                <a:latin typeface="Arial Narrow"/>
                <a:cs typeface="Arial Narrow"/>
              </a:rPr>
              <a:t>carbone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vegetale</a:t>
            </a:r>
            <a:r>
              <a:rPr lang="en-US" sz="2800" dirty="0">
                <a:latin typeface="Arial Narrow"/>
                <a:cs typeface="Arial Narrow"/>
              </a:rPr>
              <a:t> a </a:t>
            </a:r>
            <a:r>
              <a:rPr lang="en-US" sz="2800" dirty="0" err="1">
                <a:latin typeface="Arial Narrow"/>
                <a:cs typeface="Arial Narrow"/>
              </a:rPr>
              <a:t>colazione</a:t>
            </a:r>
            <a:r>
              <a:rPr lang="en-US" sz="2800" dirty="0">
                <a:latin typeface="Arial Narrow"/>
                <a:cs typeface="Arial Narrow"/>
              </a:rPr>
              <a:t>, </a:t>
            </a:r>
            <a:r>
              <a:rPr lang="en-US" sz="2800" dirty="0" err="1">
                <a:latin typeface="Arial Narrow"/>
                <a:cs typeface="Arial Narrow"/>
              </a:rPr>
              <a:t>pranzo</a:t>
            </a:r>
            <a:r>
              <a:rPr lang="en-US" sz="2800" dirty="0">
                <a:latin typeface="Arial Narrow"/>
                <a:cs typeface="Arial Narrow"/>
              </a:rPr>
              <a:t> e </a:t>
            </a:r>
            <a:r>
              <a:rPr lang="en-US" sz="2800" dirty="0" err="1">
                <a:latin typeface="Arial Narrow"/>
                <a:cs typeface="Arial Narrow"/>
              </a:rPr>
              <a:t>cena</a:t>
            </a:r>
            <a:r>
              <a:rPr lang="en-US" sz="2800" dirty="0">
                <a:latin typeface="Arial Narrow"/>
                <a:cs typeface="Arial Narrow"/>
              </a:rPr>
              <a:t>. </a:t>
            </a: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dirty="0" err="1">
                <a:latin typeface="Arial Narrow"/>
                <a:cs typeface="Arial Narrow"/>
              </a:rPr>
              <a:t>Evitare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verdura</a:t>
            </a:r>
            <a:r>
              <a:rPr lang="en-US" sz="2800" dirty="0">
                <a:latin typeface="Arial Narrow"/>
                <a:cs typeface="Arial Narrow"/>
              </a:rPr>
              <a:t>, latte, </a:t>
            </a:r>
            <a:r>
              <a:rPr lang="en-US" sz="2800" dirty="0" err="1">
                <a:latin typeface="Arial Narrow"/>
                <a:cs typeface="Arial Narrow"/>
              </a:rPr>
              <a:t>latticini</a:t>
            </a:r>
            <a:r>
              <a:rPr lang="en-US" sz="2800" dirty="0">
                <a:latin typeface="Arial Narrow"/>
                <a:cs typeface="Arial Narrow"/>
              </a:rPr>
              <a:t>, </a:t>
            </a:r>
            <a:r>
              <a:rPr lang="en-US" sz="2800" dirty="0" err="1">
                <a:latin typeface="Arial Narrow"/>
                <a:cs typeface="Arial Narrow"/>
              </a:rPr>
              <a:t>frutta</a:t>
            </a:r>
            <a:r>
              <a:rPr lang="en-US" sz="2800" dirty="0">
                <a:latin typeface="Arial Narrow"/>
                <a:cs typeface="Arial Narrow"/>
              </a:rPr>
              <a:t>, </a:t>
            </a:r>
            <a:r>
              <a:rPr lang="en-US" sz="2800" dirty="0" err="1">
                <a:latin typeface="Arial Narrow"/>
                <a:cs typeface="Arial Narrow"/>
              </a:rPr>
              <a:t>legumi</a:t>
            </a:r>
            <a:r>
              <a:rPr lang="en-US" sz="2800" dirty="0">
                <a:latin typeface="Arial Narrow"/>
                <a:cs typeface="Arial Narrow"/>
              </a:rPr>
              <a:t> e </a:t>
            </a:r>
            <a:r>
              <a:rPr lang="en-US" sz="2800" dirty="0" err="1">
                <a:latin typeface="Arial Narrow"/>
                <a:cs typeface="Arial Narrow"/>
              </a:rPr>
              <a:t>bevande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gassate</a:t>
            </a:r>
            <a:r>
              <a:rPr lang="en-US" sz="2800" dirty="0">
                <a:latin typeface="Arial Narrow"/>
                <a:cs typeface="Arial Narrow"/>
              </a:rPr>
              <a:t>. </a:t>
            </a: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dirty="0">
                <a:latin typeface="Arial Narrow"/>
                <a:cs typeface="Arial Narrow"/>
              </a:rPr>
              <a:t>Il </a:t>
            </a:r>
            <a:r>
              <a:rPr lang="en-US" sz="2800" dirty="0" err="1">
                <a:latin typeface="Arial Narrow"/>
                <a:cs typeface="Arial Narrow"/>
              </a:rPr>
              <a:t>giorno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dell'esame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digiuno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assoluto</a:t>
            </a:r>
            <a:r>
              <a:rPr lang="en-US" sz="2800" dirty="0">
                <a:latin typeface="Arial Narrow"/>
                <a:cs typeface="Arial Narrow"/>
              </a:rPr>
              <a:t> (se </a:t>
            </a:r>
            <a:r>
              <a:rPr lang="en-US" sz="2800" dirty="0" err="1">
                <a:latin typeface="Arial Narrow"/>
                <a:cs typeface="Arial Narrow"/>
              </a:rPr>
              <a:t>compatibile</a:t>
            </a:r>
            <a:r>
              <a:rPr lang="en-US" sz="2800" dirty="0">
                <a:latin typeface="Arial Narrow"/>
                <a:cs typeface="Arial Narrow"/>
              </a:rPr>
              <a:t> con </a:t>
            </a:r>
            <a:r>
              <a:rPr lang="en-US" sz="2800" dirty="0" err="1">
                <a:latin typeface="Arial Narrow"/>
                <a:cs typeface="Arial Narrow"/>
              </a:rPr>
              <a:t>terapie</a:t>
            </a:r>
            <a:r>
              <a:rPr lang="en-US" sz="2800" dirty="0">
                <a:latin typeface="Arial Narrow"/>
                <a:cs typeface="Arial Narrow"/>
              </a:rPr>
              <a:t> in </a:t>
            </a:r>
            <a:r>
              <a:rPr lang="en-US" sz="2800" dirty="0" err="1">
                <a:latin typeface="Arial Narrow"/>
                <a:cs typeface="Arial Narrow"/>
              </a:rPr>
              <a:t>atto</a:t>
            </a:r>
            <a:r>
              <a:rPr lang="en-US" sz="2800" dirty="0">
                <a:latin typeface="Arial Narrow"/>
                <a:cs typeface="Arial Narrow"/>
              </a:rPr>
              <a:t>) e non </a:t>
            </a:r>
            <a:r>
              <a:rPr lang="en-US" sz="2800" dirty="0" err="1">
                <a:latin typeface="Arial Narrow"/>
                <a:cs typeface="Arial Narrow"/>
              </a:rPr>
              <a:t>bere</a:t>
            </a:r>
            <a:r>
              <a:rPr lang="en-US" sz="2800" dirty="0">
                <a:latin typeface="Arial Narrow"/>
                <a:cs typeface="Arial Narrow"/>
              </a:rPr>
              <a:t> ma </a:t>
            </a:r>
            <a:r>
              <a:rPr lang="en-US" sz="2800" dirty="0" err="1">
                <a:latin typeface="Arial Narrow"/>
                <a:cs typeface="Arial Narrow"/>
              </a:rPr>
              <a:t>presentarsi</a:t>
            </a:r>
            <a:r>
              <a:rPr lang="en-US" sz="2800" dirty="0">
                <a:latin typeface="Arial Narrow"/>
                <a:cs typeface="Arial Narrow"/>
              </a:rPr>
              <a:t> con la </a:t>
            </a:r>
            <a:r>
              <a:rPr lang="en-US" sz="2800" dirty="0" err="1">
                <a:latin typeface="Arial Narrow"/>
                <a:cs typeface="Arial Narrow"/>
              </a:rPr>
              <a:t>vescica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piena</a:t>
            </a:r>
            <a:r>
              <a:rPr lang="en-US" sz="2800" dirty="0">
                <a:latin typeface="Arial Narrow"/>
                <a:cs typeface="Arial Narrow"/>
              </a:rPr>
              <a:t> non </a:t>
            </a:r>
            <a:r>
              <a:rPr lang="en-US" sz="2800" dirty="0" err="1">
                <a:latin typeface="Arial Narrow"/>
                <a:cs typeface="Arial Narrow"/>
              </a:rPr>
              <a:t>urinando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nelle</a:t>
            </a:r>
            <a:r>
              <a:rPr lang="en-US" sz="2800" dirty="0">
                <a:latin typeface="Arial Narrow"/>
                <a:cs typeface="Arial Narrow"/>
              </a:rPr>
              <a:t> due ore </a:t>
            </a:r>
            <a:r>
              <a:rPr lang="en-US" sz="2800" dirty="0" err="1">
                <a:latin typeface="Arial Narrow"/>
                <a:cs typeface="Arial Narrow"/>
              </a:rPr>
              <a:t>precedenti</a:t>
            </a:r>
            <a:r>
              <a:rPr lang="en-US" sz="2800" dirty="0">
                <a:latin typeface="Arial Narrow"/>
                <a:cs typeface="Arial Narrow"/>
              </a:rPr>
              <a:t>. Se </a:t>
            </a:r>
            <a:r>
              <a:rPr lang="en-US" sz="2800" dirty="0" err="1">
                <a:latin typeface="Arial Narrow"/>
                <a:cs typeface="Arial Narrow"/>
              </a:rPr>
              <a:t>l'appuntamento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è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nel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pomeriggio</a:t>
            </a:r>
            <a:r>
              <a:rPr lang="en-US" sz="2800" dirty="0">
                <a:latin typeface="Arial Narrow"/>
                <a:cs typeface="Arial Narrow"/>
              </a:rPr>
              <a:t>, 6 ore prima fare un </a:t>
            </a:r>
            <a:r>
              <a:rPr lang="en-US" sz="2800" dirty="0" err="1">
                <a:latin typeface="Arial Narrow"/>
                <a:cs typeface="Arial Narrow"/>
              </a:rPr>
              <a:t>pasto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leggero</a:t>
            </a:r>
            <a:r>
              <a:rPr lang="en-US" sz="2800" dirty="0">
                <a:latin typeface="Arial Narrow"/>
                <a:cs typeface="Arial Narrow"/>
              </a:rPr>
              <a:t> </a:t>
            </a: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dirty="0" err="1">
                <a:latin typeface="Arial Narrow"/>
                <a:cs typeface="Arial Narrow"/>
              </a:rPr>
              <a:t>Portare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cartelle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cliniche</a:t>
            </a:r>
            <a:r>
              <a:rPr lang="en-US" sz="2800" dirty="0">
                <a:latin typeface="Arial Narrow"/>
                <a:cs typeface="Arial Narrow"/>
              </a:rPr>
              <a:t>, </a:t>
            </a:r>
            <a:r>
              <a:rPr lang="en-US" sz="2800" dirty="0" err="1">
                <a:latin typeface="Arial Narrow"/>
                <a:cs typeface="Arial Narrow"/>
              </a:rPr>
              <a:t>esami</a:t>
            </a:r>
            <a:r>
              <a:rPr lang="en-US" sz="2800" dirty="0">
                <a:latin typeface="Arial Narrow"/>
                <a:cs typeface="Arial Narrow"/>
              </a:rPr>
              <a:t> di </a:t>
            </a:r>
            <a:r>
              <a:rPr lang="en-US" sz="2800" dirty="0" err="1">
                <a:latin typeface="Arial Narrow"/>
                <a:cs typeface="Arial Narrow"/>
              </a:rPr>
              <a:t>laboratorio</a:t>
            </a:r>
            <a:r>
              <a:rPr lang="en-US" sz="2800" dirty="0">
                <a:latin typeface="Arial Narrow"/>
                <a:cs typeface="Arial Narrow"/>
              </a:rPr>
              <a:t> e </a:t>
            </a:r>
            <a:r>
              <a:rPr lang="en-US" sz="2800" dirty="0" err="1">
                <a:latin typeface="Arial Narrow"/>
                <a:cs typeface="Arial Narrow"/>
              </a:rPr>
              <a:t>soprattutto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precedenti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indagini</a:t>
            </a:r>
            <a:endParaRPr lang="en-US" sz="2800" dirty="0"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dirty="0">
                <a:latin typeface="Arial Narrow"/>
                <a:cs typeface="Arial Narrow"/>
              </a:rPr>
              <a:t>Per </a:t>
            </a:r>
            <a:r>
              <a:rPr lang="en-US" sz="2800" dirty="0" err="1">
                <a:latin typeface="Arial Narrow"/>
                <a:cs typeface="Arial Narrow"/>
              </a:rPr>
              <a:t>i</a:t>
            </a:r>
            <a:r>
              <a:rPr lang="en-US" sz="2800" dirty="0">
                <a:latin typeface="Arial Narrow"/>
                <a:cs typeface="Arial Narrow"/>
              </a:rPr>
              <a:t> bambini </a:t>
            </a:r>
            <a:r>
              <a:rPr lang="en-US" sz="2800" dirty="0" err="1">
                <a:latin typeface="Arial Narrow"/>
                <a:cs typeface="Arial Narrow"/>
              </a:rPr>
              <a:t>è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raccomandato</a:t>
            </a:r>
            <a:r>
              <a:rPr lang="en-US" sz="2800" dirty="0">
                <a:latin typeface="Arial Narrow"/>
                <a:cs typeface="Arial Narrow"/>
              </a:rPr>
              <a:t>, </a:t>
            </a:r>
            <a:r>
              <a:rPr lang="en-US" sz="2800" dirty="0" err="1">
                <a:latin typeface="Arial Narrow"/>
                <a:cs typeface="Arial Narrow"/>
              </a:rPr>
              <a:t>quando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possibile</a:t>
            </a:r>
            <a:r>
              <a:rPr lang="en-US" sz="2800" dirty="0">
                <a:latin typeface="Arial Narrow"/>
                <a:cs typeface="Arial Narrow"/>
              </a:rPr>
              <a:t> di </a:t>
            </a:r>
            <a:r>
              <a:rPr lang="en-US" sz="2800" dirty="0" err="1">
                <a:latin typeface="Arial Narrow"/>
                <a:cs typeface="Arial Narrow"/>
              </a:rPr>
              <a:t>presentarsi</a:t>
            </a:r>
            <a:r>
              <a:rPr lang="en-US" sz="2800" dirty="0">
                <a:latin typeface="Arial Narrow"/>
                <a:cs typeface="Arial Narrow"/>
              </a:rPr>
              <a:t> a </a:t>
            </a:r>
            <a:r>
              <a:rPr lang="en-US" sz="2800" dirty="0" err="1">
                <a:latin typeface="Arial Narrow"/>
                <a:cs typeface="Arial Narrow"/>
              </a:rPr>
              <a:t>vescica</a:t>
            </a:r>
            <a:r>
              <a:rPr lang="en-US" sz="2800" dirty="0">
                <a:latin typeface="Arial Narrow"/>
                <a:cs typeface="Arial Narrow"/>
              </a:rPr>
              <a:t> </a:t>
            </a:r>
            <a:r>
              <a:rPr lang="en-US" sz="2800" dirty="0" err="1">
                <a:latin typeface="Arial Narrow"/>
                <a:cs typeface="Arial Narrow"/>
              </a:rPr>
              <a:t>piena</a:t>
            </a:r>
            <a:r>
              <a:rPr lang="en-US" sz="2800" dirty="0">
                <a:latin typeface="Arial Narrow"/>
                <a:cs typeface="Arial Narrow"/>
              </a:rPr>
              <a:t> e a </a:t>
            </a:r>
            <a:r>
              <a:rPr lang="en-US" sz="2800" dirty="0" err="1">
                <a:latin typeface="Arial Narrow"/>
                <a:cs typeface="Arial Narrow"/>
              </a:rPr>
              <a:t>digiuno</a:t>
            </a:r>
            <a:endParaRPr lang="en-US" sz="2800" dirty="0">
              <a:latin typeface="Arial Narrow"/>
              <a:cs typeface="Arial Narrow"/>
            </a:endParaRPr>
          </a:p>
          <a:p>
            <a:pPr>
              <a:lnSpc>
                <a:spcPct val="80000"/>
              </a:lnSpc>
            </a:pPr>
            <a:endParaRPr lang="en-US" sz="2800" dirty="0">
              <a:latin typeface="Arial Narrow"/>
              <a:cs typeface="Arial Narrow"/>
            </a:endParaRPr>
          </a:p>
          <a:p>
            <a:pPr marL="457200" indent="-457200">
              <a:lnSpc>
                <a:spcPct val="80000"/>
              </a:lnSpc>
              <a:buFont typeface="Arial"/>
              <a:buChar char="•"/>
            </a:pPr>
            <a:r>
              <a:rPr lang="en-US" sz="2800" dirty="0">
                <a:latin typeface="Arial Narrow"/>
                <a:cs typeface="Arial Narrow"/>
              </a:rPr>
              <a:t>MDC</a:t>
            </a:r>
            <a:endParaRPr lang="it-IT" sz="28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08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it-IT" sz="4800" dirty="0" smtClean="0">
                <a:latin typeface="Arial Narrow"/>
                <a:cs typeface="Arial Narrow"/>
              </a:rPr>
              <a:t>Ecografia delle anse</a:t>
            </a:r>
            <a:endParaRPr lang="it-IT" sz="4800" dirty="0">
              <a:latin typeface="Arial Narrow"/>
              <a:cs typeface="Arial Narrow"/>
            </a:endParaRP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447800"/>
            <a:ext cx="28575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47800"/>
            <a:ext cx="28575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4191000"/>
            <a:ext cx="28575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91000"/>
            <a:ext cx="28575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2938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it-IT" sz="4800" dirty="0" smtClean="0">
                <a:latin typeface="Arial Narrow"/>
                <a:cs typeface="Arial Narrow"/>
              </a:rPr>
              <a:t>Ecografia con delle anse</a:t>
            </a:r>
            <a:endParaRPr lang="it-IT" sz="4800" dirty="0">
              <a:latin typeface="Arial Narrow"/>
              <a:cs typeface="Arial Narrow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947863"/>
            <a:ext cx="7804150" cy="2957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8076" y="6169306"/>
            <a:ext cx="1017587" cy="257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671513" y="5394833"/>
            <a:ext cx="3917950" cy="2317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</a:tabLst>
            </a:pPr>
            <a:r>
              <a:rPr lang="en-GB" sz="1100" b="1" dirty="0" err="1">
                <a:solidFill>
                  <a:srgbClr val="000000"/>
                </a:solidFill>
              </a:rPr>
              <a:t>Deshpande</a:t>
            </a:r>
            <a:r>
              <a:rPr lang="en-GB" sz="1100" b="1" dirty="0">
                <a:solidFill>
                  <a:srgbClr val="000000"/>
                </a:solidFill>
              </a:rPr>
              <a:t> N et al. Radiology 2012;262:172-180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71513" y="6169306"/>
            <a:ext cx="4930775" cy="3958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marL="76200" indent="-76200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</a:pPr>
            <a:r>
              <a:rPr lang="en-GB" sz="900">
                <a:solidFill>
                  <a:srgbClr val="000000"/>
                </a:solidFill>
              </a:rPr>
              <a:t>©2012 by Radiological Society of North America</a:t>
            </a:r>
          </a:p>
        </p:txBody>
      </p:sp>
    </p:spTree>
    <p:extLst>
      <p:ext uri="{BB962C8B-B14F-4D97-AF65-F5344CB8AC3E}">
        <p14:creationId xmlns="" xmlns:p14="http://schemas.microsoft.com/office/powerpoint/2010/main" val="116109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it-IT" sz="3700" b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charset="0"/>
              </a:rPr>
              <a:t>Curva di </a:t>
            </a:r>
            <a:r>
              <a:rPr lang="it-IT" sz="3700" b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charset="0"/>
              </a:rPr>
              <a:t>enhancement</a:t>
            </a:r>
            <a:endParaRPr lang="it-IT" sz="3700" b="0" dirty="0">
              <a:ea typeface="+mj-ea"/>
            </a:endParaRPr>
          </a:p>
        </p:txBody>
      </p:sp>
      <p:pic>
        <p:nvPicPr>
          <p:cNvPr id="36867" name="Immagine 7" descr="GHI MAR 47265 rap l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5292" r="-5292"/>
          <a:stretch>
            <a:fillRect/>
          </a:stretch>
        </p:blipFill>
        <p:spPr>
          <a:xfrm>
            <a:off x="5181600" y="1447800"/>
            <a:ext cx="3657600" cy="5122863"/>
          </a:xfrm>
        </p:spPr>
      </p:pic>
      <p:pic>
        <p:nvPicPr>
          <p:cNvPr id="36868" name="Immagine 5"/>
          <p:cNvPicPr>
            <a:picLocks noChangeAspect="1" noChangeArrowheads="1"/>
          </p:cNvPicPr>
          <p:nvPr/>
        </p:nvPicPr>
        <p:blipFill>
          <a:blip r:embed="rId3" cstate="print"/>
          <a:srcRect t="5070"/>
          <a:stretch>
            <a:fillRect/>
          </a:stretch>
        </p:blipFill>
        <p:spPr bwMode="auto">
          <a:xfrm>
            <a:off x="304800" y="2895600"/>
            <a:ext cx="410527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38200" y="2209800"/>
            <a:ext cx="1960563" cy="508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700">
                <a:solidFill>
                  <a:srgbClr val="595959"/>
                </a:solidFill>
                <a:latin typeface="Lucida Sans Unicode" charset="0"/>
                <a:cs typeface="Times New Roman" charset="0"/>
              </a:rPr>
              <a:t>Fase attiva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it-IT" sz="3700" dirty="0" smtClean="0">
                <a:solidFill>
                  <a:srgbClr val="595959"/>
                </a:solidFill>
                <a:cs typeface="Times New Roman" charset="0"/>
              </a:rPr>
              <a:t>Curva di </a:t>
            </a:r>
            <a:r>
              <a:rPr lang="it-IT" sz="3700" dirty="0" err="1" smtClean="0">
                <a:solidFill>
                  <a:srgbClr val="595959"/>
                </a:solidFill>
                <a:cs typeface="Times New Roman" charset="0"/>
              </a:rPr>
              <a:t>enhancement</a:t>
            </a:r>
            <a:endParaRPr lang="it-IT" sz="3700" dirty="0">
              <a:ea typeface="+mj-ea"/>
            </a:endParaRPr>
          </a:p>
        </p:txBody>
      </p:sp>
      <p:pic>
        <p:nvPicPr>
          <p:cNvPr id="37891" name="Immagine 8" descr="scolari 1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8376" r="-8376"/>
          <a:stretch>
            <a:fillRect/>
          </a:stretch>
        </p:blipFill>
        <p:spPr>
          <a:xfrm>
            <a:off x="4862513" y="1524000"/>
            <a:ext cx="4295775" cy="4525963"/>
          </a:xfrm>
        </p:spPr>
      </p:pic>
      <p:pic>
        <p:nvPicPr>
          <p:cNvPr id="37892" name="Immagine 7"/>
          <p:cNvPicPr>
            <a:picLocks noChangeAspect="1" noChangeArrowheads="1"/>
          </p:cNvPicPr>
          <p:nvPr/>
        </p:nvPicPr>
        <p:blipFill>
          <a:blip r:embed="rId3" cstate="print"/>
          <a:srcRect t="5536"/>
          <a:stretch>
            <a:fillRect/>
          </a:stretch>
        </p:blipFill>
        <p:spPr bwMode="auto">
          <a:xfrm>
            <a:off x="228600" y="2895600"/>
            <a:ext cx="4240213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55576" y="2204864"/>
            <a:ext cx="3048000" cy="5080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2700" dirty="0">
                <a:solidFill>
                  <a:srgbClr val="595959"/>
                </a:solidFill>
                <a:latin typeface="Lucida Sans Unicode" charset="0"/>
                <a:cs typeface="Times New Roman" charset="0"/>
              </a:rPr>
              <a:t>Fase non attiva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1176959"/>
          </a:xfrm>
          <a:solidFill>
            <a:srgbClr val="00CCFF">
              <a:alpha val="51000"/>
            </a:srgbClr>
          </a:solidFill>
        </p:spPr>
        <p:txBody>
          <a:bodyPr>
            <a:normAutofit/>
          </a:bodyPr>
          <a:lstStyle/>
          <a:p>
            <a:r>
              <a:rPr lang="it-IT" b="1" dirty="0" smtClean="0">
                <a:latin typeface="Arial Narrow"/>
                <a:cs typeface="Arial Narrow"/>
              </a:rPr>
              <a:t>Preparazione </a:t>
            </a:r>
            <a:r>
              <a:rPr lang="it-IT" b="1" dirty="0" err="1" smtClean="0">
                <a:latin typeface="Arial Narrow"/>
                <a:cs typeface="Arial Narrow"/>
              </a:rPr>
              <a:t>entero</a:t>
            </a:r>
            <a:r>
              <a:rPr lang="it-IT" b="1" dirty="0" smtClean="0">
                <a:latin typeface="Arial Narrow"/>
                <a:cs typeface="Arial Narrow"/>
              </a:rPr>
              <a:t>-TC ed </a:t>
            </a:r>
            <a:r>
              <a:rPr lang="it-IT" b="1" dirty="0" err="1" smtClean="0">
                <a:latin typeface="Arial Narrow"/>
                <a:cs typeface="Arial Narrow"/>
              </a:rPr>
              <a:t>entero</a:t>
            </a:r>
            <a:r>
              <a:rPr lang="it-IT" b="1" dirty="0" smtClean="0">
                <a:latin typeface="Arial Narrow"/>
                <a:cs typeface="Arial Narrow"/>
              </a:rPr>
              <a:t>-RM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427" y="1417047"/>
            <a:ext cx="8577010" cy="49182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it-IT" sz="2800" dirty="0" smtClean="0">
                <a:latin typeface="Arial Narrow" pitchFamily="34" charset="0"/>
              </a:rPr>
              <a:t>MDC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it-IT" sz="2800" dirty="0" err="1" smtClean="0">
                <a:latin typeface="Arial Narrow" pitchFamily="34" charset="0"/>
              </a:rPr>
              <a:t>Creatininemia</a:t>
            </a:r>
            <a:endParaRPr lang="it-IT" sz="2800" dirty="0" smtClean="0">
              <a:latin typeface="Arial Narrow" pitchFamily="34" charset="0"/>
            </a:endParaRP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it-IT" sz="2800" dirty="0" smtClean="0">
                <a:latin typeface="Arial Narrow" pitchFamily="34" charset="0"/>
              </a:rPr>
              <a:t>Dieta priva di scorie  e ricca di idratazione nei 3 </a:t>
            </a:r>
            <a:r>
              <a:rPr lang="it-IT" sz="2800" dirty="0" err="1" smtClean="0">
                <a:latin typeface="Arial Narrow" pitchFamily="34" charset="0"/>
              </a:rPr>
              <a:t>gg</a:t>
            </a:r>
            <a:r>
              <a:rPr lang="it-IT" sz="2800" dirty="0" smtClean="0">
                <a:latin typeface="Arial Narrow" pitchFamily="34" charset="0"/>
              </a:rPr>
              <a:t> precedenti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it-IT" sz="2800" dirty="0" smtClean="0">
                <a:latin typeface="Arial Narrow" pitchFamily="34" charset="0"/>
              </a:rPr>
              <a:t>Il giorno precedente: a colazione latte, tè, assumere 6 </a:t>
            </a:r>
            <a:r>
              <a:rPr lang="it-IT" sz="2800" dirty="0" err="1" smtClean="0">
                <a:latin typeface="Arial Narrow" pitchFamily="34" charset="0"/>
              </a:rPr>
              <a:t>cp</a:t>
            </a:r>
            <a:r>
              <a:rPr lang="it-IT" sz="2800" dirty="0" smtClean="0">
                <a:latin typeface="Arial Narrow" pitchFamily="34" charset="0"/>
              </a:rPr>
              <a:t> di </a:t>
            </a:r>
            <a:r>
              <a:rPr lang="it-IT" sz="2800" dirty="0" err="1" smtClean="0">
                <a:solidFill>
                  <a:srgbClr val="FF0000"/>
                </a:solidFill>
                <a:latin typeface="Arial Narrow" pitchFamily="34" charset="0"/>
              </a:rPr>
              <a:t>Pursennid</a:t>
            </a:r>
            <a:r>
              <a:rPr lang="it-IT" sz="2800" dirty="0" smtClean="0">
                <a:latin typeface="Arial Narrow" pitchFamily="34" charset="0"/>
              </a:rPr>
              <a:t> e bere 1 l d’acqua nelle 2 ore successive; a pranzo: pasta o riso conditi con olio, pesce o carne ai ferri o bolliti; no frutta né formaggi; alle 17 assumere </a:t>
            </a:r>
            <a:r>
              <a:rPr lang="it-IT" sz="2800" dirty="0" smtClean="0">
                <a:solidFill>
                  <a:srgbClr val="FF0000"/>
                </a:solidFill>
                <a:latin typeface="Arial Narrow" pitchFamily="34" charset="0"/>
              </a:rPr>
              <a:t>15 g di solfato di magnesio (sale inglese)</a:t>
            </a:r>
            <a:r>
              <a:rPr lang="it-IT" sz="2800" dirty="0" smtClean="0">
                <a:latin typeface="Arial Narrow" pitchFamily="34" charset="0"/>
              </a:rPr>
              <a:t> in un bicchiere di acqua o latte e bere 1 l d’acqua nelle 2 ore successive; a cena dieta liquida (brodo o </a:t>
            </a:r>
            <a:r>
              <a:rPr lang="it-IT" sz="2800" dirty="0" err="1" smtClean="0">
                <a:latin typeface="Arial Narrow" pitchFamily="34" charset="0"/>
              </a:rPr>
              <a:t>te’</a:t>
            </a:r>
            <a:r>
              <a:rPr lang="it-IT" sz="2800" dirty="0" smtClean="0">
                <a:latin typeface="Arial Narrow" pitchFamily="34" charset="0"/>
              </a:rPr>
              <a:t>)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it-IT" sz="2800" dirty="0" smtClean="0">
                <a:latin typeface="Arial Narrow" pitchFamily="34" charset="0"/>
              </a:rPr>
              <a:t>Il giorno dell’esame presentarsi digiuni dalle 24</a:t>
            </a:r>
          </a:p>
          <a:p>
            <a:pPr algn="just">
              <a:lnSpc>
                <a:spcPct val="80000"/>
              </a:lnSpc>
            </a:pPr>
            <a:r>
              <a:rPr lang="it-IT" sz="2800" dirty="0" smtClean="0">
                <a:latin typeface="Arial Narrow" pitchFamily="34" charset="0"/>
              </a:rPr>
              <a:t>40’ prima assumere 1000-1500 ml di PEG (150 ml/4’) può provocare diarrea</a:t>
            </a: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it-IT" sz="2800" dirty="0" err="1" smtClean="0">
                <a:latin typeface="Arial Narrow" pitchFamily="34" charset="0"/>
              </a:rPr>
              <a:t>Buscopan</a:t>
            </a:r>
            <a:endParaRPr lang="it-IT" sz="2800" dirty="0" smtClean="0">
              <a:latin typeface="Arial Narrow" pitchFamily="34" charset="0"/>
            </a:endParaRPr>
          </a:p>
          <a:p>
            <a:pPr algn="just">
              <a:lnSpc>
                <a:spcPct val="80000"/>
              </a:lnSpc>
              <a:buFont typeface="Arial" pitchFamily="34" charset="0"/>
              <a:buChar char="•"/>
            </a:pPr>
            <a:r>
              <a:rPr lang="it-IT" sz="2800" dirty="0" smtClean="0">
                <a:latin typeface="Arial Narrow" pitchFamily="34" charset="0"/>
              </a:rPr>
              <a:t>Durata esame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lum bright="7000" contrast="-9000"/>
          </a:blip>
          <a:srcRect/>
          <a:stretch>
            <a:fillRect/>
          </a:stretch>
        </p:blipFill>
        <p:spPr bwMode="auto">
          <a:xfrm>
            <a:off x="5212183" y="5064114"/>
            <a:ext cx="3931817" cy="179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0904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-1" y="1395004"/>
            <a:ext cx="9144000" cy="3599958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0" y="1395004"/>
            <a:ext cx="9143999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lnSpc>
                <a:spcPct val="120000"/>
              </a:lnSpc>
              <a:defRPr/>
            </a:pPr>
            <a:r>
              <a:rPr lang="it-IT" sz="8000" b="1" dirty="0" smtClean="0">
                <a:latin typeface="Arial Narrow"/>
                <a:cs typeface="Arial Narrow"/>
              </a:rPr>
              <a:t>CASO CLINICO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3248041"/>
            <a:ext cx="914399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lnSpc>
                <a:spcPct val="120000"/>
              </a:lnSpc>
              <a:defRPr/>
            </a:pPr>
            <a:r>
              <a:rPr lang="it-IT" sz="6600" b="1" dirty="0" smtClean="0">
                <a:latin typeface="Arial Narrow"/>
                <a:cs typeface="Arial Narrow"/>
              </a:rPr>
              <a:t>I disturbi dell’alvo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004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-1" y="4994962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622586" y="5150227"/>
            <a:ext cx="390459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>
                <a:latin typeface="Arial Narrow"/>
                <a:cs typeface="Arial Narrow"/>
              </a:rPr>
              <a:t>Dr. Zadra – Dr.ssa Monti</a:t>
            </a:r>
            <a:endParaRPr lang="it-IT" sz="3200" i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066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1176959"/>
          </a:xfrm>
          <a:solidFill>
            <a:srgbClr val="00CCFF">
              <a:alpha val="51000"/>
            </a:srgbClr>
          </a:solidFill>
        </p:spPr>
        <p:txBody>
          <a:bodyPr>
            <a:normAutofit/>
          </a:bodyPr>
          <a:lstStyle/>
          <a:p>
            <a:r>
              <a:rPr lang="it-IT" b="1" dirty="0" smtClean="0">
                <a:latin typeface="Arial Narrow"/>
                <a:cs typeface="Arial Narrow"/>
              </a:rPr>
              <a:t>Controindicazioni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427" y="2060371"/>
            <a:ext cx="8577010" cy="28623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600" dirty="0">
                <a:latin typeface="Arial Narrow"/>
                <a:cs typeface="Arial Narrow"/>
              </a:rPr>
              <a:t>Allergia al </a:t>
            </a:r>
            <a:r>
              <a:rPr lang="it-IT" sz="3600" dirty="0" err="1" smtClean="0">
                <a:latin typeface="Arial Narrow"/>
                <a:cs typeface="Arial Narrow"/>
              </a:rPr>
              <a:t>mdc</a:t>
            </a:r>
            <a:endParaRPr lang="it-IT" sz="3600" dirty="0" smtClean="0">
              <a:latin typeface="Arial Narrow"/>
              <a:cs typeface="Arial Narrow"/>
            </a:endParaRPr>
          </a:p>
          <a:p>
            <a:pPr algn="ctr"/>
            <a:r>
              <a:rPr lang="it-IT" sz="3600" dirty="0" smtClean="0">
                <a:latin typeface="Arial Narrow"/>
                <a:cs typeface="Arial Narrow"/>
              </a:rPr>
              <a:t>Insufficienza renale</a:t>
            </a:r>
            <a:endParaRPr lang="it-IT" sz="3600" dirty="0">
              <a:latin typeface="Arial Narrow"/>
              <a:cs typeface="Arial Narrow"/>
            </a:endParaRPr>
          </a:p>
          <a:p>
            <a:pPr algn="ctr"/>
            <a:r>
              <a:rPr lang="it-IT" sz="3600" dirty="0">
                <a:latin typeface="Arial Narrow"/>
                <a:cs typeface="Arial Narrow"/>
              </a:rPr>
              <a:t>Gravidanza</a:t>
            </a:r>
          </a:p>
          <a:p>
            <a:pPr algn="ctr"/>
            <a:r>
              <a:rPr lang="it-IT" sz="3600" dirty="0">
                <a:latin typeface="Arial Narrow"/>
                <a:cs typeface="Arial Narrow"/>
              </a:rPr>
              <a:t>Claustrofobia</a:t>
            </a:r>
          </a:p>
          <a:p>
            <a:pPr algn="ctr"/>
            <a:r>
              <a:rPr lang="it-IT" sz="3600" dirty="0">
                <a:latin typeface="Arial Narrow"/>
                <a:cs typeface="Arial Narrow"/>
              </a:rPr>
              <a:t>Pacemaker</a:t>
            </a:r>
          </a:p>
        </p:txBody>
      </p:sp>
    </p:spTree>
    <p:extLst>
      <p:ext uri="{BB962C8B-B14F-4D97-AF65-F5344CB8AC3E}">
        <p14:creationId xmlns="" xmlns:p14="http://schemas.microsoft.com/office/powerpoint/2010/main" val="418391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it-IT" sz="4800" dirty="0" err="1" smtClean="0">
                <a:latin typeface="Arial Narrow"/>
                <a:cs typeface="Arial Narrow"/>
              </a:rPr>
              <a:t>Entero</a:t>
            </a:r>
            <a:r>
              <a:rPr lang="it-IT" sz="4800" dirty="0" smtClean="0">
                <a:latin typeface="Arial Narrow"/>
                <a:cs typeface="Arial Narrow"/>
              </a:rPr>
              <a:t>-TC</a:t>
            </a:r>
            <a:endParaRPr lang="it-IT" sz="4800" dirty="0">
              <a:latin typeface="Arial Narrow"/>
              <a:cs typeface="Arial Narrow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11610" t="7180" r="10133" b="13086"/>
          <a:stretch>
            <a:fillRect/>
          </a:stretch>
        </p:blipFill>
        <p:spPr bwMode="auto">
          <a:xfrm>
            <a:off x="685800" y="1676400"/>
            <a:ext cx="3886200" cy="3959225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0470" t="9770" r="18993" b="21796"/>
          <a:stretch>
            <a:fillRect/>
          </a:stretch>
        </p:blipFill>
        <p:spPr bwMode="auto">
          <a:xfrm>
            <a:off x="5105400" y="1676400"/>
            <a:ext cx="35814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1910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it-IT" sz="4800" dirty="0" err="1" smtClean="0">
                <a:latin typeface="Arial Narrow"/>
                <a:cs typeface="Arial Narrow"/>
              </a:rPr>
              <a:t>Entero</a:t>
            </a:r>
            <a:r>
              <a:rPr lang="it-IT" sz="4800" dirty="0" smtClean="0">
                <a:latin typeface="Arial Narrow"/>
                <a:cs typeface="Arial Narrow"/>
              </a:rPr>
              <a:t>-TC</a:t>
            </a:r>
            <a:endParaRPr lang="it-IT" sz="4800" dirty="0">
              <a:latin typeface="Arial Narrow"/>
              <a:cs typeface="Arial Narrow"/>
            </a:endParaRPr>
          </a:p>
        </p:txBody>
      </p:sp>
      <p:pic>
        <p:nvPicPr>
          <p:cNvPr id="5" name="Picture 19" descr="ileo misure aa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418" y="1524000"/>
            <a:ext cx="25923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adenopatie locoregionali BIROCCHI CESARE"/>
          <p:cNvPicPr>
            <a:picLocks noChangeAspect="1" noChangeArrowheads="1"/>
          </p:cNvPicPr>
          <p:nvPr/>
        </p:nvPicPr>
        <p:blipFill>
          <a:blip r:embed="rId3" cstate="print"/>
          <a:srcRect l="11073" r="8121"/>
          <a:stretch>
            <a:fillRect/>
          </a:stretch>
        </p:blipFill>
        <p:spPr bwMode="auto">
          <a:xfrm>
            <a:off x="533400" y="1524000"/>
            <a:ext cx="3651250" cy="451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04418" y="3195638"/>
            <a:ext cx="27432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095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it-IT" sz="4800" dirty="0" err="1" smtClean="0">
                <a:latin typeface="Arial Narrow"/>
                <a:cs typeface="Arial Narrow"/>
              </a:rPr>
              <a:t>Entero</a:t>
            </a:r>
            <a:r>
              <a:rPr lang="it-IT" sz="4800" dirty="0" smtClean="0">
                <a:latin typeface="Arial Narrow"/>
                <a:cs typeface="Arial Narrow"/>
              </a:rPr>
              <a:t>-RM</a:t>
            </a:r>
            <a:endParaRPr lang="it-IT" sz="4800" dirty="0">
              <a:latin typeface="Arial Narrow"/>
              <a:cs typeface="Arial Narrow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38300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38300"/>
            <a:ext cx="349354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1514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14426" y="4247745"/>
            <a:ext cx="8725457" cy="26776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latin typeface="Arial Narrow"/>
                <a:cs typeface="Arial Narrow"/>
              </a:rPr>
              <a:t>I Diagnosi</a:t>
            </a:r>
          </a:p>
          <a:p>
            <a:pPr algn="ctr"/>
            <a:r>
              <a:rPr lang="it-IT" sz="2400" dirty="0" smtClean="0">
                <a:latin typeface="Arial Narrow"/>
                <a:cs typeface="Arial Narrow"/>
              </a:rPr>
              <a:t>Sospetta </a:t>
            </a:r>
            <a:r>
              <a:rPr lang="it-IT" sz="2400" dirty="0">
                <a:latin typeface="Arial Narrow"/>
                <a:cs typeface="Arial Narrow"/>
              </a:rPr>
              <a:t>recidiva</a:t>
            </a:r>
          </a:p>
          <a:p>
            <a:pPr algn="ctr"/>
            <a:r>
              <a:rPr lang="it-IT" sz="2400" dirty="0">
                <a:latin typeface="Arial Narrow"/>
                <a:cs typeface="Arial Narrow"/>
              </a:rPr>
              <a:t>Malattia stenosante</a:t>
            </a:r>
          </a:p>
          <a:p>
            <a:pPr algn="ctr"/>
            <a:r>
              <a:rPr lang="it-IT" sz="2400" dirty="0">
                <a:latin typeface="Arial Narrow"/>
                <a:cs typeface="Arial Narrow"/>
              </a:rPr>
              <a:t>Complicanze </a:t>
            </a:r>
            <a:r>
              <a:rPr lang="it-IT" sz="2400" dirty="0" err="1">
                <a:latin typeface="Arial Narrow"/>
                <a:cs typeface="Arial Narrow"/>
              </a:rPr>
              <a:t>extraluminali</a:t>
            </a:r>
            <a:endParaRPr lang="it-IT" sz="2400" dirty="0">
              <a:latin typeface="Arial Narrow"/>
              <a:cs typeface="Arial Narrow"/>
            </a:endParaRPr>
          </a:p>
          <a:p>
            <a:pPr algn="ctr"/>
            <a:r>
              <a:rPr lang="it-IT" sz="2400" dirty="0">
                <a:latin typeface="Arial Narrow"/>
                <a:cs typeface="Arial Narrow"/>
              </a:rPr>
              <a:t>Fallimento terapeutico</a:t>
            </a:r>
          </a:p>
          <a:p>
            <a:pPr algn="ctr"/>
            <a:r>
              <a:rPr lang="it-IT" sz="2400" dirty="0">
                <a:latin typeface="Arial Narrow"/>
                <a:cs typeface="Arial Narrow"/>
              </a:rPr>
              <a:t>Pianificazione chirurgica</a:t>
            </a:r>
          </a:p>
          <a:p>
            <a:pPr algn="ctr"/>
            <a:r>
              <a:rPr lang="it-IT" sz="2400" dirty="0">
                <a:latin typeface="Arial Narrow"/>
                <a:cs typeface="Arial Narrow"/>
              </a:rPr>
              <a:t>Sorveglianza neoplastica (endoscopica)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781067"/>
          </a:xfrm>
          <a:solidFill>
            <a:srgbClr val="00CCFF">
              <a:alpha val="51000"/>
            </a:srgbClr>
          </a:solidFill>
        </p:spPr>
        <p:txBody>
          <a:bodyPr>
            <a:normAutofit/>
          </a:bodyPr>
          <a:lstStyle/>
          <a:p>
            <a:r>
              <a:rPr lang="it-IT" b="1" dirty="0" smtClean="0">
                <a:latin typeface="Arial Narrow"/>
                <a:cs typeface="Arial Narrow"/>
              </a:rPr>
              <a:t>…il referto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426" y="845452"/>
            <a:ext cx="8725457" cy="26776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Arial Narrow"/>
                <a:cs typeface="Arial Narrow"/>
              </a:rPr>
              <a:t>Chiaro, conciso, completo ……</a:t>
            </a:r>
          </a:p>
          <a:p>
            <a:pPr algn="ctr"/>
            <a:r>
              <a:rPr lang="it-IT" sz="2400" dirty="0">
                <a:latin typeface="Arial Narrow"/>
                <a:cs typeface="Arial Narrow"/>
              </a:rPr>
              <a:t>Sede</a:t>
            </a:r>
          </a:p>
          <a:p>
            <a:pPr algn="ctr"/>
            <a:r>
              <a:rPr lang="it-IT" sz="2400" dirty="0" smtClean="0">
                <a:latin typeface="Arial Narrow"/>
                <a:cs typeface="Arial Narrow"/>
              </a:rPr>
              <a:t>Caratteristiche</a:t>
            </a:r>
            <a:endParaRPr lang="it-IT" sz="2400" dirty="0">
              <a:latin typeface="Arial Narrow"/>
              <a:cs typeface="Arial Narrow"/>
            </a:endParaRPr>
          </a:p>
          <a:p>
            <a:pPr algn="ctr"/>
            <a:r>
              <a:rPr lang="it-IT" sz="2400" dirty="0" smtClean="0">
                <a:latin typeface="Arial Narrow"/>
                <a:cs typeface="Arial Narrow"/>
              </a:rPr>
              <a:t>Complicanze</a:t>
            </a:r>
            <a:endParaRPr lang="it-IT" sz="2400" dirty="0">
              <a:latin typeface="Arial Narrow"/>
              <a:cs typeface="Arial Narrow"/>
            </a:endParaRPr>
          </a:p>
          <a:p>
            <a:pPr algn="ctr"/>
            <a:r>
              <a:rPr lang="it-IT" sz="2400" dirty="0" smtClean="0">
                <a:latin typeface="Arial Narrow"/>
                <a:cs typeface="Arial Narrow"/>
              </a:rPr>
              <a:t>Attività della malattia</a:t>
            </a:r>
          </a:p>
          <a:p>
            <a:pPr algn="ctr"/>
            <a:r>
              <a:rPr lang="it-IT" sz="2400" dirty="0" smtClean="0">
                <a:latin typeface="Arial Narrow"/>
                <a:cs typeface="Arial Narrow"/>
              </a:rPr>
              <a:t>Sospetto ed eventuale approfondimento diagnostico </a:t>
            </a:r>
            <a:endParaRPr lang="it-IT" sz="2400" dirty="0">
              <a:latin typeface="Arial Narrow"/>
              <a:cs typeface="Arial Narrow"/>
            </a:endParaRPr>
          </a:p>
          <a:p>
            <a:pPr algn="ctr"/>
            <a:r>
              <a:rPr lang="it-IT" sz="2400" dirty="0">
                <a:latin typeface="Arial Narrow"/>
                <a:cs typeface="Arial Narrow"/>
              </a:rPr>
              <a:t>Conclusioni</a:t>
            </a:r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0" y="3390755"/>
            <a:ext cx="9144000" cy="913031"/>
          </a:xfrm>
          <a:prstGeom prst="rect">
            <a:avLst/>
          </a:prstGeom>
          <a:solidFill>
            <a:srgbClr val="00CCFF">
              <a:alpha val="51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 smtClean="0">
                <a:latin typeface="Arial Narrow"/>
                <a:cs typeface="Arial Narrow"/>
              </a:rPr>
              <a:t>…in quali tempi?</a:t>
            </a:r>
            <a:endParaRPr lang="it-IT" b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667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-1" y="1395003"/>
            <a:ext cx="9144000" cy="3814393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0" y="1395004"/>
            <a:ext cx="914399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defRPr/>
            </a:pPr>
            <a:r>
              <a:rPr lang="it-IT" sz="5400" b="1" dirty="0" smtClean="0">
                <a:latin typeface="Arial Narrow"/>
                <a:cs typeface="Arial Narrow"/>
              </a:rPr>
              <a:t>Ed ora al medico di medicina nucleare...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1" y="2934636"/>
            <a:ext cx="9143999" cy="1549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algn="ctr">
              <a:lnSpc>
                <a:spcPct val="120000"/>
              </a:lnSpc>
              <a:defRPr/>
            </a:pPr>
            <a:r>
              <a:rPr lang="it-IT" sz="4000" b="1" dirty="0" smtClean="0">
                <a:latin typeface="Arial Narrow"/>
                <a:cs typeface="Arial Narrow"/>
              </a:rPr>
              <a:t>Nei disturbi dell’alvo non ci sono indagini medico-nucleari di routine…perché?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004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-1" y="5209397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2092355" y="5264511"/>
            <a:ext cx="504172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>
                <a:latin typeface="Arial Narrow"/>
                <a:cs typeface="Arial Narrow"/>
              </a:rPr>
              <a:t>Dr. </a:t>
            </a:r>
            <a:r>
              <a:rPr lang="it-IT" sz="3200" i="1" dirty="0" err="1" smtClean="0">
                <a:latin typeface="Arial Narrow"/>
                <a:cs typeface="Arial Narrow"/>
              </a:rPr>
              <a:t>Pizzocaro</a:t>
            </a:r>
            <a:r>
              <a:rPr lang="it-IT" sz="3200" i="1" dirty="0" smtClean="0">
                <a:latin typeface="Arial Narrow"/>
                <a:cs typeface="Arial Narrow"/>
              </a:rPr>
              <a:t> – Dr. Al </a:t>
            </a:r>
            <a:r>
              <a:rPr lang="it-IT" sz="3200" i="1" dirty="0" err="1" smtClean="0">
                <a:latin typeface="Arial Narrow"/>
                <a:cs typeface="Arial Narrow"/>
              </a:rPr>
              <a:t>Khraisheh</a:t>
            </a:r>
            <a:endParaRPr lang="it-IT" sz="3200" i="1" dirty="0">
              <a:latin typeface="Arial Narrow"/>
              <a:cs typeface="Arial Narrow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" y="4483778"/>
            <a:ext cx="914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latin typeface="Arial Narrow"/>
                <a:cs typeface="Arial Narrow"/>
              </a:rPr>
              <a:t>Scintigrafia con globuli bianchi? PET con F18DG? </a:t>
            </a:r>
            <a:endParaRPr lang="it-IT" sz="2400" b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25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 l="9355" t="11688" r="9131" b="2597"/>
          <a:stretch>
            <a:fillRect/>
          </a:stretch>
        </p:blipFill>
        <p:spPr bwMode="auto">
          <a:xfrm>
            <a:off x="956092" y="3398168"/>
            <a:ext cx="2175748" cy="2551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 l="10081" t="24673" r="19189" b="3893"/>
          <a:stretch>
            <a:fillRect/>
          </a:stretch>
        </p:blipFill>
        <p:spPr bwMode="auto">
          <a:xfrm>
            <a:off x="3463402" y="3356992"/>
            <a:ext cx="2260726" cy="2546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 cstate="print"/>
          <a:srcRect l="3893" t="10390" r="6496" b="6496"/>
          <a:stretch>
            <a:fillRect/>
          </a:stretch>
        </p:blipFill>
        <p:spPr bwMode="auto">
          <a:xfrm>
            <a:off x="917184" y="115889"/>
            <a:ext cx="2591850" cy="26050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156176" y="4010288"/>
            <a:ext cx="190288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it-IT" sz="2000" dirty="0">
              <a:latin typeface="Arial Narrow"/>
              <a:cs typeface="Arial Narrow"/>
            </a:endParaRPr>
          </a:p>
          <a:p>
            <a:endParaRPr lang="it-IT" sz="2000" dirty="0">
              <a:latin typeface="Arial Narrow"/>
              <a:cs typeface="Arial Narrow"/>
            </a:endParaRPr>
          </a:p>
          <a:p>
            <a:endParaRPr lang="it-IT" sz="2000" dirty="0">
              <a:latin typeface="Arial Narrow"/>
              <a:cs typeface="Arial Narrow"/>
            </a:endParaRPr>
          </a:p>
          <a:p>
            <a:r>
              <a:rPr lang="it-IT" sz="2000" dirty="0">
                <a:latin typeface="Arial Narrow"/>
                <a:cs typeface="Arial Narrow"/>
              </a:rPr>
              <a:t>l’attuale normativa </a:t>
            </a:r>
          </a:p>
          <a:p>
            <a:r>
              <a:rPr lang="it-IT" sz="2000" dirty="0">
                <a:latin typeface="Arial Narrow"/>
                <a:cs typeface="Arial Narrow"/>
              </a:rPr>
              <a:t>non consente le </a:t>
            </a:r>
          </a:p>
          <a:p>
            <a:r>
              <a:rPr lang="it-IT" sz="2000" dirty="0">
                <a:latin typeface="Arial Narrow"/>
                <a:cs typeface="Arial Narrow"/>
              </a:rPr>
              <a:t>marcature cellulari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427984" y="1785590"/>
            <a:ext cx="195265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dirty="0">
                <a:latin typeface="Arial Narrow"/>
                <a:cs typeface="Arial Narrow"/>
              </a:rPr>
              <a:t>nelle IBD</a:t>
            </a:r>
          </a:p>
          <a:p>
            <a:r>
              <a:rPr lang="it-IT" dirty="0">
                <a:latin typeface="Arial Narrow"/>
                <a:cs typeface="Arial Narrow"/>
              </a:rPr>
              <a:t>Sensibilità: 90 – 95%</a:t>
            </a:r>
          </a:p>
          <a:p>
            <a:r>
              <a:rPr lang="it-IT" dirty="0">
                <a:latin typeface="Arial Narrow"/>
                <a:cs typeface="Arial Narrow"/>
              </a:rPr>
              <a:t>Specificità: 85 -90%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206567" y="6356350"/>
            <a:ext cx="13656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dirty="0" err="1">
                <a:latin typeface="Arial Narrow"/>
                <a:cs typeface="Arial Narrow"/>
              </a:rPr>
              <a:t>pre</a:t>
            </a:r>
            <a:r>
              <a:rPr lang="it-IT" sz="2000" dirty="0">
                <a:latin typeface="Arial Narrow"/>
                <a:cs typeface="Arial Narrow"/>
              </a:rPr>
              <a:t> – terapia</a:t>
            </a:r>
            <a:r>
              <a:rPr lang="it-IT" dirty="0">
                <a:latin typeface="Arial Narrow"/>
                <a:cs typeface="Arial Narrow"/>
              </a:rPr>
              <a:t> 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683439" y="6356350"/>
            <a:ext cx="14593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dirty="0">
                <a:latin typeface="Arial Narrow"/>
                <a:cs typeface="Arial Narrow"/>
              </a:rPr>
              <a:t>post – terapia</a:t>
            </a:r>
            <a:r>
              <a:rPr lang="it-IT" dirty="0">
                <a:latin typeface="Arial Narrow"/>
                <a:cs typeface="Arial Narrow"/>
              </a:rPr>
              <a:t> 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359789" y="5949280"/>
            <a:ext cx="16341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 sz="2000" dirty="0">
                <a:latin typeface="Arial Narrow"/>
                <a:cs typeface="Arial Narrow"/>
              </a:rPr>
              <a:t>morbo di </a:t>
            </a:r>
            <a:r>
              <a:rPr lang="it-IT" sz="2000" dirty="0" err="1">
                <a:latin typeface="Arial Narrow"/>
                <a:cs typeface="Arial Narrow"/>
              </a:rPr>
              <a:t>Crohn</a:t>
            </a:r>
            <a:r>
              <a:rPr lang="it-IT" dirty="0">
                <a:latin typeface="Arial Narrow"/>
                <a:cs typeface="Arial Narrow"/>
              </a:rPr>
              <a:t> 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849787" y="2708275"/>
            <a:ext cx="17735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it-IT">
                <a:latin typeface="Arial Narrow"/>
                <a:cs typeface="Arial Narrow"/>
              </a:rPr>
              <a:t>rettocolite ulcerosa </a:t>
            </a:r>
          </a:p>
        </p:txBody>
      </p:sp>
    </p:spTree>
    <p:extLst>
      <p:ext uri="{BB962C8B-B14F-4D97-AF65-F5344CB8AC3E}">
        <p14:creationId xmlns="" xmlns:p14="http://schemas.microsoft.com/office/powerpoint/2010/main" val="330667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4178607" y="1028701"/>
            <a:ext cx="792646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IBD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442264" y="5229200"/>
            <a:ext cx="2701736" cy="822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Captazione aspecifica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intestinale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440101" y="215901"/>
            <a:ext cx="2055605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PET con </a:t>
            </a:r>
            <a:r>
              <a:rPr lang="it-IT" sz="2800" b="1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18</a:t>
            </a:r>
            <a:r>
              <a:rPr lang="it-IT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FDG</a:t>
            </a:r>
          </a:p>
        </p:txBody>
      </p:sp>
      <p:pic>
        <p:nvPicPr>
          <p:cNvPr id="7" name="Picture 9" descr="mci"/>
          <p:cNvPicPr>
            <a:picLocks noChangeAspect="1" noChangeArrowheads="1"/>
          </p:cNvPicPr>
          <p:nvPr/>
        </p:nvPicPr>
        <p:blipFill>
          <a:blip r:embed="rId2" cstate="print"/>
          <a:srcRect l="34425" t="43427" r="55057" b="27492"/>
          <a:stretch>
            <a:fillRect/>
          </a:stretch>
        </p:blipFill>
        <p:spPr bwMode="auto">
          <a:xfrm>
            <a:off x="1580897" y="333375"/>
            <a:ext cx="2259261" cy="2706688"/>
          </a:xfrm>
          <a:prstGeom prst="rect">
            <a:avLst/>
          </a:prstGeom>
          <a:noFill/>
        </p:spPr>
      </p:pic>
      <p:pic>
        <p:nvPicPr>
          <p:cNvPr id="8" name="Picture 10" descr="mici3"/>
          <p:cNvPicPr>
            <a:picLocks noChangeAspect="1" noChangeArrowheads="1"/>
          </p:cNvPicPr>
          <p:nvPr/>
        </p:nvPicPr>
        <p:blipFill>
          <a:blip r:embed="rId3" cstate="print"/>
          <a:srcRect l="34218" t="51572" r="56087" b="20120"/>
          <a:stretch>
            <a:fillRect/>
          </a:stretch>
        </p:blipFill>
        <p:spPr bwMode="auto">
          <a:xfrm>
            <a:off x="1580897" y="3213100"/>
            <a:ext cx="2218237" cy="2808288"/>
          </a:xfrm>
          <a:prstGeom prst="rect">
            <a:avLst/>
          </a:prstGeom>
          <a:noFill/>
        </p:spPr>
      </p:pic>
      <p:pic>
        <p:nvPicPr>
          <p:cNvPr id="9" name="Picture 11" descr="mici 4"/>
          <p:cNvPicPr>
            <a:picLocks noChangeAspect="1" noChangeArrowheads="1"/>
          </p:cNvPicPr>
          <p:nvPr/>
        </p:nvPicPr>
        <p:blipFill>
          <a:blip r:embed="rId4" cstate="print"/>
          <a:srcRect l="34137" t="51842" r="56380" b="19579"/>
          <a:stretch>
            <a:fillRect/>
          </a:stretch>
        </p:blipFill>
        <p:spPr bwMode="auto">
          <a:xfrm>
            <a:off x="4240143" y="3213101"/>
            <a:ext cx="2146445" cy="28035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604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1176959"/>
          </a:xfrm>
          <a:solidFill>
            <a:srgbClr val="00CCFF">
              <a:alpha val="51000"/>
            </a:srgbClr>
          </a:solidFill>
        </p:spPr>
        <p:txBody>
          <a:bodyPr>
            <a:normAutofit/>
          </a:bodyPr>
          <a:lstStyle/>
          <a:p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PET con </a:t>
            </a:r>
            <a:r>
              <a:rPr lang="it-IT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18</a:t>
            </a:r>
            <a:r>
              <a:rPr lang="it-IT" dirty="0"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FDG nelle IBD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29885" y="1582341"/>
            <a:ext cx="8544022" cy="4524315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Sensibilità  85-95%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Specificità  60-85%</a:t>
            </a:r>
          </a:p>
          <a:p>
            <a:pPr>
              <a:buFont typeface="Times New Roman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400" dirty="0">
              <a:latin typeface="Arial Narrow"/>
              <a:cs typeface="Arial Narrow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- valuta estensione e attività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- nella risposta alla terapia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- nell'eventuale ripresa di malattia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- alternativa alla colonscopia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- ridotta esposizione alle radiazioni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- anche e soprattutto nei ragazzi – bambini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sz="2400" dirty="0">
              <a:latin typeface="Arial Narrow"/>
              <a:cs typeface="Arial Narrow"/>
            </a:endParaRP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- indagine non invasiva promettente nella valutazione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sz="2400" dirty="0">
                <a:latin typeface="Arial Narrow"/>
                <a:cs typeface="Arial Narrow"/>
              </a:rPr>
              <a:t>  delle IBD, necessita di ulteriori studi</a:t>
            </a:r>
          </a:p>
        </p:txBody>
      </p:sp>
    </p:spTree>
    <p:extLst>
      <p:ext uri="{BB962C8B-B14F-4D97-AF65-F5344CB8AC3E}">
        <p14:creationId xmlns="" xmlns:p14="http://schemas.microsoft.com/office/powerpoint/2010/main" val="14795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4697"/>
          </a:xfrm>
        </p:spPr>
        <p:txBody>
          <a:bodyPr>
            <a:normAutofit/>
          </a:bodyPr>
          <a:lstStyle/>
          <a:p>
            <a:r>
              <a:rPr lang="it-IT" b="1" dirty="0" smtClean="0">
                <a:solidFill>
                  <a:srgbClr val="00CCFF"/>
                </a:solidFill>
                <a:latin typeface="Arial Narrow"/>
                <a:cs typeface="Arial Narrow"/>
              </a:rPr>
              <a:t>DISTURBI DELL’ALVO</a:t>
            </a:r>
            <a:r>
              <a:rPr lang="it-IT" b="1" u="sng" dirty="0" smtClean="0">
                <a:latin typeface="Arial Narrow"/>
                <a:cs typeface="Arial Narrow"/>
              </a:rPr>
              <a:t/>
            </a:r>
            <a:br>
              <a:rPr lang="it-IT" b="1" u="sng" dirty="0" smtClean="0">
                <a:latin typeface="Arial Narrow"/>
                <a:cs typeface="Arial Narrow"/>
              </a:rPr>
            </a:br>
            <a:r>
              <a:rPr lang="it-IT" b="1" u="sng" dirty="0" smtClean="0">
                <a:latin typeface="Arial Narrow"/>
                <a:cs typeface="Arial Narrow"/>
              </a:rPr>
              <a:t>TAKE HOME MESSAGES:</a:t>
            </a:r>
            <a:endParaRPr lang="it-IT" b="1" u="sng" dirty="0">
              <a:latin typeface="Arial Narrow"/>
              <a:cs typeface="Arial Narrow"/>
            </a:endParaRPr>
          </a:p>
        </p:txBody>
      </p:sp>
      <p:graphicFrame>
        <p:nvGraphicFramePr>
          <p:cNvPr id="9" name="Diagramma 8"/>
          <p:cNvGraphicFramePr/>
          <p:nvPr>
            <p:extLst>
              <p:ext uri="{D42A27DB-BD31-4B8C-83A1-F6EECF244321}">
                <p14:modId xmlns="" xmlns:p14="http://schemas.microsoft.com/office/powerpoint/2010/main" val="1290549877"/>
              </p:ext>
            </p:extLst>
          </p:nvPr>
        </p:nvGraphicFramePr>
        <p:xfrm>
          <a:off x="0" y="1868553"/>
          <a:ext cx="9144000" cy="4647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7327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CCFF">
              <a:alpha val="51000"/>
            </a:srgbClr>
          </a:solidFill>
        </p:spPr>
        <p:txBody>
          <a:bodyPr/>
          <a:lstStyle/>
          <a:p>
            <a:r>
              <a:rPr lang="it-IT" b="1" dirty="0" smtClean="0">
                <a:latin typeface="Arial Narrow"/>
                <a:cs typeface="Arial Narrow"/>
              </a:rPr>
              <a:t>FEDERICA 36 aa</a:t>
            </a:r>
            <a:endParaRPr lang="it-IT" b="1" dirty="0">
              <a:latin typeface="Arial Narrow"/>
              <a:cs typeface="Arial Narrow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67603" y="2391506"/>
            <a:ext cx="8722026" cy="1488313"/>
          </a:xfrm>
          <a:ln>
            <a:solidFill>
              <a:schemeClr val="tx2"/>
            </a:solidFill>
          </a:ln>
        </p:spPr>
        <p:txBody>
          <a:bodyPr anchor="ctr">
            <a:normAutofit fontScale="92500" lnSpcReduction="10000"/>
          </a:bodyPr>
          <a:lstStyle/>
          <a:p>
            <a:pPr marL="0" indent="0">
              <a:buNone/>
            </a:pPr>
            <a:r>
              <a:rPr lang="it-IT" dirty="0" smtClean="0">
                <a:latin typeface="Arial Narrow"/>
                <a:cs typeface="Arial Narrow"/>
              </a:rPr>
              <a:t>Da 2 anni dolore addominale ricorrente </a:t>
            </a:r>
            <a:r>
              <a:rPr lang="it-IT" dirty="0" smtClean="0">
                <a:latin typeface="Arial Narrow"/>
                <a:cs typeface="Arial Narrow"/>
                <a:sym typeface="Wingdings"/>
              </a:rPr>
              <a:t> mai eseguiti approfondimenti diagnostici</a:t>
            </a:r>
            <a:r>
              <a:rPr lang="it-IT" dirty="0" smtClean="0">
                <a:latin typeface="Arial Narrow"/>
                <a:cs typeface="Arial Narrow"/>
              </a:rPr>
              <a:t>.</a:t>
            </a:r>
          </a:p>
          <a:p>
            <a:pPr marL="0" indent="0">
              <a:buNone/>
            </a:pPr>
            <a:r>
              <a:rPr lang="it-IT" dirty="0" smtClean="0">
                <a:latin typeface="Arial Narrow"/>
                <a:cs typeface="Arial Narrow"/>
              </a:rPr>
              <a:t>Assume abitualmente FANS per cefalea.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050246" y="1617785"/>
            <a:ext cx="2647071" cy="77372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rtlCol="0" anchor="ctr">
            <a:spAutoFit/>
          </a:bodyPr>
          <a:lstStyle/>
          <a:p>
            <a:r>
              <a:rPr lang="it-IT" sz="4800" b="1" dirty="0" smtClean="0">
                <a:solidFill>
                  <a:schemeClr val="tx2"/>
                </a:solidFill>
                <a:latin typeface="Arial Narrow"/>
                <a:cs typeface="Arial Narrow"/>
              </a:rPr>
              <a:t>APR</a:t>
            </a:r>
            <a:endParaRPr lang="it-IT" sz="6000" b="1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050246" y="4079631"/>
            <a:ext cx="2647071" cy="758835"/>
          </a:xfrm>
          <a:prstGeom prst="rect">
            <a:avLst/>
          </a:prstGeom>
          <a:solidFill>
            <a:srgbClr val="D9D9D9"/>
          </a:solidFill>
        </p:spPr>
        <p:txBody>
          <a:bodyPr vert="wordArtVert" wrap="square" rtlCol="0" anchor="ctr">
            <a:spAutoFit/>
          </a:bodyPr>
          <a:lstStyle/>
          <a:p>
            <a:r>
              <a:rPr lang="it-IT" sz="4800" b="1" dirty="0" smtClean="0">
                <a:solidFill>
                  <a:schemeClr val="tx2"/>
                </a:solidFill>
                <a:latin typeface="Arial Narrow"/>
                <a:cs typeface="Arial Narrow"/>
              </a:rPr>
              <a:t>APP</a:t>
            </a:r>
            <a:endParaRPr lang="it-IT" sz="4800" b="1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167603" y="4838466"/>
            <a:ext cx="8712378" cy="163267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it-IT" dirty="0" smtClean="0">
                <a:latin typeface="Arial Narrow"/>
                <a:cs typeface="Arial Narrow"/>
              </a:rPr>
              <a:t>Da 15 gg dolore addominale persistente a livello del quadrante inferiore dx + diarrea + calo ponderale </a:t>
            </a:r>
            <a:endParaRPr lang="it-IT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79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60452"/>
            <a:ext cx="9144000" cy="1025812"/>
          </a:xfrm>
          <a:solidFill>
            <a:srgbClr val="F2F2F2"/>
          </a:solidFill>
          <a:ln w="38100" cmpd="sng">
            <a:solidFill>
              <a:schemeClr val="tx2"/>
            </a:solidFill>
          </a:ln>
        </p:spPr>
        <p:txBody>
          <a:bodyPr>
            <a:normAutofit/>
          </a:bodyPr>
          <a:lstStyle/>
          <a:p>
            <a:r>
              <a:rPr lang="it-IT" sz="6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lang="it-IT" sz="5400" dirty="0" smtClean="0">
                <a:solidFill>
                  <a:schemeClr val="tx2"/>
                </a:solidFill>
                <a:latin typeface="Arial Narrow"/>
                <a:cs typeface="Arial Narrow"/>
              </a:rPr>
              <a:t>oggettività </a:t>
            </a:r>
            <a:endParaRPr lang="it-IT" sz="5400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1437" y="1208660"/>
            <a:ext cx="8791435" cy="5538419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pPr marL="40005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Caratteristiche del dolore: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Sede e irradiazione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Tipologia (Colico? Trafittivo? Continuo?)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Intensità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Durata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Modificazioni in relazione all’alvo (migliora dopo evacuazione?)</a:t>
            </a:r>
          </a:p>
          <a:p>
            <a:pPr marL="40005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Caratteristiche della diarrea: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N. evacuazioni/die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Presenza di sangue e/o muco</a:t>
            </a: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Caratteristiche del calo ponderale</a:t>
            </a:r>
            <a:r>
              <a:rPr lang="it-IT" sz="3800" dirty="0" smtClean="0">
                <a:solidFill>
                  <a:srgbClr val="1F497D"/>
                </a:solidFill>
                <a:latin typeface="Arial Narrow"/>
                <a:cs typeface="Arial Narrow"/>
              </a:rPr>
              <a:t> </a:t>
            </a:r>
            <a:r>
              <a:rPr lang="it-IT" dirty="0" smtClean="0">
                <a:latin typeface="Arial Narrow"/>
                <a:cs typeface="Arial Narrow"/>
              </a:rPr>
              <a:t>(quanti kg ha perso? In quanto tempo?)</a:t>
            </a:r>
            <a:endParaRPr lang="it-IT" dirty="0">
              <a:latin typeface="Arial Narrow"/>
              <a:cs typeface="Arial Narrow"/>
            </a:endParaRPr>
          </a:p>
          <a:p>
            <a:pPr marL="400050" lvl="1" indent="0">
              <a:buNone/>
            </a:pPr>
            <a:r>
              <a:rPr lang="it-IT" dirty="0" smtClean="0">
                <a:latin typeface="Arial Narrow"/>
                <a:cs typeface="Arial Narrow"/>
              </a:rPr>
              <a:t> </a:t>
            </a: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Sintomi associati: </a:t>
            </a:r>
            <a:r>
              <a:rPr lang="it-IT" dirty="0" smtClean="0">
                <a:latin typeface="Arial Narrow"/>
                <a:cs typeface="Arial Narrow"/>
              </a:rPr>
              <a:t>Nausea/vomito? Febbre? Stomatite aftosa? Artralgie?</a:t>
            </a:r>
            <a:endParaRPr lang="it-IT" dirty="0">
              <a:latin typeface="Arial Narrow"/>
              <a:cs typeface="Arial Narrow"/>
            </a:endParaRP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Indagare se la sintomatologia è notturna</a:t>
            </a: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Familiarità per malattie intestinali</a:t>
            </a: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Anamnesi farmacologica: 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Quali farmaci sono stati assunti?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Quali farmaci migliorano il sintomo?</a:t>
            </a: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Anamnesi di viaggi</a:t>
            </a:r>
          </a:p>
        </p:txBody>
      </p:sp>
    </p:spTree>
    <p:extLst>
      <p:ext uri="{BB962C8B-B14F-4D97-AF65-F5344CB8AC3E}">
        <p14:creationId xmlns="" xmlns:p14="http://schemas.microsoft.com/office/powerpoint/2010/main" val="348594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60452"/>
            <a:ext cx="9144000" cy="1025812"/>
          </a:xfrm>
          <a:solidFill>
            <a:srgbClr val="F2F2F2"/>
          </a:solidFill>
          <a:ln w="38100" cmpd="sng"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r>
              <a:rPr lang="it-IT" sz="6000" b="1" dirty="0" smtClean="0">
                <a:solidFill>
                  <a:schemeClr val="accent2"/>
                </a:solidFill>
                <a:latin typeface="Arial Narrow"/>
                <a:cs typeface="Arial Narrow"/>
              </a:rPr>
              <a:t>O</a:t>
            </a:r>
            <a:r>
              <a:rPr lang="it-IT" sz="5400" dirty="0" smtClean="0">
                <a:solidFill>
                  <a:schemeClr val="accent2"/>
                </a:solidFill>
                <a:latin typeface="Arial Narrow"/>
                <a:cs typeface="Arial Narrow"/>
              </a:rPr>
              <a:t>ggettività </a:t>
            </a:r>
            <a:endParaRPr lang="it-IT" sz="5400" dirty="0">
              <a:solidFill>
                <a:schemeClr val="accent2"/>
              </a:solidFill>
              <a:latin typeface="Arial Narrow"/>
              <a:cs typeface="Arial Narrow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1437" y="1208660"/>
            <a:ext cx="8791435" cy="553841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 marL="400050" lvl="1" indent="0">
              <a:buNone/>
            </a:pPr>
            <a:r>
              <a:rPr lang="it-IT" sz="3400" b="1" dirty="0" smtClean="0">
                <a:solidFill>
                  <a:schemeClr val="accent2"/>
                </a:solidFill>
                <a:latin typeface="Arial Narrow"/>
                <a:cs typeface="Arial Narrow"/>
              </a:rPr>
              <a:t>Esame Obiettivo Addominale: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Identificazione della sede di maggior dolore</a:t>
            </a:r>
            <a:endParaRPr lang="it-IT" dirty="0">
              <a:latin typeface="Arial Narrow"/>
              <a:cs typeface="Arial Narrow"/>
            </a:endParaRP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Segni di </a:t>
            </a:r>
            <a:r>
              <a:rPr lang="it-IT" dirty="0" err="1" smtClean="0">
                <a:latin typeface="Arial Narrow"/>
                <a:cs typeface="Arial Narrow"/>
              </a:rPr>
              <a:t>peritonismo</a:t>
            </a:r>
            <a:endParaRPr lang="it-IT" dirty="0" smtClean="0">
              <a:latin typeface="Arial Narrow"/>
              <a:cs typeface="Arial Narrow"/>
            </a:endParaRP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Percussione con valutazione del meteorismo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Peristalsi</a:t>
            </a: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Ispezione Anale ed Esplorazione Rettale: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Presenza di ragadi / ascessi / fistole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Presenza di sangue frammisto alle feci</a:t>
            </a: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Esame Obiettivo Generale:</a:t>
            </a:r>
          </a:p>
          <a:p>
            <a:pPr marL="457200" lvl="1" indent="0">
              <a:buNone/>
            </a:pPr>
            <a:r>
              <a:rPr lang="it-IT" sz="3400" b="1" dirty="0" smtClean="0">
                <a:solidFill>
                  <a:srgbClr val="1F497D"/>
                </a:solidFill>
                <a:latin typeface="Arial Narrow"/>
                <a:cs typeface="Arial Narrow"/>
              </a:rPr>
              <a:t>	</a:t>
            </a:r>
            <a:r>
              <a:rPr lang="it-IT" sz="2400" dirty="0" smtClean="0">
                <a:latin typeface="Arial Narrow"/>
                <a:cs typeface="Arial Narrow"/>
              </a:rPr>
              <a:t>FC / PA / T</a:t>
            </a:r>
          </a:p>
          <a:p>
            <a:pPr marL="857250" lvl="2" indent="0">
              <a:buNone/>
            </a:pPr>
            <a:r>
              <a:rPr lang="it-IT" dirty="0" smtClean="0">
                <a:latin typeface="Arial Narrow"/>
                <a:cs typeface="Arial Narrow"/>
              </a:rPr>
              <a:t>Valutazione mucose (idratazione / presenza di afte orali)</a:t>
            </a:r>
          </a:p>
          <a:p>
            <a:pPr marL="457200" lvl="1" indent="0">
              <a:buNone/>
            </a:pPr>
            <a:endParaRPr lang="it-IT" sz="3400" b="1" dirty="0" smtClean="0">
              <a:solidFill>
                <a:srgbClr val="1F497D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941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698"/>
            <a:ext cx="9144000" cy="973169"/>
          </a:xfrm>
          <a:solidFill>
            <a:srgbClr val="00CCFF">
              <a:alpha val="51000"/>
            </a:srgbClr>
          </a:solidFill>
        </p:spPr>
        <p:txBody>
          <a:bodyPr/>
          <a:lstStyle/>
          <a:p>
            <a:r>
              <a:rPr lang="it-IT" b="1" dirty="0" smtClean="0">
                <a:latin typeface="Arial Narrow"/>
                <a:cs typeface="Arial Narrow"/>
              </a:rPr>
              <a:t>FEDERICA</a:t>
            </a:r>
            <a:endParaRPr lang="it-IT" b="1" dirty="0">
              <a:latin typeface="Arial Narrow"/>
              <a:cs typeface="Arial Narrow"/>
            </a:endParaRPr>
          </a:p>
        </p:txBody>
      </p:sp>
      <p:pic>
        <p:nvPicPr>
          <p:cNvPr id="7" name="Immagine 6" descr="sov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1878" b="39510"/>
          <a:stretch/>
        </p:blipFill>
        <p:spPr>
          <a:xfrm>
            <a:off x="0" y="1134535"/>
            <a:ext cx="9144000" cy="5638800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1439334" y="1384051"/>
            <a:ext cx="6722534" cy="25699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09728">
              <a:defRPr/>
            </a:pPr>
            <a:r>
              <a:rPr lang="it-IT" sz="2300" dirty="0">
                <a:latin typeface="Arial Narrow"/>
                <a:cs typeface="Arial Narrow"/>
              </a:rPr>
              <a:t>Familiarità negativa per patologie intestinali.</a:t>
            </a:r>
          </a:p>
          <a:p>
            <a:pPr marL="109728">
              <a:defRPr/>
            </a:pPr>
            <a:r>
              <a:rPr lang="it-IT" sz="2300" dirty="0" smtClean="0">
                <a:latin typeface="Arial Narrow"/>
                <a:cs typeface="Arial Narrow"/>
              </a:rPr>
              <a:t>Calo ponderale di 3 Kg in 15 gg.</a:t>
            </a:r>
            <a:endParaRPr lang="it-IT" sz="2300" dirty="0" smtClean="0"/>
          </a:p>
          <a:p>
            <a:pPr marL="109728">
              <a:defRPr/>
            </a:pPr>
            <a:r>
              <a:rPr lang="it-IT" sz="2300" dirty="0" smtClean="0">
                <a:latin typeface="Arial Narrow"/>
                <a:cs typeface="Arial Narrow"/>
              </a:rPr>
              <a:t>Dolore colico, notturno, con scarso miglioramento dopo l’evacuazione.</a:t>
            </a:r>
          </a:p>
          <a:p>
            <a:pPr marL="109728">
              <a:defRPr/>
            </a:pPr>
            <a:r>
              <a:rPr lang="it-IT" sz="2300" dirty="0" smtClean="0">
                <a:latin typeface="Arial Narrow"/>
                <a:cs typeface="Arial Narrow"/>
              </a:rPr>
              <a:t>5-6 scariche/die con presenza di muco. Assenza di sangue nelle feci.</a:t>
            </a:r>
          </a:p>
          <a:p>
            <a:pPr marL="109728">
              <a:defRPr/>
            </a:pPr>
            <a:r>
              <a:rPr lang="it-IT" sz="2300" dirty="0" smtClean="0">
                <a:latin typeface="Arial Narrow"/>
                <a:cs typeface="Arial Narrow"/>
              </a:rPr>
              <a:t>Ha assunto </a:t>
            </a:r>
            <a:r>
              <a:rPr lang="it-IT" sz="2300" dirty="0" err="1">
                <a:latin typeface="Arial Narrow"/>
                <a:cs typeface="Arial Narrow"/>
              </a:rPr>
              <a:t>B</a:t>
            </a:r>
            <a:r>
              <a:rPr lang="it-IT" sz="2300" dirty="0" err="1" smtClean="0">
                <a:latin typeface="Arial Narrow"/>
                <a:cs typeface="Arial Narrow"/>
              </a:rPr>
              <a:t>uscopan</a:t>
            </a:r>
            <a:r>
              <a:rPr lang="it-IT" sz="2300" dirty="0" smtClean="0">
                <a:latin typeface="Arial Narrow"/>
                <a:cs typeface="Arial Narrow"/>
              </a:rPr>
              <a:t> con parziale beneficio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439334" y="4118735"/>
            <a:ext cx="6722534" cy="186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09728">
              <a:defRPr/>
            </a:pPr>
            <a:r>
              <a:rPr lang="it-IT" sz="2300" dirty="0" smtClean="0">
                <a:latin typeface="Arial Narrow"/>
                <a:cs typeface="Arial Narrow"/>
              </a:rPr>
              <a:t>Febbricola.</a:t>
            </a:r>
          </a:p>
          <a:p>
            <a:pPr marL="109728">
              <a:defRPr/>
            </a:pPr>
            <a:r>
              <a:rPr lang="it-IT" sz="2300" dirty="0" smtClean="0">
                <a:latin typeface="Arial Narrow"/>
                <a:cs typeface="Arial Narrow"/>
              </a:rPr>
              <a:t>Addome trattabile con minima reazione di parete in fossa iliaca dx.</a:t>
            </a:r>
          </a:p>
          <a:p>
            <a:pPr marL="109728">
              <a:defRPr/>
            </a:pPr>
            <a:r>
              <a:rPr lang="it-IT" sz="2300" dirty="0" smtClean="0">
                <a:latin typeface="Arial Narrow"/>
                <a:cs typeface="Arial Narrow"/>
              </a:rPr>
              <a:t>Ispezione anale ed esplorazione rettale negative.</a:t>
            </a:r>
          </a:p>
          <a:p>
            <a:pPr marL="109728">
              <a:defRPr/>
            </a:pPr>
            <a:endParaRPr lang="it-IT" sz="2300" dirty="0" smtClean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674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60452"/>
            <a:ext cx="9144000" cy="1025812"/>
          </a:xfrm>
          <a:solidFill>
            <a:srgbClr val="F2F2F2"/>
          </a:solidFill>
          <a:ln w="38100" cmpd="sng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it-IT" sz="6000" b="1" dirty="0" smtClean="0">
                <a:latin typeface="Arial Narrow"/>
                <a:cs typeface="Arial Narrow"/>
              </a:rPr>
              <a:t>V</a:t>
            </a:r>
            <a:r>
              <a:rPr lang="it-IT" sz="5400" dirty="0" smtClean="0">
                <a:latin typeface="Arial Narrow"/>
                <a:cs typeface="Arial Narrow"/>
              </a:rPr>
              <a:t>alutazione</a:t>
            </a:r>
            <a:endParaRPr lang="it-IT" sz="5400" dirty="0">
              <a:latin typeface="Arial Narrow"/>
              <a:cs typeface="Arial Narrow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63908" y="1649549"/>
            <a:ext cx="8692470" cy="415498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latin typeface="Arial Narrow"/>
                <a:cs typeface="Arial Narrow"/>
              </a:rPr>
              <a:t>Sospetta malattia infiammatoria cronica intestinale</a:t>
            </a:r>
          </a:p>
          <a:p>
            <a:endParaRPr lang="it-IT" sz="3200" dirty="0">
              <a:latin typeface="Arial Narrow"/>
              <a:cs typeface="Arial Narrow"/>
            </a:endParaRPr>
          </a:p>
          <a:p>
            <a:r>
              <a:rPr lang="it-IT" sz="3200" dirty="0" smtClean="0">
                <a:latin typeface="Arial Narrow"/>
                <a:cs typeface="Arial Narrow"/>
              </a:rPr>
              <a:t>DD: </a:t>
            </a:r>
          </a:p>
          <a:p>
            <a:pPr marL="285750" indent="-285750">
              <a:buFont typeface="Wingdings" charset="2"/>
              <a:buChar char="ü"/>
            </a:pPr>
            <a:r>
              <a:rPr lang="it-IT" sz="3200" dirty="0" smtClean="0">
                <a:latin typeface="Arial Narrow"/>
                <a:cs typeface="Arial Narrow"/>
              </a:rPr>
              <a:t>Gastroenterite infettiva</a:t>
            </a:r>
          </a:p>
          <a:p>
            <a:pPr marL="285750" indent="-285750">
              <a:buFont typeface="Wingdings" charset="2"/>
              <a:buChar char="ü"/>
            </a:pPr>
            <a:r>
              <a:rPr lang="it-IT" sz="3200" dirty="0" smtClean="0">
                <a:latin typeface="Arial Narrow"/>
                <a:cs typeface="Arial Narrow"/>
              </a:rPr>
              <a:t>Appendicite</a:t>
            </a:r>
          </a:p>
          <a:p>
            <a:pPr marL="285750" indent="-285750">
              <a:buFont typeface="Wingdings" charset="2"/>
              <a:buChar char="ü"/>
            </a:pPr>
            <a:r>
              <a:rPr lang="it-IT" sz="3200" dirty="0" smtClean="0">
                <a:latin typeface="Arial Narrow"/>
                <a:cs typeface="Arial Narrow"/>
              </a:rPr>
              <a:t>Celiachia</a:t>
            </a:r>
          </a:p>
          <a:p>
            <a:pPr marL="285750" indent="-285750">
              <a:buFont typeface="Wingdings" charset="2"/>
              <a:buChar char="ü"/>
            </a:pPr>
            <a:r>
              <a:rPr lang="it-IT" sz="3200" dirty="0" smtClean="0">
                <a:latin typeface="Arial Narrow"/>
                <a:cs typeface="Arial Narrow"/>
              </a:rPr>
              <a:t>Sindrome dell’intestino irritabile</a:t>
            </a:r>
            <a:endParaRPr lang="it-IT" sz="32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232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60452"/>
            <a:ext cx="9144000" cy="1025812"/>
          </a:xfrm>
          <a:solidFill>
            <a:srgbClr val="F2F2F2"/>
          </a:solidFill>
          <a:ln w="38100" cmpd="sng">
            <a:solidFill>
              <a:srgbClr val="003300"/>
            </a:solidFill>
          </a:ln>
        </p:spPr>
        <p:txBody>
          <a:bodyPr>
            <a:normAutofit/>
          </a:bodyPr>
          <a:lstStyle/>
          <a:p>
            <a:r>
              <a:rPr lang="it-IT" sz="6000" b="1" dirty="0" smtClean="0">
                <a:solidFill>
                  <a:srgbClr val="003300"/>
                </a:solidFill>
                <a:latin typeface="Arial Narrow"/>
                <a:cs typeface="Arial Narrow"/>
              </a:rPr>
              <a:t>P</a:t>
            </a:r>
            <a:r>
              <a:rPr lang="it-IT" sz="5400" dirty="0" smtClean="0">
                <a:solidFill>
                  <a:srgbClr val="003300"/>
                </a:solidFill>
                <a:latin typeface="Arial Narrow"/>
                <a:cs typeface="Arial Narrow"/>
              </a:rPr>
              <a:t>iano </a:t>
            </a:r>
            <a:endParaRPr lang="it-IT" sz="5400" dirty="0">
              <a:solidFill>
                <a:srgbClr val="003300"/>
              </a:solidFill>
              <a:latin typeface="Arial Narrow"/>
              <a:cs typeface="Arial Narrow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1437" y="1208660"/>
            <a:ext cx="8791435" cy="5538419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it-IT" sz="4400" b="1" dirty="0" smtClean="0">
                <a:solidFill>
                  <a:srgbClr val="003300"/>
                </a:solidFill>
                <a:latin typeface="Arial Narrow"/>
                <a:cs typeface="Arial Narrow"/>
              </a:rPr>
              <a:t>Cosa faccio?</a:t>
            </a:r>
          </a:p>
          <a:p>
            <a:pPr marL="514350" indent="-457200"/>
            <a:r>
              <a:rPr lang="it-IT" sz="2800" dirty="0" smtClean="0">
                <a:latin typeface="Arial Narrow"/>
                <a:cs typeface="Arial Narrow"/>
              </a:rPr>
              <a:t>Esami ematochimici urgenti seguiti da valutazione specialistica?</a:t>
            </a:r>
          </a:p>
          <a:p>
            <a:pPr marL="514350" indent="-457200"/>
            <a:r>
              <a:rPr lang="it-IT" sz="2800" dirty="0" smtClean="0">
                <a:latin typeface="Arial Narrow"/>
                <a:cs typeface="Arial Narrow"/>
              </a:rPr>
              <a:t>Colonscopia?</a:t>
            </a:r>
          </a:p>
          <a:p>
            <a:pPr marL="514350" indent="-457200"/>
            <a:r>
              <a:rPr lang="it-IT" sz="2800" dirty="0" smtClean="0">
                <a:latin typeface="Arial Narrow"/>
                <a:cs typeface="Arial Narrow"/>
              </a:rPr>
              <a:t>Eco addome? Eco anse intestinali?</a:t>
            </a:r>
          </a:p>
          <a:p>
            <a:pPr marL="514350" indent="-457200"/>
            <a:r>
              <a:rPr lang="it-IT" sz="2800" dirty="0" smtClean="0">
                <a:latin typeface="Arial Narrow"/>
                <a:cs typeface="Arial Narrow"/>
              </a:rPr>
              <a:t>Esame delle feci?</a:t>
            </a:r>
          </a:p>
          <a:p>
            <a:pPr marL="514350" indent="-457200"/>
            <a:r>
              <a:rPr lang="it-IT" sz="2800" dirty="0" smtClean="0">
                <a:latin typeface="Arial Narrow"/>
                <a:cs typeface="Arial Narrow"/>
              </a:rPr>
              <a:t>Visita specialistica gastroenterologica?</a:t>
            </a:r>
          </a:p>
          <a:p>
            <a:pPr marL="57150" indent="0" algn="ctr">
              <a:buNone/>
            </a:pPr>
            <a:r>
              <a:rPr lang="it-IT" sz="3600" b="1" dirty="0" smtClean="0">
                <a:solidFill>
                  <a:srgbClr val="008000"/>
                </a:solidFill>
                <a:latin typeface="Arial Narrow"/>
                <a:cs typeface="Arial Narrow"/>
              </a:rPr>
              <a:t>Con o senza bollino verde??</a:t>
            </a:r>
            <a:endParaRPr lang="it-IT" sz="3600" b="1" dirty="0">
              <a:solidFill>
                <a:srgbClr val="008000"/>
              </a:solidFill>
              <a:latin typeface="Arial Narrow"/>
              <a:cs typeface="Arial Narrow"/>
            </a:endParaRPr>
          </a:p>
          <a:p>
            <a:pPr marL="57150" indent="0" algn="ctr">
              <a:buNone/>
            </a:pPr>
            <a:r>
              <a:rPr lang="it-IT" b="1" dirty="0">
                <a:latin typeface="Arial Narrow"/>
                <a:cs typeface="Arial Narrow"/>
              </a:rPr>
              <a:t>Lo mando in Pronto Soccorso?</a:t>
            </a:r>
          </a:p>
          <a:p>
            <a:pPr marL="57150" indent="0" algn="ctr">
              <a:buNone/>
            </a:pPr>
            <a:r>
              <a:rPr lang="it-IT" dirty="0" smtClean="0">
                <a:latin typeface="Arial Narrow"/>
                <a:cs typeface="Arial Narrow"/>
              </a:rPr>
              <a:t>Durante l’attesa dei referti come lo tratto?</a:t>
            </a:r>
          </a:p>
        </p:txBody>
      </p:sp>
    </p:spTree>
    <p:extLst>
      <p:ext uri="{BB962C8B-B14F-4D97-AF65-F5344CB8AC3E}">
        <p14:creationId xmlns="" xmlns:p14="http://schemas.microsoft.com/office/powerpoint/2010/main" val="20158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Viale">
  <a:themeElements>
    <a:clrScheme name="Vial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ial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Vial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Vial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Vial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Vial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Vial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1215</Words>
  <Application>Microsoft Office PowerPoint</Application>
  <PresentationFormat>Presentazione su schermo (4:3)</PresentationFormat>
  <Paragraphs>305</Paragraphs>
  <Slides>39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39</vt:i4>
      </vt:variant>
    </vt:vector>
  </HeadingPairs>
  <TitlesOfParts>
    <vt:vector size="41" baseType="lpstr">
      <vt:lpstr>Tema di Office</vt:lpstr>
      <vt:lpstr>Viale</vt:lpstr>
      <vt:lpstr>Diapositiva 1</vt:lpstr>
      <vt:lpstr>III SESSIONE: ADDOME</vt:lpstr>
      <vt:lpstr>Diapositiva 3</vt:lpstr>
      <vt:lpstr>FEDERICA 36 aa</vt:lpstr>
      <vt:lpstr>Soggettività </vt:lpstr>
      <vt:lpstr>Oggettività </vt:lpstr>
      <vt:lpstr>FEDERICA</vt:lpstr>
      <vt:lpstr>Valutazione</vt:lpstr>
      <vt:lpstr>Piano </vt:lpstr>
      <vt:lpstr>Diapositiva 10</vt:lpstr>
      <vt:lpstr>Rivalutazione con esito degli esami:</vt:lpstr>
      <vt:lpstr>Diapositiva 12</vt:lpstr>
      <vt:lpstr>DISTURBI DELL’ALVO</vt:lpstr>
      <vt:lpstr>DISTURBI DELL’ALVO</vt:lpstr>
      <vt:lpstr>DISTURBI DELL’ALVO Piano d’azione – 1     Segni/Sintomi di allarme</vt:lpstr>
      <vt:lpstr>DISTURBI DELL’ALVO Piano d’azione – 2     Segni/Sintomi non di allarme</vt:lpstr>
      <vt:lpstr>DISTURBI DELL’ALVO  Esami strumentali - Modalità di esecuzione</vt:lpstr>
      <vt:lpstr>Rettocolite ulcerosa  Morfologia lesioni</vt:lpstr>
      <vt:lpstr>Diapositiva 19</vt:lpstr>
      <vt:lpstr>DISTURBI DELL’ALVO Indicazioni di follow-up</vt:lpstr>
      <vt:lpstr>Diapositiva 21</vt:lpstr>
      <vt:lpstr>…quali indagini non eseguire?</vt:lpstr>
      <vt:lpstr>…quali indagini eseguire?</vt:lpstr>
      <vt:lpstr>Preparazione Ecografia delle anse</vt:lpstr>
      <vt:lpstr>Ecografia delle anse</vt:lpstr>
      <vt:lpstr>Ecografia con delle anse</vt:lpstr>
      <vt:lpstr>Curva di enhancement</vt:lpstr>
      <vt:lpstr>Curva di enhancement</vt:lpstr>
      <vt:lpstr>Preparazione entero-TC ed entero-RM</vt:lpstr>
      <vt:lpstr>Controindicazioni</vt:lpstr>
      <vt:lpstr>Entero-TC</vt:lpstr>
      <vt:lpstr>Entero-TC</vt:lpstr>
      <vt:lpstr>Entero-RM</vt:lpstr>
      <vt:lpstr>…il referto</vt:lpstr>
      <vt:lpstr>Diapositiva 35</vt:lpstr>
      <vt:lpstr>Diapositiva 36</vt:lpstr>
      <vt:lpstr>Diapositiva 37</vt:lpstr>
      <vt:lpstr>PET con 18FDG nelle IBD</vt:lpstr>
      <vt:lpstr>DISTURBI DELL’ALVO TAKE HOME MESSAGES: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Francesca Caselani</dc:creator>
  <cp:lastModifiedBy>lorenzo zanini</cp:lastModifiedBy>
  <cp:revision>38</cp:revision>
  <dcterms:created xsi:type="dcterms:W3CDTF">2013-03-17T12:58:42Z</dcterms:created>
  <dcterms:modified xsi:type="dcterms:W3CDTF">2013-03-27T10:45:53Z</dcterms:modified>
</cp:coreProperties>
</file>