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8"/>
  </p:notesMasterIdLst>
  <p:sldIdLst>
    <p:sldId id="260" r:id="rId3"/>
    <p:sldId id="261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305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7" r:id="rId46"/>
    <p:sldId id="257" r:id="rId47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94660"/>
  </p:normalViewPr>
  <p:slideViewPr>
    <p:cSldViewPr>
      <p:cViewPr varScale="1">
        <p:scale>
          <a:sx n="68" d="100"/>
          <a:sy n="68" d="100"/>
        </p:scale>
        <p:origin x="-6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7C479A-06AC-4B44-BD18-E837F19107A3}" type="doc">
      <dgm:prSet loTypeId="urn:microsoft.com/office/officeart/2005/8/layout/chevron2" loCatId="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it-IT"/>
        </a:p>
      </dgm:t>
    </dgm:pt>
    <dgm:pt modelId="{CC0C5F87-9E09-F44A-9FE4-783D1ECA91D7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000" b="1" dirty="0" smtClean="0">
              <a:latin typeface="Arial Narrow"/>
              <a:cs typeface="Arial Narrow"/>
            </a:rPr>
            <a:t>1</a:t>
          </a:r>
          <a:endParaRPr lang="it-IT" sz="4000" b="1" dirty="0">
            <a:latin typeface="Arial Narrow"/>
            <a:cs typeface="Arial Narrow"/>
          </a:endParaRPr>
        </a:p>
      </dgm:t>
    </dgm:pt>
    <dgm:pt modelId="{5AE4371E-F69B-564C-BAFF-71315C623A70}" type="parTrans" cxnId="{D0416D1D-66BB-574B-9376-1CD968B95357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6217A77C-1E88-E445-9061-2D3F90FB172F}" type="sibTrans" cxnId="{D0416D1D-66BB-574B-9376-1CD968B95357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922FFC4C-6A2D-9A44-804C-E2E5705726AC}">
      <dgm:prSet phldrT="[Testo]" custT="1"/>
      <dgm:spPr/>
      <dgm:t>
        <a:bodyPr/>
        <a:lstStyle/>
        <a:p>
          <a:r>
            <a:rPr lang="it-IT" sz="1300" b="1" dirty="0" smtClean="0"/>
            <a:t>In caso di microematuria sporadica asintomatica in pz giovani e in pz non a rischio l’imaging radiologico non sarebbe richiesto. E’ opportuno però ripetere esami delle urine seriati e sottoporre a indagini radiologiche qualora si ripresenti. Attenzione: il 4% di tumori vescicali si presenta nei pazienti con età inferiore ai 40anni.</a:t>
          </a:r>
          <a:endParaRPr lang="it-IT" sz="1300" b="1" dirty="0">
            <a:solidFill>
              <a:srgbClr val="000000"/>
            </a:solidFill>
            <a:latin typeface="Arial Narrow"/>
            <a:cs typeface="Arial Narrow"/>
          </a:endParaRPr>
        </a:p>
      </dgm:t>
    </dgm:pt>
    <dgm:pt modelId="{55DC8128-38AE-BC44-AC35-37559B973E1D}" type="parTrans" cxnId="{13BAB499-A50D-9C40-AB94-AD730CC81BD5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21D3D581-FD1B-2448-BE08-269F939AE281}" type="sibTrans" cxnId="{13BAB499-A50D-9C40-AB94-AD730CC81BD5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E2B49345-971D-8E42-A04A-C70453476C74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000" b="1" dirty="0" smtClean="0">
              <a:latin typeface="Arial Narrow"/>
              <a:cs typeface="Arial Narrow"/>
            </a:rPr>
            <a:t>2</a:t>
          </a:r>
          <a:endParaRPr lang="it-IT" sz="4000" b="1" dirty="0">
            <a:latin typeface="Arial Narrow"/>
            <a:cs typeface="Arial Narrow"/>
          </a:endParaRPr>
        </a:p>
      </dgm:t>
    </dgm:pt>
    <dgm:pt modelId="{9F226912-73DC-E24F-8FE0-63CDABB1D476}" type="parTrans" cxnId="{DF974313-AD65-3E4D-8264-80AFFC0CDEC6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5DB71C7B-809A-8A4D-9C35-18A6D14D3069}" type="sibTrans" cxnId="{DF974313-AD65-3E4D-8264-80AFFC0CDEC6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1A482E81-4384-F043-99B0-3556F969F1C4}">
      <dgm:prSet phldrT="[Testo]" custT="1"/>
      <dgm:spPr/>
      <dgm:t>
        <a:bodyPr/>
        <a:lstStyle/>
        <a:p>
          <a:r>
            <a:rPr lang="it-IT" sz="1300" b="1" dirty="0" smtClean="0"/>
            <a:t>Nell’ematuria di tipo "medico" risulta scarso il ruolo dell’imaging, mentre è fondamentale nella macroematuria di tipo "chirurgico": è necessario sottoporre il paziente ad uno studio radiologico prima di ogni manovra endoscopica.</a:t>
          </a:r>
          <a:endParaRPr lang="it-IT" sz="1300" b="1" dirty="0">
            <a:solidFill>
              <a:srgbClr val="000000"/>
            </a:solidFill>
            <a:latin typeface="Arial Narrow"/>
            <a:cs typeface="Arial Narrow"/>
          </a:endParaRPr>
        </a:p>
      </dgm:t>
    </dgm:pt>
    <dgm:pt modelId="{55572179-215C-D243-966B-370145BC56AC}" type="parTrans" cxnId="{9E2CC3D5-8CB7-6E48-8C69-333CB0D942DB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83A71B02-8262-324A-AE92-F0CC69BD7133}" type="sibTrans" cxnId="{9E2CC3D5-8CB7-6E48-8C69-333CB0D942DB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E1BFDECB-B5AA-5B42-B0D9-5495E9F87448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000" b="1" dirty="0" smtClean="0">
              <a:latin typeface="Arial Narrow"/>
              <a:cs typeface="Arial Narrow"/>
            </a:rPr>
            <a:t>4</a:t>
          </a:r>
          <a:endParaRPr lang="it-IT" sz="4000" b="1" dirty="0">
            <a:latin typeface="Arial Narrow"/>
            <a:cs typeface="Arial Narrow"/>
          </a:endParaRPr>
        </a:p>
      </dgm:t>
    </dgm:pt>
    <dgm:pt modelId="{D18C085B-0903-4640-A7E2-CFCC7CEAF310}" type="parTrans" cxnId="{E3E29C23-F7FE-B04A-9F92-CDD6D07A19FC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B5FBAB14-709E-6046-8227-C5EBEFE144DF}" type="sibTrans" cxnId="{E3E29C23-F7FE-B04A-9F92-CDD6D07A19FC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54635D34-9A8F-3040-A6D1-AC1310742952}">
      <dgm:prSet phldrT="[Testo]" custT="1"/>
      <dgm:spPr/>
      <dgm:t>
        <a:bodyPr/>
        <a:lstStyle/>
        <a:p>
          <a:r>
            <a:rPr lang="it-IT" sz="1400" b="1" dirty="0" smtClean="0"/>
            <a:t>Ecografia reno-vescicale: attualmente rimane l’esame di I livello a completamento della clinica nelle patologie dell’apparato uro-genitale. Le più recenti linee guida uro-radiologiche nazionali ed internazionali suggeriscono tuttavia di prescrivere l’ecografia reno-vescicale principalmente in caso di: colica renale da nefrolitiasi, sospetto di neoplasia vescicale, cistite emorragica (quando ricorrente), pazienti pediatrici o donne gravide.</a:t>
          </a:r>
          <a:endParaRPr lang="it-IT" sz="1400" b="1" dirty="0">
            <a:solidFill>
              <a:srgbClr val="000000"/>
            </a:solidFill>
            <a:latin typeface="Arial Narrow"/>
            <a:cs typeface="Arial Narrow"/>
          </a:endParaRPr>
        </a:p>
      </dgm:t>
    </dgm:pt>
    <dgm:pt modelId="{09FDE4ED-3A38-C546-9408-A77230F9596C}" type="parTrans" cxnId="{C6C38EC6-60CA-5247-A175-C463902844C5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B8436067-74AD-6E47-BB72-F72B6D770B21}" type="sibTrans" cxnId="{C6C38EC6-60CA-5247-A175-C463902844C5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082C3A4E-F1E0-BD46-9F2B-FE77532B948D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000" b="1" dirty="0" smtClean="0">
              <a:latin typeface="Arial Narrow"/>
              <a:cs typeface="Arial Narrow"/>
            </a:rPr>
            <a:t>3</a:t>
          </a:r>
          <a:endParaRPr lang="it-IT" sz="4000" b="1" dirty="0">
            <a:latin typeface="Arial Narrow"/>
            <a:cs typeface="Arial Narrow"/>
          </a:endParaRPr>
        </a:p>
      </dgm:t>
    </dgm:pt>
    <dgm:pt modelId="{40089F66-C4E9-8247-8830-60741CD6540C}" type="parTrans" cxnId="{D11E2040-042A-3C4B-B963-4A71BB492171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1B8D673A-BB07-6C4A-8184-248E84727E6E}" type="sibTrans" cxnId="{D11E2040-042A-3C4B-B963-4A71BB492171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3800E0CD-D18A-6B4E-B56D-EC77A674B61F}">
      <dgm:prSet custT="1"/>
      <dgm:spPr/>
      <dgm:t>
        <a:bodyPr/>
        <a:lstStyle/>
        <a:p>
          <a:r>
            <a:rPr lang="it-IT" sz="1800" b="1" dirty="0" smtClean="0"/>
            <a:t>Modesta microematuria persistente-ricorrente: indagare con esami radiologici ed endoscopia, facendo particolare attenzione alle alte vie urinarie.</a:t>
          </a:r>
          <a:endParaRPr lang="it-IT" sz="1800" b="1" dirty="0">
            <a:solidFill>
              <a:srgbClr val="000000"/>
            </a:solidFill>
            <a:latin typeface="Arial Narrow"/>
            <a:cs typeface="Arial Narrow"/>
          </a:endParaRPr>
        </a:p>
      </dgm:t>
    </dgm:pt>
    <dgm:pt modelId="{3C83A840-A429-9140-B6C5-2BD15E5E8C13}" type="parTrans" cxnId="{B7815F8B-CE6B-C44D-8726-F52F027A438E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FC492137-1D8A-4246-AB17-ADD4450B27EF}" type="sibTrans" cxnId="{B7815F8B-CE6B-C44D-8726-F52F027A438E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01F62698-D028-2641-AAEC-E1D1C028001A}">
      <dgm:prSet custT="1"/>
      <dgm:spPr>
        <a:solidFill>
          <a:srgbClr val="00CCFF"/>
        </a:solidFill>
      </dgm:spPr>
      <dgm:t>
        <a:bodyPr/>
        <a:lstStyle/>
        <a:p>
          <a:r>
            <a:rPr lang="it-IT" sz="3600" b="1" dirty="0" smtClean="0"/>
            <a:t>5</a:t>
          </a:r>
          <a:endParaRPr lang="it-IT" sz="3600" b="1" dirty="0"/>
        </a:p>
      </dgm:t>
    </dgm:pt>
    <dgm:pt modelId="{DD2B73A3-F17A-9549-A17A-7D577588B06A}" type="parTrans" cxnId="{2A6BE6ED-AE97-4248-9314-0CF41638C8E9}">
      <dgm:prSet/>
      <dgm:spPr/>
      <dgm:t>
        <a:bodyPr/>
        <a:lstStyle/>
        <a:p>
          <a:endParaRPr lang="it-IT"/>
        </a:p>
      </dgm:t>
    </dgm:pt>
    <dgm:pt modelId="{29F498D4-A32F-C84D-A292-7E6F2813B0F5}" type="sibTrans" cxnId="{2A6BE6ED-AE97-4248-9314-0CF41638C8E9}">
      <dgm:prSet/>
      <dgm:spPr/>
      <dgm:t>
        <a:bodyPr/>
        <a:lstStyle/>
        <a:p>
          <a:endParaRPr lang="it-IT"/>
        </a:p>
      </dgm:t>
    </dgm:pt>
    <dgm:pt modelId="{88EA9E42-3938-7448-A42F-1618758C5955}">
      <dgm:prSet custT="1"/>
      <dgm:spPr>
        <a:solidFill>
          <a:srgbClr val="00CCFF"/>
        </a:solidFill>
      </dgm:spPr>
      <dgm:t>
        <a:bodyPr/>
        <a:lstStyle/>
        <a:p>
          <a:r>
            <a:rPr lang="it-IT" sz="3600" b="1" dirty="0" smtClean="0"/>
            <a:t>6</a:t>
          </a:r>
          <a:endParaRPr lang="it-IT" sz="3600" b="1" dirty="0"/>
        </a:p>
      </dgm:t>
    </dgm:pt>
    <dgm:pt modelId="{77641632-1960-4F40-A7CA-BF55A833BECD}" type="parTrans" cxnId="{C236D84C-6B4F-854E-B24B-99D6FC418B20}">
      <dgm:prSet/>
      <dgm:spPr/>
      <dgm:t>
        <a:bodyPr/>
        <a:lstStyle/>
        <a:p>
          <a:endParaRPr lang="it-IT"/>
        </a:p>
      </dgm:t>
    </dgm:pt>
    <dgm:pt modelId="{2ECC006F-8CB4-E444-A64D-E14B98140D63}" type="sibTrans" cxnId="{C236D84C-6B4F-854E-B24B-99D6FC418B20}">
      <dgm:prSet/>
      <dgm:spPr/>
      <dgm:t>
        <a:bodyPr/>
        <a:lstStyle/>
        <a:p>
          <a:endParaRPr lang="it-IT"/>
        </a:p>
      </dgm:t>
    </dgm:pt>
    <dgm:pt modelId="{DC265933-CD18-554F-AB3E-49300213CC1F}">
      <dgm:prSet custT="1"/>
      <dgm:spPr>
        <a:solidFill>
          <a:srgbClr val="00CCFF"/>
        </a:solidFill>
      </dgm:spPr>
      <dgm:t>
        <a:bodyPr/>
        <a:lstStyle/>
        <a:p>
          <a:r>
            <a:rPr lang="it-IT" sz="3200" b="1" dirty="0" smtClean="0"/>
            <a:t>7</a:t>
          </a:r>
          <a:endParaRPr lang="it-IT" sz="3200" b="1" dirty="0"/>
        </a:p>
      </dgm:t>
    </dgm:pt>
    <dgm:pt modelId="{37E64636-FB50-9F4F-910C-7463362ED9FE}" type="parTrans" cxnId="{50D74CA2-2703-E549-87CE-D7801393C6C7}">
      <dgm:prSet/>
      <dgm:spPr/>
      <dgm:t>
        <a:bodyPr/>
        <a:lstStyle/>
        <a:p>
          <a:endParaRPr lang="it-IT"/>
        </a:p>
      </dgm:t>
    </dgm:pt>
    <dgm:pt modelId="{13FB9E16-B1EE-A348-AAAD-D29A199C3CED}" type="sibTrans" cxnId="{50D74CA2-2703-E549-87CE-D7801393C6C7}">
      <dgm:prSet/>
      <dgm:spPr/>
      <dgm:t>
        <a:bodyPr/>
        <a:lstStyle/>
        <a:p>
          <a:endParaRPr lang="it-IT"/>
        </a:p>
      </dgm:t>
    </dgm:pt>
    <dgm:pt modelId="{7D8576AD-0C12-E04F-B690-79E816C70AD5}">
      <dgm:prSet custT="1"/>
      <dgm:spPr/>
      <dgm:t>
        <a:bodyPr/>
        <a:lstStyle/>
        <a:p>
          <a:r>
            <a:rPr lang="it-IT" sz="1400" b="1" dirty="0" smtClean="0"/>
            <a:t>TC addome senza mdc è la tecnica più sensibile e specifica per l’identificazione di calcolosi reno-uretero-vescicale.</a:t>
          </a:r>
          <a:endParaRPr lang="it-IT" sz="1400" b="1" dirty="0">
            <a:solidFill>
              <a:srgbClr val="000000"/>
            </a:solidFill>
            <a:latin typeface="Arial Narrow"/>
            <a:cs typeface="Arial Narrow"/>
          </a:endParaRPr>
        </a:p>
      </dgm:t>
    </dgm:pt>
    <dgm:pt modelId="{9D341E2E-731A-0346-A42E-EABCFBD30FB9}" type="parTrans" cxnId="{DC65FE62-2E48-EE4C-A024-A17EA3A64D9F}">
      <dgm:prSet/>
      <dgm:spPr/>
      <dgm:t>
        <a:bodyPr/>
        <a:lstStyle/>
        <a:p>
          <a:endParaRPr lang="it-IT"/>
        </a:p>
      </dgm:t>
    </dgm:pt>
    <dgm:pt modelId="{2EC6083A-BC37-8846-8849-D462D50146DD}" type="sibTrans" cxnId="{DC65FE62-2E48-EE4C-A024-A17EA3A64D9F}">
      <dgm:prSet/>
      <dgm:spPr/>
      <dgm:t>
        <a:bodyPr/>
        <a:lstStyle/>
        <a:p>
          <a:endParaRPr lang="it-IT"/>
        </a:p>
      </dgm:t>
    </dgm:pt>
    <dgm:pt modelId="{AC8FA18C-7B9D-D94C-AB61-8C6AEB6F99E0}">
      <dgm:prSet custT="1"/>
      <dgm:spPr/>
      <dgm:t>
        <a:bodyPr/>
        <a:lstStyle/>
        <a:p>
          <a:r>
            <a:rPr lang="it-IT" sz="1300" b="1" dirty="0" smtClean="0"/>
            <a:t>TC addome senza e con mdc è la principale tecnica per lo staging delle neoplasie ed è necessaria per il corretto studio delle alte vie escretrici.</a:t>
          </a:r>
          <a:endParaRPr lang="it-IT" sz="1300" b="1" dirty="0">
            <a:solidFill>
              <a:srgbClr val="000000"/>
            </a:solidFill>
            <a:latin typeface="Arial Narrow"/>
            <a:cs typeface="Arial Narrow"/>
          </a:endParaRPr>
        </a:p>
      </dgm:t>
    </dgm:pt>
    <dgm:pt modelId="{3AF5CBE9-B94B-D149-9FA2-2C1DF8898BDF}" type="parTrans" cxnId="{B132415D-2192-5242-8B14-81FEC779B4CB}">
      <dgm:prSet/>
      <dgm:spPr/>
      <dgm:t>
        <a:bodyPr/>
        <a:lstStyle/>
        <a:p>
          <a:endParaRPr lang="it-IT"/>
        </a:p>
      </dgm:t>
    </dgm:pt>
    <dgm:pt modelId="{063A284E-F9EA-C04C-A362-12A845EF97CC}" type="sibTrans" cxnId="{B132415D-2192-5242-8B14-81FEC779B4CB}">
      <dgm:prSet/>
      <dgm:spPr/>
      <dgm:t>
        <a:bodyPr/>
        <a:lstStyle/>
        <a:p>
          <a:endParaRPr lang="it-IT"/>
        </a:p>
      </dgm:t>
    </dgm:pt>
    <dgm:pt modelId="{C28E5847-7A17-974C-8D16-3354EBCAC443}">
      <dgm:prSet custT="1"/>
      <dgm:spPr/>
      <dgm:t>
        <a:bodyPr/>
        <a:lstStyle/>
        <a:p>
          <a:r>
            <a:rPr lang="it-IT" sz="1300" b="1" dirty="0" smtClean="0"/>
            <a:t>La Risonanza Magnetica nello studio delle vie urinarie è un esame di II linea e va riservato ai casi particolari (es. donne gravide – pazienti allergici al mdc – bambini)</a:t>
          </a:r>
          <a:endParaRPr lang="it-IT" sz="1300" b="1" dirty="0">
            <a:solidFill>
              <a:srgbClr val="000000"/>
            </a:solidFill>
            <a:latin typeface="Arial Narrow"/>
            <a:cs typeface="Arial Narrow"/>
          </a:endParaRPr>
        </a:p>
      </dgm:t>
    </dgm:pt>
    <dgm:pt modelId="{9C62DFB7-3E09-A046-B762-131887CC4096}" type="parTrans" cxnId="{024622DB-B217-294F-B427-895F1BBECEF8}">
      <dgm:prSet/>
      <dgm:spPr/>
      <dgm:t>
        <a:bodyPr/>
        <a:lstStyle/>
        <a:p>
          <a:endParaRPr lang="it-IT"/>
        </a:p>
      </dgm:t>
    </dgm:pt>
    <dgm:pt modelId="{374055C1-E584-1241-A995-530F76DC0987}" type="sibTrans" cxnId="{024622DB-B217-294F-B427-895F1BBECEF8}">
      <dgm:prSet/>
      <dgm:spPr/>
      <dgm:t>
        <a:bodyPr/>
        <a:lstStyle/>
        <a:p>
          <a:endParaRPr lang="it-IT"/>
        </a:p>
      </dgm:t>
    </dgm:pt>
    <dgm:pt modelId="{8CC556F1-3902-064D-9B1D-7826AE877ED2}" type="pres">
      <dgm:prSet presAssocID="{FE7C479A-06AC-4B44-BD18-E837F19107A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E3E038D3-8E18-EA42-AF72-11DD7CD67EA8}" type="pres">
      <dgm:prSet presAssocID="{CC0C5F87-9E09-F44A-9FE4-783D1ECA91D7}" presName="composite" presStyleCnt="0"/>
      <dgm:spPr/>
    </dgm:pt>
    <dgm:pt modelId="{A33AEACA-D2B7-DD4F-BC66-D0A9C74BB356}" type="pres">
      <dgm:prSet presAssocID="{CC0C5F87-9E09-F44A-9FE4-783D1ECA91D7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50713BD-B27B-E948-80D9-169A97BCC1EF}" type="pres">
      <dgm:prSet presAssocID="{CC0C5F87-9E09-F44A-9FE4-783D1ECA91D7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15AC809-38F8-0E4E-BD3E-2767400BDDE8}" type="pres">
      <dgm:prSet presAssocID="{6217A77C-1E88-E445-9061-2D3F90FB172F}" presName="sp" presStyleCnt="0"/>
      <dgm:spPr/>
    </dgm:pt>
    <dgm:pt modelId="{ABB89070-6C57-554C-B131-4B74B9AD69F3}" type="pres">
      <dgm:prSet presAssocID="{E2B49345-971D-8E42-A04A-C70453476C74}" presName="composite" presStyleCnt="0"/>
      <dgm:spPr/>
    </dgm:pt>
    <dgm:pt modelId="{40E24A69-73F7-6B42-B21F-2F80040FE5B1}" type="pres">
      <dgm:prSet presAssocID="{E2B49345-971D-8E42-A04A-C70453476C74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B14E9ED-0B59-3C41-BFB6-02715B144645}" type="pres">
      <dgm:prSet presAssocID="{E2B49345-971D-8E42-A04A-C70453476C74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2A5A025-D2BF-FD4B-9D0E-069330075690}" type="pres">
      <dgm:prSet presAssocID="{5DB71C7B-809A-8A4D-9C35-18A6D14D3069}" presName="sp" presStyleCnt="0"/>
      <dgm:spPr/>
    </dgm:pt>
    <dgm:pt modelId="{80146EE5-1473-194F-B1B6-CD064E2E7C73}" type="pres">
      <dgm:prSet presAssocID="{082C3A4E-F1E0-BD46-9F2B-FE77532B948D}" presName="composite" presStyleCnt="0"/>
      <dgm:spPr/>
    </dgm:pt>
    <dgm:pt modelId="{66BEDA6B-ED39-584D-AFF9-E78CD244A2D8}" type="pres">
      <dgm:prSet presAssocID="{082C3A4E-F1E0-BD46-9F2B-FE77532B948D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9A8466E-1FE7-744E-93DB-7BDD5B0612CC}" type="pres">
      <dgm:prSet presAssocID="{082C3A4E-F1E0-BD46-9F2B-FE77532B948D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052B3D2-7971-7943-9E06-86B513B37BA9}" type="pres">
      <dgm:prSet presAssocID="{1B8D673A-BB07-6C4A-8184-248E84727E6E}" presName="sp" presStyleCnt="0"/>
      <dgm:spPr/>
    </dgm:pt>
    <dgm:pt modelId="{1979A3C7-6B83-AE48-AD16-A7BE9B28A234}" type="pres">
      <dgm:prSet presAssocID="{E1BFDECB-B5AA-5B42-B0D9-5495E9F87448}" presName="composite" presStyleCnt="0"/>
      <dgm:spPr/>
    </dgm:pt>
    <dgm:pt modelId="{F5DAF114-CBF2-6C42-A815-A4131FDC3DFB}" type="pres">
      <dgm:prSet presAssocID="{E1BFDECB-B5AA-5B42-B0D9-5495E9F87448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27D0E4D-3F6D-644B-A84D-6BDF82C790D4}" type="pres">
      <dgm:prSet presAssocID="{E1BFDECB-B5AA-5B42-B0D9-5495E9F87448}" presName="descendantText" presStyleLbl="alignAcc1" presStyleIdx="3" presStyleCnt="7" custScaleY="13719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34AEFD6-2A71-6444-9B7D-A3F5300017AE}" type="pres">
      <dgm:prSet presAssocID="{B5FBAB14-709E-6046-8227-C5EBEFE144DF}" presName="sp" presStyleCnt="0"/>
      <dgm:spPr/>
    </dgm:pt>
    <dgm:pt modelId="{20CC3CA2-1072-FB47-9005-D5EB24D2A91C}" type="pres">
      <dgm:prSet presAssocID="{01F62698-D028-2641-AAEC-E1D1C028001A}" presName="composite" presStyleCnt="0"/>
      <dgm:spPr/>
    </dgm:pt>
    <dgm:pt modelId="{2F523F3C-7BD0-DB4A-8000-DBE7877C92DB}" type="pres">
      <dgm:prSet presAssocID="{01F62698-D028-2641-AAEC-E1D1C028001A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9E69BE9-0938-8447-BCC2-BAE9553C0DA5}" type="pres">
      <dgm:prSet presAssocID="{01F62698-D028-2641-AAEC-E1D1C028001A}" presName="descendantText" presStyleLbl="alignAcc1" presStyleIdx="4" presStyleCnt="7" custScaleY="7257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AFCEE34-D75D-3040-8A29-0A93952DAB32}" type="pres">
      <dgm:prSet presAssocID="{29F498D4-A32F-C84D-A292-7E6F2813B0F5}" presName="sp" presStyleCnt="0"/>
      <dgm:spPr/>
    </dgm:pt>
    <dgm:pt modelId="{58AF0244-E470-AF4E-94CA-8E7433A4BB94}" type="pres">
      <dgm:prSet presAssocID="{88EA9E42-3938-7448-A42F-1618758C5955}" presName="composite" presStyleCnt="0"/>
      <dgm:spPr/>
    </dgm:pt>
    <dgm:pt modelId="{7FD4ED21-1220-C349-8D97-B9ED0728D9D7}" type="pres">
      <dgm:prSet presAssocID="{88EA9E42-3938-7448-A42F-1618758C5955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6E59A24-6867-4B4F-83F1-E04BE749370A}" type="pres">
      <dgm:prSet presAssocID="{88EA9E42-3938-7448-A42F-1618758C5955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AE6607A-B143-F047-B8CD-66DC79CC5D85}" type="pres">
      <dgm:prSet presAssocID="{2ECC006F-8CB4-E444-A64D-E14B98140D63}" presName="sp" presStyleCnt="0"/>
      <dgm:spPr/>
    </dgm:pt>
    <dgm:pt modelId="{E693F821-D22F-7245-859C-E5360B3DFB01}" type="pres">
      <dgm:prSet presAssocID="{DC265933-CD18-554F-AB3E-49300213CC1F}" presName="composite" presStyleCnt="0"/>
      <dgm:spPr/>
    </dgm:pt>
    <dgm:pt modelId="{B192CFC2-4BE0-1046-948D-1143186D7CA8}" type="pres">
      <dgm:prSet presAssocID="{DC265933-CD18-554F-AB3E-49300213CC1F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F9D7CBA-B78B-3E43-87BB-064BFD55D5A9}" type="pres">
      <dgm:prSet presAssocID="{DC265933-CD18-554F-AB3E-49300213CC1F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024622DB-B217-294F-B427-895F1BBECEF8}" srcId="{DC265933-CD18-554F-AB3E-49300213CC1F}" destId="{C28E5847-7A17-974C-8D16-3354EBCAC443}" srcOrd="0" destOrd="0" parTransId="{9C62DFB7-3E09-A046-B762-131887CC4096}" sibTransId="{374055C1-E584-1241-A995-530F76DC0987}"/>
    <dgm:cxn modelId="{DC65FE62-2E48-EE4C-A024-A17EA3A64D9F}" srcId="{01F62698-D028-2641-AAEC-E1D1C028001A}" destId="{7D8576AD-0C12-E04F-B690-79E816C70AD5}" srcOrd="0" destOrd="0" parTransId="{9D341E2E-731A-0346-A42E-EABCFBD30FB9}" sibTransId="{2EC6083A-BC37-8846-8849-D462D50146DD}"/>
    <dgm:cxn modelId="{BCE47B3D-DE74-4190-A0ED-6B965473FA58}" type="presOf" srcId="{AC8FA18C-7B9D-D94C-AB61-8C6AEB6F99E0}" destId="{56E59A24-6867-4B4F-83F1-E04BE749370A}" srcOrd="0" destOrd="0" presId="urn:microsoft.com/office/officeart/2005/8/layout/chevron2"/>
    <dgm:cxn modelId="{5E62B00B-9D37-4262-AD3F-6D12404BD958}" type="presOf" srcId="{54635D34-9A8F-3040-A6D1-AC1310742952}" destId="{927D0E4D-3F6D-644B-A84D-6BDF82C790D4}" srcOrd="0" destOrd="0" presId="urn:microsoft.com/office/officeart/2005/8/layout/chevron2"/>
    <dgm:cxn modelId="{DF974313-AD65-3E4D-8264-80AFFC0CDEC6}" srcId="{FE7C479A-06AC-4B44-BD18-E837F19107A3}" destId="{E2B49345-971D-8E42-A04A-C70453476C74}" srcOrd="1" destOrd="0" parTransId="{9F226912-73DC-E24F-8FE0-63CDABB1D476}" sibTransId="{5DB71C7B-809A-8A4D-9C35-18A6D14D3069}"/>
    <dgm:cxn modelId="{40589DFD-5F20-42F3-858A-503E54E3A744}" type="presOf" srcId="{C28E5847-7A17-974C-8D16-3354EBCAC443}" destId="{EF9D7CBA-B78B-3E43-87BB-064BFD55D5A9}" srcOrd="0" destOrd="0" presId="urn:microsoft.com/office/officeart/2005/8/layout/chevron2"/>
    <dgm:cxn modelId="{8EA46D7D-FAAE-49CC-9D3C-A97D44D53FCC}" type="presOf" srcId="{CC0C5F87-9E09-F44A-9FE4-783D1ECA91D7}" destId="{A33AEACA-D2B7-DD4F-BC66-D0A9C74BB356}" srcOrd="0" destOrd="0" presId="urn:microsoft.com/office/officeart/2005/8/layout/chevron2"/>
    <dgm:cxn modelId="{9A6E20BD-F269-4A45-9205-FC144D57B9AA}" type="presOf" srcId="{1A482E81-4384-F043-99B0-3556F969F1C4}" destId="{49A8466E-1FE7-744E-93DB-7BDD5B0612CC}" srcOrd="0" destOrd="0" presId="urn:microsoft.com/office/officeart/2005/8/layout/chevron2"/>
    <dgm:cxn modelId="{EECF02EB-C393-4824-A0A4-2FDBB5C613E2}" type="presOf" srcId="{DC265933-CD18-554F-AB3E-49300213CC1F}" destId="{B192CFC2-4BE0-1046-948D-1143186D7CA8}" srcOrd="0" destOrd="0" presId="urn:microsoft.com/office/officeart/2005/8/layout/chevron2"/>
    <dgm:cxn modelId="{C53F8D58-276E-4B4B-80FC-4A9860EBEFE9}" type="presOf" srcId="{E2B49345-971D-8E42-A04A-C70453476C74}" destId="{40E24A69-73F7-6B42-B21F-2F80040FE5B1}" srcOrd="0" destOrd="0" presId="urn:microsoft.com/office/officeart/2005/8/layout/chevron2"/>
    <dgm:cxn modelId="{4303C290-DF68-4574-A76A-DBD4B8A044D6}" type="presOf" srcId="{FE7C479A-06AC-4B44-BD18-E837F19107A3}" destId="{8CC556F1-3902-064D-9B1D-7826AE877ED2}" srcOrd="0" destOrd="0" presId="urn:microsoft.com/office/officeart/2005/8/layout/chevron2"/>
    <dgm:cxn modelId="{D11E2040-042A-3C4B-B963-4A71BB492171}" srcId="{FE7C479A-06AC-4B44-BD18-E837F19107A3}" destId="{082C3A4E-F1E0-BD46-9F2B-FE77532B948D}" srcOrd="2" destOrd="0" parTransId="{40089F66-C4E9-8247-8830-60741CD6540C}" sibTransId="{1B8D673A-BB07-6C4A-8184-248E84727E6E}"/>
    <dgm:cxn modelId="{2A6BE6ED-AE97-4248-9314-0CF41638C8E9}" srcId="{FE7C479A-06AC-4B44-BD18-E837F19107A3}" destId="{01F62698-D028-2641-AAEC-E1D1C028001A}" srcOrd="4" destOrd="0" parTransId="{DD2B73A3-F17A-9549-A17A-7D577588B06A}" sibTransId="{29F498D4-A32F-C84D-A292-7E6F2813B0F5}"/>
    <dgm:cxn modelId="{232BAFDC-37EF-4191-8CA5-4E7C5BAF935D}" type="presOf" srcId="{7D8576AD-0C12-E04F-B690-79E816C70AD5}" destId="{B9E69BE9-0938-8447-BCC2-BAE9553C0DA5}" srcOrd="0" destOrd="0" presId="urn:microsoft.com/office/officeart/2005/8/layout/chevron2"/>
    <dgm:cxn modelId="{E3E29C23-F7FE-B04A-9F92-CDD6D07A19FC}" srcId="{FE7C479A-06AC-4B44-BD18-E837F19107A3}" destId="{E1BFDECB-B5AA-5B42-B0D9-5495E9F87448}" srcOrd="3" destOrd="0" parTransId="{D18C085B-0903-4640-A7E2-CFCC7CEAF310}" sibTransId="{B5FBAB14-709E-6046-8227-C5EBEFE144DF}"/>
    <dgm:cxn modelId="{E6D3C38C-F9A7-4FD8-ADED-8EBDD917753A}" type="presOf" srcId="{922FFC4C-6A2D-9A44-804C-E2E5705726AC}" destId="{350713BD-B27B-E948-80D9-169A97BCC1EF}" srcOrd="0" destOrd="0" presId="urn:microsoft.com/office/officeart/2005/8/layout/chevron2"/>
    <dgm:cxn modelId="{D0416D1D-66BB-574B-9376-1CD968B95357}" srcId="{FE7C479A-06AC-4B44-BD18-E837F19107A3}" destId="{CC0C5F87-9E09-F44A-9FE4-783D1ECA91D7}" srcOrd="0" destOrd="0" parTransId="{5AE4371E-F69B-564C-BAFF-71315C623A70}" sibTransId="{6217A77C-1E88-E445-9061-2D3F90FB172F}"/>
    <dgm:cxn modelId="{43C57084-4B2F-46B0-A2F8-1C129984E97F}" type="presOf" srcId="{88EA9E42-3938-7448-A42F-1618758C5955}" destId="{7FD4ED21-1220-C349-8D97-B9ED0728D9D7}" srcOrd="0" destOrd="0" presId="urn:microsoft.com/office/officeart/2005/8/layout/chevron2"/>
    <dgm:cxn modelId="{46B0B1E0-F1A9-4998-AEEC-F8BE971B21FC}" type="presOf" srcId="{01F62698-D028-2641-AAEC-E1D1C028001A}" destId="{2F523F3C-7BD0-DB4A-8000-DBE7877C92DB}" srcOrd="0" destOrd="0" presId="urn:microsoft.com/office/officeart/2005/8/layout/chevron2"/>
    <dgm:cxn modelId="{50D74CA2-2703-E549-87CE-D7801393C6C7}" srcId="{FE7C479A-06AC-4B44-BD18-E837F19107A3}" destId="{DC265933-CD18-554F-AB3E-49300213CC1F}" srcOrd="6" destOrd="0" parTransId="{37E64636-FB50-9F4F-910C-7463362ED9FE}" sibTransId="{13FB9E16-B1EE-A348-AAAD-D29A199C3CED}"/>
    <dgm:cxn modelId="{B132415D-2192-5242-8B14-81FEC779B4CB}" srcId="{88EA9E42-3938-7448-A42F-1618758C5955}" destId="{AC8FA18C-7B9D-D94C-AB61-8C6AEB6F99E0}" srcOrd="0" destOrd="0" parTransId="{3AF5CBE9-B94B-D149-9FA2-2C1DF8898BDF}" sibTransId="{063A284E-F9EA-C04C-A362-12A845EF97CC}"/>
    <dgm:cxn modelId="{7D92C95A-EEC0-4766-A507-0343D2D9C667}" type="presOf" srcId="{3800E0CD-D18A-6B4E-B56D-EC77A674B61F}" destId="{AB14E9ED-0B59-3C41-BFB6-02715B144645}" srcOrd="0" destOrd="0" presId="urn:microsoft.com/office/officeart/2005/8/layout/chevron2"/>
    <dgm:cxn modelId="{B7815F8B-CE6B-C44D-8726-F52F027A438E}" srcId="{E2B49345-971D-8E42-A04A-C70453476C74}" destId="{3800E0CD-D18A-6B4E-B56D-EC77A674B61F}" srcOrd="0" destOrd="0" parTransId="{3C83A840-A429-9140-B6C5-2BD15E5E8C13}" sibTransId="{FC492137-1D8A-4246-AB17-ADD4450B27EF}"/>
    <dgm:cxn modelId="{C236D84C-6B4F-854E-B24B-99D6FC418B20}" srcId="{FE7C479A-06AC-4B44-BD18-E837F19107A3}" destId="{88EA9E42-3938-7448-A42F-1618758C5955}" srcOrd="5" destOrd="0" parTransId="{77641632-1960-4F40-A7CA-BF55A833BECD}" sibTransId="{2ECC006F-8CB4-E444-A64D-E14B98140D63}"/>
    <dgm:cxn modelId="{9E2CC3D5-8CB7-6E48-8C69-333CB0D942DB}" srcId="{082C3A4E-F1E0-BD46-9F2B-FE77532B948D}" destId="{1A482E81-4384-F043-99B0-3556F969F1C4}" srcOrd="0" destOrd="0" parTransId="{55572179-215C-D243-966B-370145BC56AC}" sibTransId="{83A71B02-8262-324A-AE92-F0CC69BD7133}"/>
    <dgm:cxn modelId="{665B6458-09A2-4677-8974-E16CA6FC59BA}" type="presOf" srcId="{082C3A4E-F1E0-BD46-9F2B-FE77532B948D}" destId="{66BEDA6B-ED39-584D-AFF9-E78CD244A2D8}" srcOrd="0" destOrd="0" presId="urn:microsoft.com/office/officeart/2005/8/layout/chevron2"/>
    <dgm:cxn modelId="{5104296C-1403-4429-AEE5-D9D42541B3B9}" type="presOf" srcId="{E1BFDECB-B5AA-5B42-B0D9-5495E9F87448}" destId="{F5DAF114-CBF2-6C42-A815-A4131FDC3DFB}" srcOrd="0" destOrd="0" presId="urn:microsoft.com/office/officeart/2005/8/layout/chevron2"/>
    <dgm:cxn modelId="{13BAB499-A50D-9C40-AB94-AD730CC81BD5}" srcId="{CC0C5F87-9E09-F44A-9FE4-783D1ECA91D7}" destId="{922FFC4C-6A2D-9A44-804C-E2E5705726AC}" srcOrd="0" destOrd="0" parTransId="{55DC8128-38AE-BC44-AC35-37559B973E1D}" sibTransId="{21D3D581-FD1B-2448-BE08-269F939AE281}"/>
    <dgm:cxn modelId="{C6C38EC6-60CA-5247-A175-C463902844C5}" srcId="{E1BFDECB-B5AA-5B42-B0D9-5495E9F87448}" destId="{54635D34-9A8F-3040-A6D1-AC1310742952}" srcOrd="0" destOrd="0" parTransId="{09FDE4ED-3A38-C546-9408-A77230F9596C}" sibTransId="{B8436067-74AD-6E47-BB72-F72B6D770B21}"/>
    <dgm:cxn modelId="{2E22CE41-5A2B-4D76-A00C-7DCF6FF545C5}" type="presParOf" srcId="{8CC556F1-3902-064D-9B1D-7826AE877ED2}" destId="{E3E038D3-8E18-EA42-AF72-11DD7CD67EA8}" srcOrd="0" destOrd="0" presId="urn:microsoft.com/office/officeart/2005/8/layout/chevron2"/>
    <dgm:cxn modelId="{C9811890-FE6B-4F85-886B-CBCF60A4B7B5}" type="presParOf" srcId="{E3E038D3-8E18-EA42-AF72-11DD7CD67EA8}" destId="{A33AEACA-D2B7-DD4F-BC66-D0A9C74BB356}" srcOrd="0" destOrd="0" presId="urn:microsoft.com/office/officeart/2005/8/layout/chevron2"/>
    <dgm:cxn modelId="{5C303C43-B516-4BAA-9EBA-313492F16390}" type="presParOf" srcId="{E3E038D3-8E18-EA42-AF72-11DD7CD67EA8}" destId="{350713BD-B27B-E948-80D9-169A97BCC1EF}" srcOrd="1" destOrd="0" presId="urn:microsoft.com/office/officeart/2005/8/layout/chevron2"/>
    <dgm:cxn modelId="{E7140F1E-B7F7-448A-93CA-EE438BC4BE2E}" type="presParOf" srcId="{8CC556F1-3902-064D-9B1D-7826AE877ED2}" destId="{915AC809-38F8-0E4E-BD3E-2767400BDDE8}" srcOrd="1" destOrd="0" presId="urn:microsoft.com/office/officeart/2005/8/layout/chevron2"/>
    <dgm:cxn modelId="{792768B1-6D4F-41ED-A02B-1270970E6A90}" type="presParOf" srcId="{8CC556F1-3902-064D-9B1D-7826AE877ED2}" destId="{ABB89070-6C57-554C-B131-4B74B9AD69F3}" srcOrd="2" destOrd="0" presId="urn:microsoft.com/office/officeart/2005/8/layout/chevron2"/>
    <dgm:cxn modelId="{817099A3-9A8C-4513-8F90-D78922FEDB44}" type="presParOf" srcId="{ABB89070-6C57-554C-B131-4B74B9AD69F3}" destId="{40E24A69-73F7-6B42-B21F-2F80040FE5B1}" srcOrd="0" destOrd="0" presId="urn:microsoft.com/office/officeart/2005/8/layout/chevron2"/>
    <dgm:cxn modelId="{51E2C75A-5C22-4703-83EC-3B73E3770C52}" type="presParOf" srcId="{ABB89070-6C57-554C-B131-4B74B9AD69F3}" destId="{AB14E9ED-0B59-3C41-BFB6-02715B144645}" srcOrd="1" destOrd="0" presId="urn:microsoft.com/office/officeart/2005/8/layout/chevron2"/>
    <dgm:cxn modelId="{07DDB517-85DB-4B44-8611-1FF9DFC95A99}" type="presParOf" srcId="{8CC556F1-3902-064D-9B1D-7826AE877ED2}" destId="{E2A5A025-D2BF-FD4B-9D0E-069330075690}" srcOrd="3" destOrd="0" presId="urn:microsoft.com/office/officeart/2005/8/layout/chevron2"/>
    <dgm:cxn modelId="{81D1806A-E3B6-4B28-9161-51AD11DD09B2}" type="presParOf" srcId="{8CC556F1-3902-064D-9B1D-7826AE877ED2}" destId="{80146EE5-1473-194F-B1B6-CD064E2E7C73}" srcOrd="4" destOrd="0" presId="urn:microsoft.com/office/officeart/2005/8/layout/chevron2"/>
    <dgm:cxn modelId="{389BC0C1-0DA0-423F-80B5-075BDAD40412}" type="presParOf" srcId="{80146EE5-1473-194F-B1B6-CD064E2E7C73}" destId="{66BEDA6B-ED39-584D-AFF9-E78CD244A2D8}" srcOrd="0" destOrd="0" presId="urn:microsoft.com/office/officeart/2005/8/layout/chevron2"/>
    <dgm:cxn modelId="{C8CBD0DF-827B-4CB0-B250-5EFD2206F02A}" type="presParOf" srcId="{80146EE5-1473-194F-B1B6-CD064E2E7C73}" destId="{49A8466E-1FE7-744E-93DB-7BDD5B0612CC}" srcOrd="1" destOrd="0" presId="urn:microsoft.com/office/officeart/2005/8/layout/chevron2"/>
    <dgm:cxn modelId="{BECA1759-CA90-4E8A-93F2-B59CD1948989}" type="presParOf" srcId="{8CC556F1-3902-064D-9B1D-7826AE877ED2}" destId="{1052B3D2-7971-7943-9E06-86B513B37BA9}" srcOrd="5" destOrd="0" presId="urn:microsoft.com/office/officeart/2005/8/layout/chevron2"/>
    <dgm:cxn modelId="{F062B9EE-CBAB-4BA6-B6FC-BDDEDDF37AE5}" type="presParOf" srcId="{8CC556F1-3902-064D-9B1D-7826AE877ED2}" destId="{1979A3C7-6B83-AE48-AD16-A7BE9B28A234}" srcOrd="6" destOrd="0" presId="urn:microsoft.com/office/officeart/2005/8/layout/chevron2"/>
    <dgm:cxn modelId="{D94D9B03-C5DE-459C-B3E3-639D98548A5C}" type="presParOf" srcId="{1979A3C7-6B83-AE48-AD16-A7BE9B28A234}" destId="{F5DAF114-CBF2-6C42-A815-A4131FDC3DFB}" srcOrd="0" destOrd="0" presId="urn:microsoft.com/office/officeart/2005/8/layout/chevron2"/>
    <dgm:cxn modelId="{E860FEC7-06C4-42BF-9AFB-CA9043768F17}" type="presParOf" srcId="{1979A3C7-6B83-AE48-AD16-A7BE9B28A234}" destId="{927D0E4D-3F6D-644B-A84D-6BDF82C790D4}" srcOrd="1" destOrd="0" presId="urn:microsoft.com/office/officeart/2005/8/layout/chevron2"/>
    <dgm:cxn modelId="{353AD164-B25A-4C0D-A271-DAF6E7D4BB33}" type="presParOf" srcId="{8CC556F1-3902-064D-9B1D-7826AE877ED2}" destId="{934AEFD6-2A71-6444-9B7D-A3F5300017AE}" srcOrd="7" destOrd="0" presId="urn:microsoft.com/office/officeart/2005/8/layout/chevron2"/>
    <dgm:cxn modelId="{72771608-7560-4630-878E-A005C41FC357}" type="presParOf" srcId="{8CC556F1-3902-064D-9B1D-7826AE877ED2}" destId="{20CC3CA2-1072-FB47-9005-D5EB24D2A91C}" srcOrd="8" destOrd="0" presId="urn:microsoft.com/office/officeart/2005/8/layout/chevron2"/>
    <dgm:cxn modelId="{4B611DF2-30A6-4A84-8226-5E82DE1C6526}" type="presParOf" srcId="{20CC3CA2-1072-FB47-9005-D5EB24D2A91C}" destId="{2F523F3C-7BD0-DB4A-8000-DBE7877C92DB}" srcOrd="0" destOrd="0" presId="urn:microsoft.com/office/officeart/2005/8/layout/chevron2"/>
    <dgm:cxn modelId="{514BEB16-D5D8-420C-AE6B-EA0E387887B1}" type="presParOf" srcId="{20CC3CA2-1072-FB47-9005-D5EB24D2A91C}" destId="{B9E69BE9-0938-8447-BCC2-BAE9553C0DA5}" srcOrd="1" destOrd="0" presId="urn:microsoft.com/office/officeart/2005/8/layout/chevron2"/>
    <dgm:cxn modelId="{34593E9E-A12D-4358-AA31-48881094807C}" type="presParOf" srcId="{8CC556F1-3902-064D-9B1D-7826AE877ED2}" destId="{7AFCEE34-D75D-3040-8A29-0A93952DAB32}" srcOrd="9" destOrd="0" presId="urn:microsoft.com/office/officeart/2005/8/layout/chevron2"/>
    <dgm:cxn modelId="{511B7CB1-DC99-464A-A28B-759F7860092D}" type="presParOf" srcId="{8CC556F1-3902-064D-9B1D-7826AE877ED2}" destId="{58AF0244-E470-AF4E-94CA-8E7433A4BB94}" srcOrd="10" destOrd="0" presId="urn:microsoft.com/office/officeart/2005/8/layout/chevron2"/>
    <dgm:cxn modelId="{0FE12B53-B742-4490-83A7-384F6A0FA242}" type="presParOf" srcId="{58AF0244-E470-AF4E-94CA-8E7433A4BB94}" destId="{7FD4ED21-1220-C349-8D97-B9ED0728D9D7}" srcOrd="0" destOrd="0" presId="urn:microsoft.com/office/officeart/2005/8/layout/chevron2"/>
    <dgm:cxn modelId="{16F30716-5AF3-4D61-87FF-8901FD7A9EE6}" type="presParOf" srcId="{58AF0244-E470-AF4E-94CA-8E7433A4BB94}" destId="{56E59A24-6867-4B4F-83F1-E04BE749370A}" srcOrd="1" destOrd="0" presId="urn:microsoft.com/office/officeart/2005/8/layout/chevron2"/>
    <dgm:cxn modelId="{43D5059C-98B5-408D-AEFD-0BBF84A340CA}" type="presParOf" srcId="{8CC556F1-3902-064D-9B1D-7826AE877ED2}" destId="{DAE6607A-B143-F047-B8CD-66DC79CC5D85}" srcOrd="11" destOrd="0" presId="urn:microsoft.com/office/officeart/2005/8/layout/chevron2"/>
    <dgm:cxn modelId="{A5078B05-FE95-425B-869D-59296940A512}" type="presParOf" srcId="{8CC556F1-3902-064D-9B1D-7826AE877ED2}" destId="{E693F821-D22F-7245-859C-E5360B3DFB01}" srcOrd="12" destOrd="0" presId="urn:microsoft.com/office/officeart/2005/8/layout/chevron2"/>
    <dgm:cxn modelId="{8246267D-3BD2-4DEA-8C7D-A7302C24D722}" type="presParOf" srcId="{E693F821-D22F-7245-859C-E5360B3DFB01}" destId="{B192CFC2-4BE0-1046-948D-1143186D7CA8}" srcOrd="0" destOrd="0" presId="urn:microsoft.com/office/officeart/2005/8/layout/chevron2"/>
    <dgm:cxn modelId="{9EDFC001-4C25-4A7C-9FDA-9A023A2F9A02}" type="presParOf" srcId="{E693F821-D22F-7245-859C-E5360B3DFB01}" destId="{EF9D7CBA-B78B-3E43-87BB-064BFD55D5A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33AEACA-D2B7-DD4F-BC66-D0A9C74BB356}">
      <dsp:nvSpPr>
        <dsp:cNvPr id="0" name=""/>
        <dsp:cNvSpPr/>
      </dsp:nvSpPr>
      <dsp:spPr>
        <a:xfrm rot="5400000">
          <a:off x="-137194" y="147911"/>
          <a:ext cx="914631" cy="640241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000" b="1" kern="1200" dirty="0" smtClean="0">
              <a:latin typeface="Arial Narrow"/>
              <a:cs typeface="Arial Narrow"/>
            </a:rPr>
            <a:t>1</a:t>
          </a:r>
          <a:endParaRPr lang="it-IT" sz="4000" b="1" kern="1200" dirty="0">
            <a:latin typeface="Arial Narrow"/>
            <a:cs typeface="Arial Narrow"/>
          </a:endParaRPr>
        </a:p>
      </dsp:txBody>
      <dsp:txXfrm rot="5400000">
        <a:off x="-137194" y="147911"/>
        <a:ext cx="914631" cy="640241"/>
      </dsp:txXfrm>
    </dsp:sp>
    <dsp:sp modelId="{350713BD-B27B-E948-80D9-169A97BCC1EF}">
      <dsp:nvSpPr>
        <dsp:cNvPr id="0" name=""/>
        <dsp:cNvSpPr/>
      </dsp:nvSpPr>
      <dsp:spPr>
        <a:xfrm rot="5400000">
          <a:off x="4594709" y="-3943750"/>
          <a:ext cx="594822" cy="8503758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300" b="1" kern="1200" dirty="0" smtClean="0"/>
            <a:t>In caso di microematuria sporadica asintomatica in pz giovani e in pz non a rischio l’imaging radiologico non sarebbe richiesto. E’ opportuno però ripetere esami delle urine seriati e sottoporre a indagini radiologiche qualora si ripresenti. Attenzione: il 4% di tumori vescicali si presenta nei pazienti con età inferiore ai 40anni.</a:t>
          </a:r>
          <a:endParaRPr lang="it-IT" sz="1300" b="1" kern="1200" dirty="0">
            <a:solidFill>
              <a:srgbClr val="000000"/>
            </a:solidFill>
            <a:latin typeface="Arial Narrow"/>
            <a:cs typeface="Arial Narrow"/>
          </a:endParaRPr>
        </a:p>
      </dsp:txBody>
      <dsp:txXfrm rot="5400000">
        <a:off x="4594709" y="-3943750"/>
        <a:ext cx="594822" cy="8503758"/>
      </dsp:txXfrm>
    </dsp:sp>
    <dsp:sp modelId="{40E24A69-73F7-6B42-B21F-2F80040FE5B1}">
      <dsp:nvSpPr>
        <dsp:cNvPr id="0" name=""/>
        <dsp:cNvSpPr/>
      </dsp:nvSpPr>
      <dsp:spPr>
        <a:xfrm rot="5400000">
          <a:off x="-137194" y="981537"/>
          <a:ext cx="914631" cy="640241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000" b="1" kern="1200" dirty="0" smtClean="0">
              <a:latin typeface="Arial Narrow"/>
              <a:cs typeface="Arial Narrow"/>
            </a:rPr>
            <a:t>2</a:t>
          </a:r>
          <a:endParaRPr lang="it-IT" sz="4000" b="1" kern="1200" dirty="0">
            <a:latin typeface="Arial Narrow"/>
            <a:cs typeface="Arial Narrow"/>
          </a:endParaRPr>
        </a:p>
      </dsp:txBody>
      <dsp:txXfrm rot="5400000">
        <a:off x="-137194" y="981537"/>
        <a:ext cx="914631" cy="640241"/>
      </dsp:txXfrm>
    </dsp:sp>
    <dsp:sp modelId="{AB14E9ED-0B59-3C41-BFB6-02715B144645}">
      <dsp:nvSpPr>
        <dsp:cNvPr id="0" name=""/>
        <dsp:cNvSpPr/>
      </dsp:nvSpPr>
      <dsp:spPr>
        <a:xfrm rot="5400000">
          <a:off x="4594865" y="-3110280"/>
          <a:ext cx="594510" cy="8503758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b="1" kern="1200" dirty="0" smtClean="0"/>
            <a:t>Modesta microematuria persistente-ricorrente: indagare con esami radiologici ed endoscopia, facendo particolare attenzione alle alte vie urinarie.</a:t>
          </a:r>
          <a:endParaRPr lang="it-IT" sz="1800" b="1" kern="1200" dirty="0">
            <a:solidFill>
              <a:srgbClr val="000000"/>
            </a:solidFill>
            <a:latin typeface="Arial Narrow"/>
            <a:cs typeface="Arial Narrow"/>
          </a:endParaRPr>
        </a:p>
      </dsp:txBody>
      <dsp:txXfrm rot="5400000">
        <a:off x="4594865" y="-3110280"/>
        <a:ext cx="594510" cy="8503758"/>
      </dsp:txXfrm>
    </dsp:sp>
    <dsp:sp modelId="{66BEDA6B-ED39-584D-AFF9-E78CD244A2D8}">
      <dsp:nvSpPr>
        <dsp:cNvPr id="0" name=""/>
        <dsp:cNvSpPr/>
      </dsp:nvSpPr>
      <dsp:spPr>
        <a:xfrm rot="5400000">
          <a:off x="-137194" y="1815163"/>
          <a:ext cx="914631" cy="640241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000" b="1" kern="1200" dirty="0" smtClean="0">
              <a:latin typeface="Arial Narrow"/>
              <a:cs typeface="Arial Narrow"/>
            </a:rPr>
            <a:t>3</a:t>
          </a:r>
          <a:endParaRPr lang="it-IT" sz="4000" b="1" kern="1200" dirty="0">
            <a:latin typeface="Arial Narrow"/>
            <a:cs typeface="Arial Narrow"/>
          </a:endParaRPr>
        </a:p>
      </dsp:txBody>
      <dsp:txXfrm rot="5400000">
        <a:off x="-137194" y="1815163"/>
        <a:ext cx="914631" cy="640241"/>
      </dsp:txXfrm>
    </dsp:sp>
    <dsp:sp modelId="{49A8466E-1FE7-744E-93DB-7BDD5B0612CC}">
      <dsp:nvSpPr>
        <dsp:cNvPr id="0" name=""/>
        <dsp:cNvSpPr/>
      </dsp:nvSpPr>
      <dsp:spPr>
        <a:xfrm rot="5400000">
          <a:off x="4594865" y="-2276654"/>
          <a:ext cx="594510" cy="8503758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300" b="1" kern="1200" dirty="0" smtClean="0"/>
            <a:t>Nell’ematuria di tipo "medico" risulta scarso il ruolo dell’imaging, mentre è fondamentale nella macroematuria di tipo "chirurgico": è necessario sottoporre il paziente ad uno studio radiologico prima di ogni manovra endoscopica.</a:t>
          </a:r>
          <a:endParaRPr lang="it-IT" sz="1300" b="1" kern="1200" dirty="0">
            <a:solidFill>
              <a:srgbClr val="000000"/>
            </a:solidFill>
            <a:latin typeface="Arial Narrow"/>
            <a:cs typeface="Arial Narrow"/>
          </a:endParaRPr>
        </a:p>
      </dsp:txBody>
      <dsp:txXfrm rot="5400000">
        <a:off x="4594865" y="-2276654"/>
        <a:ext cx="594510" cy="8503758"/>
      </dsp:txXfrm>
    </dsp:sp>
    <dsp:sp modelId="{F5DAF114-CBF2-6C42-A815-A4131FDC3DFB}">
      <dsp:nvSpPr>
        <dsp:cNvPr id="0" name=""/>
        <dsp:cNvSpPr/>
      </dsp:nvSpPr>
      <dsp:spPr>
        <a:xfrm rot="5400000">
          <a:off x="-137194" y="2759342"/>
          <a:ext cx="914631" cy="640241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000" b="1" kern="1200" dirty="0" smtClean="0">
              <a:latin typeface="Arial Narrow"/>
              <a:cs typeface="Arial Narrow"/>
            </a:rPr>
            <a:t>4</a:t>
          </a:r>
          <a:endParaRPr lang="it-IT" sz="4000" b="1" kern="1200" dirty="0">
            <a:latin typeface="Arial Narrow"/>
            <a:cs typeface="Arial Narrow"/>
          </a:endParaRPr>
        </a:p>
      </dsp:txBody>
      <dsp:txXfrm rot="5400000">
        <a:off x="-137194" y="2759342"/>
        <a:ext cx="914631" cy="640241"/>
      </dsp:txXfrm>
    </dsp:sp>
    <dsp:sp modelId="{927D0E4D-3F6D-644B-A84D-6BDF82C790D4}">
      <dsp:nvSpPr>
        <dsp:cNvPr id="0" name=""/>
        <dsp:cNvSpPr/>
      </dsp:nvSpPr>
      <dsp:spPr>
        <a:xfrm rot="5400000">
          <a:off x="4484313" y="-1332476"/>
          <a:ext cx="815614" cy="8503758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400" b="1" kern="1200" dirty="0" smtClean="0"/>
            <a:t>Ecografia reno-vescicale: attualmente rimane l’esame di I livello a completamento della clinica nelle patologie dell’apparato uro-genitale. Le più recenti linee guida uro-radiologiche nazionali ed internazionali suggeriscono tuttavia di prescrivere l’ecografia reno-vescicale principalmente in caso di: colica renale da nefrolitiasi, sospetto di neoplasia vescicale, cistite emorragica (quando ricorrente), pazienti pediatrici o donne gravide.</a:t>
          </a:r>
          <a:endParaRPr lang="it-IT" sz="1400" b="1" kern="1200" dirty="0">
            <a:solidFill>
              <a:srgbClr val="000000"/>
            </a:solidFill>
            <a:latin typeface="Arial Narrow"/>
            <a:cs typeface="Arial Narrow"/>
          </a:endParaRPr>
        </a:p>
      </dsp:txBody>
      <dsp:txXfrm rot="5400000">
        <a:off x="4484313" y="-1332476"/>
        <a:ext cx="815614" cy="8503758"/>
      </dsp:txXfrm>
    </dsp:sp>
    <dsp:sp modelId="{2F523F3C-7BD0-DB4A-8000-DBE7877C92DB}">
      <dsp:nvSpPr>
        <dsp:cNvPr id="0" name=""/>
        <dsp:cNvSpPr/>
      </dsp:nvSpPr>
      <dsp:spPr>
        <a:xfrm rot="5400000">
          <a:off x="-137194" y="3592968"/>
          <a:ext cx="914631" cy="640241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600" b="1" kern="1200" dirty="0" smtClean="0"/>
            <a:t>5</a:t>
          </a:r>
          <a:endParaRPr lang="it-IT" sz="3600" b="1" kern="1200" dirty="0"/>
        </a:p>
      </dsp:txBody>
      <dsp:txXfrm rot="5400000">
        <a:off x="-137194" y="3592968"/>
        <a:ext cx="914631" cy="640241"/>
      </dsp:txXfrm>
    </dsp:sp>
    <dsp:sp modelId="{B9E69BE9-0938-8447-BCC2-BAE9553C0DA5}">
      <dsp:nvSpPr>
        <dsp:cNvPr id="0" name=""/>
        <dsp:cNvSpPr/>
      </dsp:nvSpPr>
      <dsp:spPr>
        <a:xfrm rot="5400000">
          <a:off x="4676382" y="-498850"/>
          <a:ext cx="431477" cy="8503758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400" b="1" kern="1200" dirty="0" smtClean="0"/>
            <a:t>TC addome senza mdc è la tecnica più sensibile e specifica per l’identificazione di calcolosi reno-uretero-vescicale.</a:t>
          </a:r>
          <a:endParaRPr lang="it-IT" sz="1400" b="1" kern="1200" dirty="0">
            <a:solidFill>
              <a:srgbClr val="000000"/>
            </a:solidFill>
            <a:latin typeface="Arial Narrow"/>
            <a:cs typeface="Arial Narrow"/>
          </a:endParaRPr>
        </a:p>
      </dsp:txBody>
      <dsp:txXfrm rot="5400000">
        <a:off x="4676382" y="-498850"/>
        <a:ext cx="431477" cy="8503758"/>
      </dsp:txXfrm>
    </dsp:sp>
    <dsp:sp modelId="{7FD4ED21-1220-C349-8D97-B9ED0728D9D7}">
      <dsp:nvSpPr>
        <dsp:cNvPr id="0" name=""/>
        <dsp:cNvSpPr/>
      </dsp:nvSpPr>
      <dsp:spPr>
        <a:xfrm rot="5400000">
          <a:off x="-137194" y="4426594"/>
          <a:ext cx="914631" cy="640241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600" b="1" kern="1200" dirty="0" smtClean="0"/>
            <a:t>6</a:t>
          </a:r>
          <a:endParaRPr lang="it-IT" sz="3600" b="1" kern="1200" dirty="0"/>
        </a:p>
      </dsp:txBody>
      <dsp:txXfrm rot="5400000">
        <a:off x="-137194" y="4426594"/>
        <a:ext cx="914631" cy="640241"/>
      </dsp:txXfrm>
    </dsp:sp>
    <dsp:sp modelId="{56E59A24-6867-4B4F-83F1-E04BE749370A}">
      <dsp:nvSpPr>
        <dsp:cNvPr id="0" name=""/>
        <dsp:cNvSpPr/>
      </dsp:nvSpPr>
      <dsp:spPr>
        <a:xfrm rot="5400000">
          <a:off x="4594865" y="334775"/>
          <a:ext cx="594510" cy="8503758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300" b="1" kern="1200" dirty="0" smtClean="0"/>
            <a:t>TC addome senza e con mdc è la principale tecnica per lo staging delle neoplasie ed è necessaria per il corretto studio delle alte vie escretrici.</a:t>
          </a:r>
          <a:endParaRPr lang="it-IT" sz="1300" b="1" kern="1200" dirty="0">
            <a:solidFill>
              <a:srgbClr val="000000"/>
            </a:solidFill>
            <a:latin typeface="Arial Narrow"/>
            <a:cs typeface="Arial Narrow"/>
          </a:endParaRPr>
        </a:p>
      </dsp:txBody>
      <dsp:txXfrm rot="5400000">
        <a:off x="4594865" y="334775"/>
        <a:ext cx="594510" cy="8503758"/>
      </dsp:txXfrm>
    </dsp:sp>
    <dsp:sp modelId="{B192CFC2-4BE0-1046-948D-1143186D7CA8}">
      <dsp:nvSpPr>
        <dsp:cNvPr id="0" name=""/>
        <dsp:cNvSpPr/>
      </dsp:nvSpPr>
      <dsp:spPr>
        <a:xfrm rot="5400000">
          <a:off x="-137194" y="5260220"/>
          <a:ext cx="914631" cy="640241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200" b="1" kern="1200" dirty="0" smtClean="0"/>
            <a:t>7</a:t>
          </a:r>
          <a:endParaRPr lang="it-IT" sz="3200" b="1" kern="1200" dirty="0"/>
        </a:p>
      </dsp:txBody>
      <dsp:txXfrm rot="5400000">
        <a:off x="-137194" y="5260220"/>
        <a:ext cx="914631" cy="640241"/>
      </dsp:txXfrm>
    </dsp:sp>
    <dsp:sp modelId="{EF9D7CBA-B78B-3E43-87BB-064BFD55D5A9}">
      <dsp:nvSpPr>
        <dsp:cNvPr id="0" name=""/>
        <dsp:cNvSpPr/>
      </dsp:nvSpPr>
      <dsp:spPr>
        <a:xfrm rot="5400000">
          <a:off x="4594865" y="1168401"/>
          <a:ext cx="594510" cy="8503758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300" b="1" kern="1200" dirty="0" smtClean="0"/>
            <a:t>La Risonanza Magnetica nello studio delle vie urinarie è un esame di II linea e va riservato ai casi particolari (es. donne gravide – pazienti allergici al mdc – bambini)</a:t>
          </a:r>
          <a:endParaRPr lang="it-IT" sz="1300" b="1" kern="1200" dirty="0">
            <a:solidFill>
              <a:srgbClr val="000000"/>
            </a:solidFill>
            <a:latin typeface="Arial Narrow"/>
            <a:cs typeface="Arial Narrow"/>
          </a:endParaRPr>
        </a:p>
      </dsp:txBody>
      <dsp:txXfrm rot="5400000">
        <a:off x="4594865" y="1168401"/>
        <a:ext cx="594510" cy="85037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5B4B092-BDDB-4B66-831A-A14907E103F5}" type="datetimeFigureOut">
              <a:rPr lang="it-IT"/>
              <a:pPr>
                <a:defRPr/>
              </a:pPr>
              <a:t>10/05/2013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F17D4F8-B471-4EC6-B439-7BE2C46F2CB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round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845C0BA-C74B-4944-BD1B-7DDEBC18B14C}" type="slidenum">
              <a:rPr lang="it-IT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it-IT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891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E28A142-4556-48DA-9006-53FE52C79E8D}" type="slidenum">
              <a:rPr lang="it-IT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it-IT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73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49688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endParaRPr lang="it-IT" sz="2000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3E21BF6-F596-42B2-8AAF-BA92F6AF24E4}" type="slidenum">
              <a:rPr lang="it-IT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it-IT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93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6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5465A96-8C1A-46DC-862A-45143A3D5AB3}" type="slidenum">
              <a:rPr lang="it-IT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it-IT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14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4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474528C-8AB8-4F81-9B21-27DAD9CE5203}" type="slidenum">
              <a:rPr lang="it-IT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it-IT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34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2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6A1DFFE-0000-4252-972A-D2FF25965811}" type="slidenum">
              <a:rPr lang="it-IT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it-IT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55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40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86A2EF6-885B-4545-A3E3-10FDF91573C0}" type="slidenum">
              <a:rPr lang="it-IT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it-IT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75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3FE19F0-EAF7-40A9-9D7F-72382A1ED958}" type="slidenum">
              <a:rPr lang="it-IT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it-IT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696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6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9AEF139-34A9-4E15-8C3E-87382EECDF87}" type="slidenum">
              <a:rPr lang="it-IT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it-IT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716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4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A22E2EB-73F5-4ADF-81AD-0594BF0A1929}" type="slidenum">
              <a:rPr lang="it-IT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it-IT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737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2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D3CB66A-280F-433E-9674-A807A9729175}" type="slidenum">
              <a:rPr lang="it-IT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it-IT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757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80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DFEED59-66F2-49A4-846B-A18E8ED3FDB2}" type="slidenum">
              <a:rPr lang="it-IT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it-IT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778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C5B9E50-AE00-4ADD-AB6B-4889CDC614C0}" type="slidenum">
              <a:rPr lang="it-IT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it-IT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798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6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1A9E701-0FC2-41EA-BAE5-49AC6B4EB298}" type="slidenum">
              <a:rPr lang="it-IT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it-IT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819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4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round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0E431B4-B5B6-46E2-8ADE-A334DFF2D7F0}" type="slidenum">
              <a:rPr lang="it-IT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it-IT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839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9CEE01E-8C93-4C55-80E4-F4ACCBD7EBD0}" type="slidenum">
              <a:rPr lang="it-IT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it-IT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860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2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A213053-AE38-4123-8110-6EDE0045488A}" type="slidenum">
              <a:rPr lang="it-IT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it-IT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8806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0" y="0"/>
            <a:ext cx="1588" cy="1588"/>
          </a:xfrm>
          <a:ln>
            <a:round/>
            <a:headEnd/>
            <a:tailEnd/>
          </a:ln>
        </p:spPr>
        <p:txBody>
          <a:bodyPr lIns="90000" tIns="45000" rIns="90000" bIns="45000"/>
          <a:lstStyle/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it-IT">
                <a:latin typeface="Tahoma" charset="0"/>
                <a:ea typeface="Microsoft YaHei" charset="-122"/>
              </a:rPr>
              <a:t>Alla TC: il 9%–29% dei Pz. che si presentano con dolore acuto al fianco ha patologie che entrano in DD con i calcoli che possono essere identificati solo nel 33%–55% dei Pz.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it-IT">
                <a:latin typeface="Tahoma" charset="0"/>
                <a:ea typeface="Microsoft YaHei" charset="-122"/>
              </a:rPr>
              <a:t>NB infarti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it-IT">
                <a:latin typeface="Tahoma" charset="0"/>
                <a:ea typeface="+mn-ea" charset="0"/>
                <a:cs typeface="+mn-ea" charset="0"/>
              </a:rPr>
              <a:t>EAU 2011: </a:t>
            </a:r>
            <a:r>
              <a:rPr lang="it-IT">
                <a:latin typeface="+mn-lt" charset="0"/>
                <a:ea typeface="+mn-ea" charset="0"/>
                <a:cs typeface="+mn-ea" charset="0"/>
              </a:rPr>
              <a:t>For stones &gt; 5 mm, ultrasound has a sensitivity of 96% and specificity of nearly 100% (1). For all stone locations, sensitivity and specificity of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it-IT">
                <a:latin typeface="+mn-lt" charset="0"/>
                <a:ea typeface="+mn-ea" charset="0"/>
                <a:cs typeface="+mn-ea" charset="0"/>
              </a:rPr>
              <a:t>ultrasound reduces to 78% and 31%, respectively (1). The sensitivity and specificity of rx-addome is 44-77% and 80-87%, respectively (2). 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endParaRPr lang="it-IT">
              <a:latin typeface="+mn-lt" charset="0"/>
              <a:ea typeface="+mn-ea" charset="0"/>
              <a:cs typeface="+mn-ea" charset="0"/>
            </a:endParaRP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endParaRPr lang="it-IT">
              <a:latin typeface="+mn-lt" charset="0"/>
              <a:ea typeface="+mn-ea" charset="0"/>
              <a:cs typeface="+mn-ea" charset="0"/>
            </a:endParaRP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endParaRPr lang="it-IT">
              <a:latin typeface="+mn-lt" charset="0"/>
              <a:ea typeface="+mn-ea" charset="0"/>
              <a:cs typeface="+mn-ea" charset="0"/>
            </a:endParaRPr>
          </a:p>
        </p:txBody>
      </p:sp>
      <p:sp>
        <p:nvSpPr>
          <p:cNvPr id="88069" name="Text Box 3"/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</a:pPr>
            <a:fld id="{8B31D459-94BA-4CCC-AA76-961089C1CCB3}" type="slidenum">
              <a:rPr lang="it-IT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rPr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t>36</a:t>
            </a:fld>
            <a:endParaRPr lang="it-IT">
              <a:solidFill>
                <a:srgbClr val="000000"/>
              </a:solidFill>
              <a:latin typeface="Calibri" pitchFamily="34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51E6A43-4537-4567-9518-53DC4D3A2B9A}" type="slidenum">
              <a:rPr lang="it-IT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it-IT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011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451CD95-B000-4A1D-AE55-2F738ABB7672}" type="slidenum">
              <a:rPr lang="it-IT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it-IT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21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4" name="Text Box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0"/>
            <a:ext cx="1588" cy="1588"/>
          </a:xfrm>
          <a:noFill/>
        </p:spPr>
        <p:txBody>
          <a:bodyPr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it-IT" smtClean="0">
                <a:latin typeface="Tahoma" pitchFamily="34" charset="0"/>
                <a:ea typeface="Microsoft YaHei" pitchFamily="34" charset="-122"/>
              </a:rPr>
              <a:t>NB infarti</a:t>
            </a:r>
          </a:p>
        </p:txBody>
      </p:sp>
      <p:sp>
        <p:nvSpPr>
          <p:cNvPr id="92165" name="Text Box 3"/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</a:pPr>
            <a:fld id="{AF9D0E9C-A8EB-4738-B77B-57973A9272D0}" type="slidenum">
              <a:rPr lang="it-IT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rPr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t>38</a:t>
            </a:fld>
            <a:endParaRPr lang="it-IT">
              <a:solidFill>
                <a:srgbClr val="000000"/>
              </a:solidFill>
              <a:latin typeface="Calibri" pitchFamily="34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D16B18-BBBA-40C5-9662-7A335276E0F6}" type="slidenum">
              <a:rPr lang="it-IT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it-IT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42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9306134-1FBA-4805-9521-1335FF0E405F}" type="slidenum">
              <a:rPr lang="it-IT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it-IT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62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60" name="Text Box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0"/>
            <a:ext cx="1588" cy="1588"/>
          </a:xfrm>
          <a:noFill/>
        </p:spPr>
        <p:txBody>
          <a:bodyPr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it-IT" sz="2000" smtClean="0">
                <a:latin typeface="Arial" charset="0"/>
                <a:ea typeface="Microsoft YaHei" pitchFamily="34" charset="-122"/>
              </a:rPr>
              <a:t>Macroematuria è il sintomo d’esordio nel 85% dei tumori vescicali e nel 40% di quelli renali</a:t>
            </a:r>
          </a:p>
          <a:p>
            <a:pPr>
              <a:spcBef>
                <a:spcPct val="0"/>
              </a:spcBef>
            </a:pPr>
            <a:endParaRPr lang="it-IT" sz="2000" smtClean="0">
              <a:latin typeface="Arial" charset="0"/>
              <a:ea typeface="Microsoft YaHei" pitchFamily="34" charset="-122"/>
            </a:endParaRPr>
          </a:p>
        </p:txBody>
      </p:sp>
      <p:sp>
        <p:nvSpPr>
          <p:cNvPr id="96261" name="Text Box 3"/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</a:pPr>
            <a:fld id="{4BCEFF14-A10F-4BEE-A61A-C378305B5439}" type="slidenum">
              <a:rPr lang="it-IT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rPr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t>40</a:t>
            </a:fld>
            <a:endParaRPr lang="it-IT">
              <a:solidFill>
                <a:srgbClr val="000000"/>
              </a:solidFill>
              <a:latin typeface="Calibri" pitchFamily="34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FB62401-8927-4A22-A456-5252BACA11D0}" type="slidenum">
              <a:rPr lang="it-IT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it-IT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83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8" name="Text Box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0"/>
            <a:ext cx="1588" cy="1588"/>
          </a:xfrm>
          <a:noFill/>
        </p:spPr>
        <p:txBody>
          <a:bodyPr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it-IT" sz="2000" smtClean="0">
                <a:latin typeface="Arial" charset="0"/>
                <a:ea typeface="Microsoft YaHei" pitchFamily="34" charset="-122"/>
              </a:rPr>
              <a:t>NB replezione vescicale adeguata e variazione del decubito</a:t>
            </a:r>
          </a:p>
          <a:p>
            <a:pPr>
              <a:spcBef>
                <a:spcPct val="0"/>
              </a:spcBef>
            </a:pPr>
            <a:endParaRPr lang="it-IT" sz="2000" smtClean="0">
              <a:latin typeface="Arial" charset="0"/>
              <a:ea typeface="Microsoft YaHei" pitchFamily="34" charset="-122"/>
            </a:endParaRPr>
          </a:p>
        </p:txBody>
      </p:sp>
      <p:sp>
        <p:nvSpPr>
          <p:cNvPr id="98309" name="Text Box 3"/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</a:pPr>
            <a:fld id="{F2819DA5-9CA5-4027-8A21-B2A75E2B3D5C}" type="slidenum">
              <a:rPr lang="it-IT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rPr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t>41</a:t>
            </a:fld>
            <a:endParaRPr lang="it-IT">
              <a:solidFill>
                <a:srgbClr val="000000"/>
              </a:solidFill>
              <a:latin typeface="Calibri" pitchFamily="34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44AF7DB-A034-464E-B9F9-7CBEF6A585E9}" type="slidenum">
              <a:rPr lang="it-IT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it-IT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003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0" y="0"/>
            <a:ext cx="1588" cy="158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0" y="0"/>
            <a:ext cx="1588" cy="1588"/>
          </a:xfrm>
          <a:ln>
            <a:round/>
            <a:headEnd/>
            <a:tailEnd/>
          </a:ln>
        </p:spPr>
        <p:txBody>
          <a:bodyPr lIns="90000" tIns="45000" rIns="90000" bIns="45000"/>
          <a:lstStyle/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it-IT" sz="2000">
                <a:latin typeface="Arial" charset="0"/>
                <a:ea typeface="Microsoft YaHei" charset="-122"/>
              </a:rPr>
              <a:t>NB fibrosi sist nefrogenica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it-IT">
                <a:latin typeface="+mn-lt" charset="0"/>
                <a:ea typeface="+mn-ea" charset="0"/>
                <a:cs typeface="+mn-ea" charset="0"/>
              </a:rPr>
              <a:t>MR: no in caso di IR, sptto per clearance cr &lt;30 ml/min o se ci sono altre controindicazioni (PM….)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endParaRPr lang="it-IT">
              <a:latin typeface="+mn-lt" charset="0"/>
              <a:ea typeface="+mn-ea" charset="0"/>
              <a:cs typeface="+mn-ea" charset="0"/>
            </a:endParaRPr>
          </a:p>
        </p:txBody>
      </p:sp>
      <p:sp>
        <p:nvSpPr>
          <p:cNvPr id="100357" name="Text Box 3"/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</a:pPr>
            <a:fld id="{EAB2FD60-64C5-4D72-BA2B-FE76AF005A8F}" type="slidenum">
              <a:rPr lang="it-IT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rPr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t>42</a:t>
            </a:fld>
            <a:endParaRPr lang="it-IT">
              <a:solidFill>
                <a:srgbClr val="000000"/>
              </a:solidFill>
              <a:latin typeface="Calibri" pitchFamily="34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1BAA53-B6A2-414B-BBA8-57CC33406D3A}" type="slidenum">
              <a:rPr lang="it-IT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it-IT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024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7AD0A78-04BE-4B52-B6BE-596037C02090}" type="slidenum">
              <a:rPr lang="it-IT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it-IT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52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30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49688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endParaRPr lang="it-IT" sz="2000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CD84F-4665-4F1C-8041-4915A1C9C934}" type="datetimeFigureOut">
              <a:rPr lang="it-IT"/>
              <a:pPr>
                <a:defRPr/>
              </a:pPr>
              <a:t>10/05/2013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07394-C61D-4B0A-AB25-BC67CFAAC41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2C1C8-93DB-472F-8B7E-8DCD0045B8BD}" type="datetimeFigureOut">
              <a:rPr lang="it-IT"/>
              <a:pPr>
                <a:defRPr/>
              </a:pPr>
              <a:t>10/05/2013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BB5C2-146A-459B-A276-BC697400FA6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F9DB2-E76E-471C-A382-7B66B7738DA1}" type="datetimeFigureOut">
              <a:rPr lang="it-IT"/>
              <a:pPr>
                <a:defRPr/>
              </a:pPr>
              <a:t>10/05/2013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0C4F8-EE83-4B25-A03B-9D5BF0F3077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</a:tabLs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it-IT"/>
              <a:t>08/05/13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</a:tabLs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0ED74D6-3C95-40BD-B8EB-A2A9F48A2AC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</a:tabLs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it-IT"/>
              <a:t>08/05/13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</a:tabLs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A0E8075-B1FC-4FC7-9CE6-C394D5C9CCC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</a:tabLs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it-IT"/>
              <a:t>08/05/13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</a:tabLs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F604596-B4C3-4D12-B151-2F31AA85498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</a:tabLs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it-IT"/>
              <a:t>08/05/13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</a:tabLs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318B0CD-529C-4057-9989-E09910AFC60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</a:tabLs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it-IT"/>
              <a:t>08/05/13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</a:tabLs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D911A6B-7C8E-443D-9A76-E0B8E767D6B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</a:tabLs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it-IT"/>
              <a:t>08/05/13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</a:tabLs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74BF953-ED5C-4FCF-9221-2BCEAE94265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</a:tabLs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it-IT"/>
              <a:t>08/05/13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</a:tabLs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9756D56-1F87-40CE-BF75-AD04A3F044D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</a:tabLs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it-IT"/>
              <a:t>08/05/13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</a:tabLs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382397B-590A-432B-866F-4BDE89CFBE3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BC46D-5C3F-4ABC-8F70-23F0C75082FD}" type="datetimeFigureOut">
              <a:rPr lang="it-IT"/>
              <a:pPr>
                <a:defRPr/>
              </a:pPr>
              <a:t>10/05/2013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77590-B187-4F4A-A727-00B56B7A14C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</a:tabLs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it-IT"/>
              <a:t>08/05/13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</a:tabLs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635CD6E-2AED-4345-A99C-014D1CB6457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</a:tabLs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it-IT"/>
              <a:t>08/05/13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</a:tabLs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CECC3FF-3AA0-4148-AFE2-668E0028666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5813" cy="5849937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49937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</a:tabLs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it-IT"/>
              <a:t>08/05/13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</a:tabLs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85E3B20-09A6-4625-9854-E850213AB41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C541D-39B6-4E9E-8C25-ADA0BDB92B76}" type="datetimeFigureOut">
              <a:rPr lang="it-IT"/>
              <a:pPr>
                <a:defRPr/>
              </a:pPr>
              <a:t>10/05/2013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ACB96-4533-45AB-B490-B76A530DE54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6AADB-DD02-4423-ABB8-8E231FACCA77}" type="datetimeFigureOut">
              <a:rPr lang="it-IT"/>
              <a:pPr>
                <a:defRPr/>
              </a:pPr>
              <a:t>10/05/2013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53529-40C2-46D3-98CB-539F7C719FF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F70B2-A2A6-406E-B2AC-AA5776AA3599}" type="datetimeFigureOut">
              <a:rPr lang="it-IT"/>
              <a:pPr>
                <a:defRPr/>
              </a:pPr>
              <a:t>10/05/2013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CFE23-94C3-40B4-B93B-8D0B05A8C48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EDA9C-9076-4287-B72C-59AF9316FAD7}" type="datetimeFigureOut">
              <a:rPr lang="it-IT"/>
              <a:pPr>
                <a:defRPr/>
              </a:pPr>
              <a:t>10/05/2013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EA3D6-A67C-461B-B643-C1DE2E5A535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77F80-18F1-44F4-A5C5-C01C02A4E41F}" type="datetimeFigureOut">
              <a:rPr lang="it-IT"/>
              <a:pPr>
                <a:defRPr/>
              </a:pPr>
              <a:t>10/05/2013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538EE-BC20-4DCD-A42C-EEB51EBF69E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E38F4-54C0-45A4-B4E9-925BCBF8EC07}" type="datetimeFigureOut">
              <a:rPr lang="it-IT"/>
              <a:pPr>
                <a:defRPr/>
              </a:pPr>
              <a:t>10/05/2013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E3DB1-EC00-46C7-9261-2FFA6445B5B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93CD4-BDB1-49B9-B71C-6C875418B6F4}" type="datetimeFigureOut">
              <a:rPr lang="it-IT"/>
              <a:pPr>
                <a:defRPr/>
              </a:pPr>
              <a:t>10/05/2013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C581D-5D06-47A9-BB42-0493B8F029F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A6720E2-6FEB-4529-BF9B-1C1A2C857596}" type="datetimeFigureOut">
              <a:rPr lang="it-IT"/>
              <a:pPr>
                <a:defRPr/>
              </a:pPr>
              <a:t>10/05/2013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854E0C5-1058-45C7-8A66-A45A504F15D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1" r:id="rId2"/>
    <p:sldLayoutId id="2147483680" r:id="rId3"/>
    <p:sldLayoutId id="2147483679" r:id="rId4"/>
    <p:sldLayoutId id="2147483678" r:id="rId5"/>
    <p:sldLayoutId id="2147483677" r:id="rId6"/>
    <p:sldLayoutId id="2147483676" r:id="rId7"/>
    <p:sldLayoutId id="2147483675" r:id="rId8"/>
    <p:sldLayoutId id="2147483674" r:id="rId9"/>
    <p:sldLayoutId id="2147483673" r:id="rId10"/>
    <p:sldLayoutId id="214748367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8013" cy="11414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Fate clic per modificare il formato del testo del titoloFare clic per modificare stile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Fate clic per modificare il formato del testo della struttura</a:t>
            </a:r>
          </a:p>
          <a:p>
            <a:pPr lvl="1"/>
            <a:r>
              <a:rPr lang="en-GB" smtClean="0"/>
              <a:t>Secondo livello struttura</a:t>
            </a:r>
          </a:p>
          <a:p>
            <a:pPr lvl="2"/>
            <a:r>
              <a:rPr lang="en-GB" smtClean="0"/>
              <a:t>Terzo livello struttura</a:t>
            </a:r>
          </a:p>
          <a:p>
            <a:pPr lvl="3"/>
            <a:r>
              <a:rPr lang="en-GB" smtClean="0"/>
              <a:t>Quarto livello struttura</a:t>
            </a:r>
          </a:p>
          <a:p>
            <a:pPr lvl="4"/>
            <a:r>
              <a:rPr lang="en-GB" smtClean="0"/>
              <a:t>Quinto livello struttura</a:t>
            </a:r>
          </a:p>
          <a:p>
            <a:pPr lvl="4"/>
            <a:r>
              <a:rPr lang="en-GB" smtClean="0"/>
              <a:t>Sesto livello struttura</a:t>
            </a:r>
          </a:p>
          <a:p>
            <a:pPr lvl="4"/>
            <a:r>
              <a:rPr lang="en-GB" smtClean="0"/>
              <a:t>Settimo livello struttura</a:t>
            </a:r>
          </a:p>
          <a:p>
            <a:pPr lvl="4"/>
            <a:r>
              <a:rPr lang="en-GB" smtClean="0"/>
              <a:t>Ottavo livello struttura</a:t>
            </a:r>
          </a:p>
          <a:p>
            <a:pPr lvl="0"/>
            <a:r>
              <a:rPr lang="en-GB" smtClean="0"/>
              <a:t>Nono livello strutturaFare clic per modificare gli stili del testo dello schema</a:t>
            </a:r>
          </a:p>
          <a:p>
            <a:pPr lvl="1"/>
            <a:r>
              <a:rPr lang="en-GB" smtClean="0"/>
              <a:t>Secondo livello</a:t>
            </a:r>
          </a:p>
          <a:p>
            <a:pPr lvl="2"/>
            <a:r>
              <a:rPr lang="en-GB" smtClean="0"/>
              <a:t>Terzo livello</a:t>
            </a:r>
          </a:p>
          <a:p>
            <a:pPr lvl="3"/>
            <a:r>
              <a:rPr lang="en-GB" smtClean="0"/>
              <a:t>Quarto livello</a:t>
            </a:r>
          </a:p>
          <a:p>
            <a:pPr lvl="4"/>
            <a:r>
              <a:rPr lang="en-GB" smtClean="0"/>
              <a:t>Quinto livello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solidFill>
                  <a:srgbClr val="000000"/>
                </a:solidFill>
                <a:latin typeface="Calibri" pitchFamily="34" charset="0"/>
              </a:defRPr>
            </a:lvl1pPr>
          </a:lstStyle>
          <a:p>
            <a:r>
              <a:rPr lang="it-IT"/>
              <a:t>08/05/13</a:t>
            </a:r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it-IT">
              <a:solidFill>
                <a:srgbClr val="000000"/>
              </a:solidFill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>
                <a:solidFill>
                  <a:srgbClr val="000000"/>
                </a:solidFill>
                <a:latin typeface="Calibri" pitchFamily="34" charset="0"/>
              </a:defRPr>
            </a:lvl1pPr>
          </a:lstStyle>
          <a:p>
            <a:fld id="{77C87C5A-29F4-42C8-8702-6EAEC0DAEA6D}" type="slidenum">
              <a:rPr lang="it-IT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hf sldNum="0" hdr="0" ftr="0"/>
  <p:txStyles>
    <p:titleStyle>
      <a:lvl1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charset="0"/>
          <a:ea typeface="Microsoft YaHei" charset="-122"/>
        </a:defRPr>
      </a:lvl2pPr>
      <a:lvl3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charset="0"/>
          <a:ea typeface="Microsoft YaHei" charset="-122"/>
        </a:defRPr>
      </a:lvl3pPr>
      <a:lvl4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charset="0"/>
          <a:ea typeface="Microsoft YaHei" charset="-122"/>
        </a:defRPr>
      </a:lvl4pPr>
      <a:lvl5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charset="0"/>
          <a:ea typeface="Microsoft YaHei" charset="-122"/>
        </a:defRPr>
      </a:lvl5pPr>
      <a:lvl6pPr marL="25146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ea typeface="Microsoft YaHei" charset="-122"/>
        </a:defRPr>
      </a:lvl6pPr>
      <a:lvl7pPr marL="29718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ea typeface="Microsoft YaHei" charset="-122"/>
        </a:defRPr>
      </a:lvl7pPr>
      <a:lvl8pPr marL="34290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ea typeface="Microsoft YaHei" charset="-122"/>
        </a:defRPr>
      </a:lvl8pPr>
      <a:lvl9pPr marL="38862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ea typeface="Microsoft YaHei" charset="-122"/>
        </a:defRPr>
      </a:lvl9pPr>
    </p:titleStyle>
    <p:bodyStyle>
      <a:lvl1pPr marL="342900" indent="-342900" algn="l" defTabSz="449263" rtl="0" eaLnBrk="0" fontAlgn="base" hangingPunct="0">
        <a:lnSpc>
          <a:spcPct val="102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102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png"/><Relationship Id="rId11" Type="http://schemas.openxmlformats.org/officeDocument/2006/relationships/image" Target="../media/image22.png"/><Relationship Id="rId5" Type="http://schemas.openxmlformats.org/officeDocument/2006/relationships/image" Target="../media/image17.png"/><Relationship Id="rId10" Type="http://schemas.openxmlformats.org/officeDocument/2006/relationships/image" Target="../media/image21.png"/><Relationship Id="rId4" Type="http://schemas.openxmlformats.org/officeDocument/2006/relationships/image" Target="../media/image16.png"/><Relationship Id="rId9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2.png"/><Relationship Id="rId4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323850"/>
            <a:ext cx="9144000" cy="49085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198438"/>
            <a:ext cx="9144000" cy="9731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 sz="4900" b="1" dirty="0" smtClean="0">
                <a:solidFill>
                  <a:srgbClr val="00CCFF"/>
                </a:solidFill>
                <a:latin typeface="Arial Narrow"/>
                <a:cs typeface="Arial Narrow"/>
              </a:rPr>
              <a:t>Citologico urinario</a:t>
            </a:r>
            <a:br>
              <a:rPr lang="it-IT" sz="4900" b="1" dirty="0" smtClean="0">
                <a:solidFill>
                  <a:srgbClr val="00CCFF"/>
                </a:solidFill>
                <a:latin typeface="Arial Narrow"/>
                <a:cs typeface="Arial Narrow"/>
              </a:rPr>
            </a:br>
            <a:r>
              <a:rPr lang="it-IT" sz="2200" b="1" dirty="0" smtClean="0">
                <a:solidFill>
                  <a:srgbClr val="00CCFF"/>
                </a:solidFill>
                <a:latin typeface="Arial Narrow"/>
                <a:cs typeface="Arial Narrow"/>
              </a:rPr>
              <a:t>SU 3 CAMPIONI DI URINE</a:t>
            </a:r>
            <a:endParaRPr lang="it-IT" sz="2200" b="1" dirty="0">
              <a:solidFill>
                <a:srgbClr val="00CCFF"/>
              </a:solidFill>
              <a:latin typeface="Arial Narrow"/>
              <a:cs typeface="Arial Narrow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346075" y="1273175"/>
            <a:ext cx="8559800" cy="3970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b="1" dirty="0">
                <a:solidFill>
                  <a:srgbClr val="FF0000"/>
                </a:solidFill>
                <a:latin typeface="Arial Narrow"/>
                <a:cs typeface="Arial Narrow"/>
              </a:rPr>
              <a:t>Campione 1</a:t>
            </a:r>
            <a:endParaRPr lang="it-IT" sz="2800" b="1" dirty="0">
              <a:latin typeface="Arial Narrow"/>
              <a:cs typeface="Arial Narrow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dirty="0">
                <a:latin typeface="Arial Narrow"/>
                <a:cs typeface="Arial Narrow"/>
              </a:rPr>
              <a:t>Presenza di cellule pavimentose delle basse vie urinarie e alcune cellule metaplastiche squamose, detriti cellulari, flora batterica e rare emazie.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2000" dirty="0">
              <a:latin typeface="Arial Narrow"/>
              <a:cs typeface="Arial Narrow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b="1" dirty="0">
                <a:solidFill>
                  <a:srgbClr val="FF0000"/>
                </a:solidFill>
                <a:latin typeface="Arial Narrow"/>
                <a:cs typeface="Arial Narrow"/>
              </a:rPr>
              <a:t>Campione 2</a:t>
            </a:r>
            <a:endParaRPr lang="it-IT" sz="2800" b="1" dirty="0">
              <a:latin typeface="Arial Narrow"/>
              <a:cs typeface="Arial Narrow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dirty="0">
                <a:latin typeface="Arial Narrow"/>
                <a:cs typeface="Arial Narrow"/>
              </a:rPr>
              <a:t>Sovrapponibile al campione 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2800" dirty="0">
              <a:latin typeface="Arial Narrow"/>
              <a:cs typeface="Arial Narrow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b="1" dirty="0">
                <a:solidFill>
                  <a:srgbClr val="FF0000"/>
                </a:solidFill>
                <a:latin typeface="Arial Narrow"/>
                <a:cs typeface="Arial Narrow"/>
              </a:rPr>
              <a:t>Campione 3</a:t>
            </a:r>
            <a:endParaRPr lang="it-IT" sz="2800" b="1" dirty="0">
              <a:latin typeface="Arial Narrow"/>
              <a:cs typeface="Arial Narrow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dirty="0">
                <a:latin typeface="Arial Narrow"/>
                <a:cs typeface="Arial Narrow"/>
              </a:rPr>
              <a:t>Lievi atipie in alcuni aggregati papillari con aumentato rapporto nucleo/citoplasma e </a:t>
            </a:r>
            <a:r>
              <a:rPr lang="it-IT" sz="2400" u="sng" dirty="0">
                <a:latin typeface="Arial Narrow"/>
                <a:cs typeface="Arial Narrow"/>
              </a:rPr>
              <a:t>atipie di dubbia interpretazione.</a:t>
            </a:r>
          </a:p>
        </p:txBody>
      </p:sp>
      <p:pic>
        <p:nvPicPr>
          <p:cNvPr id="35843" name="Immagine 3"/>
          <p:cNvPicPr>
            <a:picLocks noChangeAspect="1"/>
          </p:cNvPicPr>
          <p:nvPr/>
        </p:nvPicPr>
        <p:blipFill>
          <a:blip r:embed="rId2" cstate="print"/>
          <a:srcRect t="24316"/>
          <a:stretch>
            <a:fillRect/>
          </a:stretch>
        </p:blipFill>
        <p:spPr bwMode="auto">
          <a:xfrm>
            <a:off x="0" y="5386388"/>
            <a:ext cx="9144000" cy="14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Segnaposto contenuto 3" descr="Dottore dubbios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3429000"/>
            <a:ext cx="3132138" cy="3429000"/>
          </a:xfrm>
        </p:spPr>
      </p:pic>
      <p:sp>
        <p:nvSpPr>
          <p:cNvPr id="9" name="Fumetto 4 8"/>
          <p:cNvSpPr/>
          <p:nvPr/>
        </p:nvSpPr>
        <p:spPr>
          <a:xfrm>
            <a:off x="5508625" y="620713"/>
            <a:ext cx="3073400" cy="111601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3600" dirty="0"/>
              <a:t>TAC</a:t>
            </a:r>
          </a:p>
        </p:txBody>
      </p:sp>
      <p:sp>
        <p:nvSpPr>
          <p:cNvPr id="8" name="Fumetto 4 7"/>
          <p:cNvSpPr/>
          <p:nvPr/>
        </p:nvSpPr>
        <p:spPr>
          <a:xfrm>
            <a:off x="3492500" y="692150"/>
            <a:ext cx="4319588" cy="2376488"/>
          </a:xfrm>
          <a:prstGeom prst="cloudCallou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3600" dirty="0"/>
              <a:t>ECOGRAFIA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3600" dirty="0"/>
              <a:t>+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3600" dirty="0"/>
              <a:t>PAP urine</a:t>
            </a:r>
          </a:p>
        </p:txBody>
      </p:sp>
      <p:sp>
        <p:nvSpPr>
          <p:cNvPr id="10" name="Fumetto 4 9"/>
          <p:cNvSpPr/>
          <p:nvPr/>
        </p:nvSpPr>
        <p:spPr>
          <a:xfrm>
            <a:off x="3348038" y="908050"/>
            <a:ext cx="4752975" cy="2808288"/>
          </a:xfrm>
          <a:prstGeom prst="cloud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3600" dirty="0"/>
              <a:t>CISTOSCOPIA</a:t>
            </a:r>
          </a:p>
        </p:txBody>
      </p:sp>
      <p:sp>
        <p:nvSpPr>
          <p:cNvPr id="11" name="Fumetto 4 10"/>
          <p:cNvSpPr/>
          <p:nvPr/>
        </p:nvSpPr>
        <p:spPr>
          <a:xfrm>
            <a:off x="2484438" y="1700213"/>
            <a:ext cx="6154737" cy="2520950"/>
          </a:xfrm>
          <a:prstGeom prst="cloudCallou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3600" dirty="0">
                <a:solidFill>
                  <a:srgbClr val="FF0000"/>
                </a:solidFill>
              </a:rPr>
              <a:t>PRONTO SOCCORSO</a:t>
            </a:r>
          </a:p>
        </p:txBody>
      </p:sp>
      <p:sp>
        <p:nvSpPr>
          <p:cNvPr id="13" name="Nuvola 12"/>
          <p:cNvSpPr/>
          <p:nvPr/>
        </p:nvSpPr>
        <p:spPr>
          <a:xfrm>
            <a:off x="684213" y="404813"/>
            <a:ext cx="8459787" cy="4392612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3600" b="1" dirty="0">
                <a:solidFill>
                  <a:srgbClr val="FF0000"/>
                </a:solidFill>
              </a:rPr>
              <a:t>EMATURIA “NEFROLOGICA”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3600" b="1" dirty="0">
                <a:solidFill>
                  <a:srgbClr val="FF0000"/>
                </a:solidFill>
              </a:rPr>
              <a:t>VS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3600" b="1" dirty="0">
                <a:solidFill>
                  <a:srgbClr val="FF0000"/>
                </a:solidFill>
              </a:rPr>
              <a:t>EMATURIA “UROLOGICA”</a:t>
            </a:r>
          </a:p>
        </p:txBody>
      </p:sp>
      <p:sp>
        <p:nvSpPr>
          <p:cNvPr id="14" name="CasellaDiTesto 13"/>
          <p:cNvSpPr txBox="1">
            <a:spLocks noChangeArrowheads="1"/>
          </p:cNvSpPr>
          <p:nvPr/>
        </p:nvSpPr>
        <p:spPr bwMode="auto">
          <a:xfrm>
            <a:off x="3203575" y="0"/>
            <a:ext cx="3059113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40000">
                <a:solidFill>
                  <a:srgbClr val="FF0000"/>
                </a:solidFill>
                <a:latin typeface="Snap ITC"/>
              </a:rPr>
              <a:t>?</a:t>
            </a:r>
          </a:p>
        </p:txBody>
      </p:sp>
      <p:sp>
        <p:nvSpPr>
          <p:cNvPr id="15" name="CasellaDiTesto 14"/>
          <p:cNvSpPr txBox="1">
            <a:spLocks noChangeArrowheads="1"/>
          </p:cNvSpPr>
          <p:nvPr/>
        </p:nvSpPr>
        <p:spPr bwMode="auto">
          <a:xfrm>
            <a:off x="2916238" y="5300663"/>
            <a:ext cx="6227762" cy="138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it-IT" sz="2400">
                <a:latin typeface="Snap ITC"/>
              </a:rPr>
              <a:t>LA PAROLA ALLO </a:t>
            </a:r>
            <a:r>
              <a:rPr lang="it-IT" sz="3600" b="1">
                <a:latin typeface="Snap ITC"/>
              </a:rPr>
              <a:t>SPECIALISTA…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10" grpId="0" animBg="1"/>
      <p:bldP spid="11" grpId="0" animBg="1"/>
      <p:bldP spid="13" grpId="0" animBg="1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1395413"/>
            <a:ext cx="9144000" cy="3598862"/>
          </a:xfrm>
          <a:prstGeom prst="rect">
            <a:avLst/>
          </a:prstGeom>
          <a:solidFill>
            <a:srgbClr val="D9D9D9"/>
          </a:solidFill>
          <a:ln w="9360">
            <a:solidFill>
              <a:srgbClr val="4A7EBB"/>
            </a:solidFill>
            <a:round/>
            <a:headEnd/>
            <a:tailEnd/>
          </a:ln>
        </p:spPr>
        <p:txBody>
          <a:bodyPr wrap="none" anchor="ctr"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1395413"/>
            <a:ext cx="9144000" cy="1552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algn="ctr" defTabSz="449263">
              <a:lnSpc>
                <a:spcPct val="12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sz="8000" b="1">
                <a:solidFill>
                  <a:srgbClr val="000000"/>
                </a:solidFill>
                <a:latin typeface="Arial Narrow" pitchFamily="34" charset="0"/>
              </a:rPr>
              <a:t>La parola al clinico...</a:t>
            </a: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3248025"/>
            <a:ext cx="9144000" cy="1296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algn="ctr" defTabSz="449263">
              <a:lnSpc>
                <a:spcPct val="12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sz="6600" b="1">
                <a:solidFill>
                  <a:srgbClr val="000000"/>
                </a:solidFill>
                <a:latin typeface="Arial Narrow" pitchFamily="34" charset="0"/>
              </a:rPr>
              <a:t>…COSA FARE???</a:t>
            </a:r>
          </a:p>
        </p:txBody>
      </p:sp>
      <p:sp>
        <p:nvSpPr>
          <p:cNvPr id="37892" name="Line 4"/>
          <p:cNvSpPr>
            <a:spLocks noChangeShapeType="1"/>
          </p:cNvSpPr>
          <p:nvPr/>
        </p:nvSpPr>
        <p:spPr bwMode="auto">
          <a:xfrm>
            <a:off x="0" y="1395413"/>
            <a:ext cx="9144000" cy="1587"/>
          </a:xfrm>
          <a:prstGeom prst="line">
            <a:avLst/>
          </a:prstGeom>
          <a:noFill/>
          <a:ln w="76320">
            <a:solidFill>
              <a:srgbClr val="00CCFF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7893" name="Line 5"/>
          <p:cNvSpPr>
            <a:spLocks noChangeShapeType="1"/>
          </p:cNvSpPr>
          <p:nvPr/>
        </p:nvSpPr>
        <p:spPr bwMode="auto">
          <a:xfrm>
            <a:off x="0" y="4994275"/>
            <a:ext cx="9144000" cy="1588"/>
          </a:xfrm>
          <a:prstGeom prst="line">
            <a:avLst/>
          </a:prstGeom>
          <a:noFill/>
          <a:ln w="76320">
            <a:solidFill>
              <a:srgbClr val="00CCFF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2627313" y="5157788"/>
            <a:ext cx="4248150" cy="582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it-IT" sz="3200" i="1">
                <a:solidFill>
                  <a:srgbClr val="000000"/>
                </a:solidFill>
                <a:latin typeface="Arial Narrow" pitchFamily="34" charset="0"/>
              </a:rPr>
              <a:t> Dr.ssa Bracchi – Dr. Tralce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1"/>
          <p:cNvSpPr txBox="1">
            <a:spLocks noChangeArrowheads="1"/>
          </p:cNvSpPr>
          <p:nvPr/>
        </p:nvSpPr>
        <p:spPr bwMode="auto">
          <a:xfrm>
            <a:off x="323850" y="115888"/>
            <a:ext cx="8534400" cy="703262"/>
          </a:xfrm>
          <a:prstGeom prst="rect">
            <a:avLst/>
          </a:prstGeom>
          <a:solidFill>
            <a:srgbClr val="F2F2F2"/>
          </a:solidFill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4000" b="1">
                <a:solidFill>
                  <a:srgbClr val="000000"/>
                </a:solidFill>
                <a:latin typeface="Arial Narrow" pitchFamily="34" charset="0"/>
              </a:rPr>
              <a:t>Paziente: </a:t>
            </a:r>
            <a:r>
              <a:rPr lang="it-IT" sz="4000" b="1">
                <a:solidFill>
                  <a:srgbClr val="FF0000"/>
                </a:solidFill>
                <a:latin typeface="Arial Narrow" pitchFamily="34" charset="0"/>
              </a:rPr>
              <a:t>“… urine rosse …”</a:t>
            </a: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339725" y="3059113"/>
            <a:ext cx="3157538" cy="398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2000">
                <a:solidFill>
                  <a:srgbClr val="000000"/>
                </a:solidFill>
                <a:latin typeface="Arial Narrow" pitchFamily="34" charset="0"/>
              </a:rPr>
              <a:t>Esame delle urine, </a:t>
            </a:r>
            <a:r>
              <a:rPr lang="it-IT" sz="2000" b="1">
                <a:solidFill>
                  <a:srgbClr val="FF0000"/>
                </a:solidFill>
                <a:latin typeface="Arial Narrow" pitchFamily="34" charset="0"/>
              </a:rPr>
              <a:t>stick per Hb</a:t>
            </a: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4195763" y="2536825"/>
            <a:ext cx="885825" cy="368300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>
                <a:solidFill>
                  <a:srgbClr val="000000"/>
                </a:solidFill>
                <a:latin typeface="Arial Narrow" pitchFamily="34" charset="0"/>
              </a:rPr>
              <a:t>negativo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4067175" y="3662363"/>
            <a:ext cx="1166813" cy="368300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b="1">
                <a:solidFill>
                  <a:srgbClr val="FF0000"/>
                </a:solidFill>
                <a:latin typeface="Arial Narrow" pitchFamily="34" charset="0"/>
              </a:rPr>
              <a:t>positivo</a:t>
            </a:r>
          </a:p>
        </p:txBody>
      </p:sp>
      <p:grpSp>
        <p:nvGrpSpPr>
          <p:cNvPr id="39941" name="Group 5"/>
          <p:cNvGrpSpPr>
            <a:grpSpLocks/>
          </p:cNvGrpSpPr>
          <p:nvPr/>
        </p:nvGrpSpPr>
        <p:grpSpPr bwMode="auto">
          <a:xfrm>
            <a:off x="3497263" y="2722563"/>
            <a:ext cx="690562" cy="1122362"/>
            <a:chOff x="2203" y="1715"/>
            <a:chExt cx="435" cy="707"/>
          </a:xfrm>
        </p:grpSpPr>
        <p:cxnSp>
          <p:nvCxnSpPr>
            <p:cNvPr id="39957" name="AutoShape 6"/>
            <p:cNvCxnSpPr>
              <a:cxnSpLocks noChangeShapeType="1"/>
              <a:stCxn id="39938" idx="3"/>
              <a:endCxn id="39939" idx="1"/>
            </p:cNvCxnSpPr>
            <p:nvPr/>
          </p:nvCxnSpPr>
          <p:spPr bwMode="auto">
            <a:xfrm flipV="1">
              <a:off x="2213" y="1715"/>
              <a:ext cx="425" cy="337"/>
            </a:xfrm>
            <a:prstGeom prst="straightConnector1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39958" name="AutoShape 7"/>
            <p:cNvCxnSpPr>
              <a:cxnSpLocks noChangeShapeType="1"/>
              <a:stCxn id="39938" idx="3"/>
              <a:endCxn id="39940" idx="1"/>
            </p:cNvCxnSpPr>
            <p:nvPr/>
          </p:nvCxnSpPr>
          <p:spPr bwMode="auto">
            <a:xfrm>
              <a:off x="2203" y="2053"/>
              <a:ext cx="358" cy="369"/>
            </a:xfrm>
            <a:prstGeom prst="straightConnector1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 type="triangle" w="med" len="med"/>
            </a:ln>
          </p:spPr>
        </p:cxnSp>
      </p:grpSp>
      <p:sp>
        <p:nvSpPr>
          <p:cNvPr id="39942" name="Text Box 8"/>
          <p:cNvSpPr txBox="1">
            <a:spLocks noChangeArrowheads="1"/>
          </p:cNvSpPr>
          <p:nvPr/>
        </p:nvSpPr>
        <p:spPr bwMode="auto">
          <a:xfrm>
            <a:off x="5778500" y="2176463"/>
            <a:ext cx="2178050" cy="1189037"/>
          </a:xfrm>
          <a:prstGeom prst="rect">
            <a:avLst/>
          </a:prstGeom>
          <a:noFill/>
          <a:ln w="9360">
            <a:solidFill>
              <a:srgbClr val="000099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04863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</a:pP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Farmaci:	rifampicina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04863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</a:pP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imipenem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04863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</a:pP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fenazopiridina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04863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</a:pP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Porfiria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04863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</a:pP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Bietole rosse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04863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</a:tabLst>
            </a:pP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Coloranti</a:t>
            </a:r>
          </a:p>
        </p:txBody>
      </p:sp>
      <p:sp>
        <p:nvSpPr>
          <p:cNvPr id="39943" name="AutoShape 9"/>
          <p:cNvSpPr>
            <a:spLocks noChangeArrowheads="1"/>
          </p:cNvSpPr>
          <p:nvPr/>
        </p:nvSpPr>
        <p:spPr bwMode="auto">
          <a:xfrm>
            <a:off x="5292725" y="2644775"/>
            <a:ext cx="431800" cy="144463"/>
          </a:xfrm>
          <a:prstGeom prst="rightArrow">
            <a:avLst>
              <a:gd name="adj1" fmla="val 50000"/>
              <a:gd name="adj2" fmla="val 49817"/>
            </a:avLst>
          </a:prstGeom>
          <a:solidFill>
            <a:srgbClr val="FFFFFF"/>
          </a:solidFill>
          <a:ln w="1908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39944" name="AutoShape 10"/>
          <p:cNvSpPr>
            <a:spLocks noChangeArrowheads="1"/>
          </p:cNvSpPr>
          <p:nvPr/>
        </p:nvSpPr>
        <p:spPr bwMode="auto">
          <a:xfrm>
            <a:off x="5292725" y="3770313"/>
            <a:ext cx="431800" cy="144462"/>
          </a:xfrm>
          <a:prstGeom prst="rightArrow">
            <a:avLst>
              <a:gd name="adj1" fmla="val 50000"/>
              <a:gd name="adj2" fmla="val 49817"/>
            </a:avLst>
          </a:prstGeom>
          <a:solidFill>
            <a:srgbClr val="FFFFFF"/>
          </a:solidFill>
          <a:ln w="1908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39945" name="Text Box 11"/>
          <p:cNvSpPr txBox="1">
            <a:spLocks noChangeArrowheads="1"/>
          </p:cNvSpPr>
          <p:nvPr/>
        </p:nvSpPr>
        <p:spPr bwMode="auto">
          <a:xfrm>
            <a:off x="5784850" y="3459163"/>
            <a:ext cx="1370013" cy="823912"/>
          </a:xfrm>
          <a:prstGeom prst="rect">
            <a:avLst/>
          </a:prstGeom>
          <a:noFill/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200" b="1">
                <a:solidFill>
                  <a:srgbClr val="FF0000"/>
                </a:solidFill>
                <a:latin typeface="Arial Narrow" pitchFamily="34" charset="0"/>
              </a:rPr>
              <a:t>Pigmenti eminici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200" b="1">
                <a:solidFill>
                  <a:srgbClr val="FF0000"/>
                </a:solidFill>
                <a:latin typeface="Arial Narrow" pitchFamily="34" charset="0"/>
              </a:rPr>
              <a:t>	- Eritrociti ?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200" b="1">
                <a:solidFill>
                  <a:srgbClr val="FF0000"/>
                </a:solidFill>
                <a:latin typeface="Arial Narrow" pitchFamily="34" charset="0"/>
              </a:rPr>
              <a:t>	- Emoglobina ?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200" b="1">
                <a:solidFill>
                  <a:srgbClr val="FF0000"/>
                </a:solidFill>
                <a:latin typeface="Arial Narrow" pitchFamily="34" charset="0"/>
              </a:rPr>
              <a:t>	- Mioglobina ?</a:t>
            </a:r>
          </a:p>
        </p:txBody>
      </p:sp>
      <p:sp>
        <p:nvSpPr>
          <p:cNvPr id="39946" name="Text Box 12"/>
          <p:cNvSpPr txBox="1">
            <a:spLocks noChangeArrowheads="1"/>
          </p:cNvSpPr>
          <p:nvPr/>
        </p:nvSpPr>
        <p:spPr bwMode="auto">
          <a:xfrm>
            <a:off x="323850" y="1052513"/>
            <a:ext cx="8534400" cy="58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3200" u="sng">
                <a:solidFill>
                  <a:srgbClr val="000000"/>
                </a:solidFill>
                <a:latin typeface="Arial Narrow" pitchFamily="34" charset="0"/>
              </a:rPr>
              <a:t>Quesito 1° livello:</a:t>
            </a:r>
            <a:r>
              <a:rPr lang="it-IT" sz="3200">
                <a:solidFill>
                  <a:srgbClr val="000000"/>
                </a:solidFill>
                <a:latin typeface="Arial Narrow" pitchFamily="34" charset="0"/>
              </a:rPr>
              <a:t> </a:t>
            </a:r>
            <a:r>
              <a:rPr lang="it-IT" sz="3200" b="1">
                <a:solidFill>
                  <a:srgbClr val="00CCFF"/>
                </a:solidFill>
                <a:latin typeface="Arial Narrow" pitchFamily="34" charset="0"/>
              </a:rPr>
              <a:t>MACROEMATURIA </a:t>
            </a:r>
          </a:p>
        </p:txBody>
      </p:sp>
      <p:grpSp>
        <p:nvGrpSpPr>
          <p:cNvPr id="39947" name="Group 13"/>
          <p:cNvGrpSpPr>
            <a:grpSpLocks/>
          </p:cNvGrpSpPr>
          <p:nvPr/>
        </p:nvGrpSpPr>
        <p:grpSpPr bwMode="auto">
          <a:xfrm>
            <a:off x="5759450" y="5126038"/>
            <a:ext cx="1609725" cy="371475"/>
            <a:chOff x="3628" y="3229"/>
            <a:chExt cx="1014" cy="234"/>
          </a:xfrm>
        </p:grpSpPr>
        <p:cxnSp>
          <p:nvCxnSpPr>
            <p:cNvPr id="39955" name="AutoShape 14"/>
            <p:cNvCxnSpPr>
              <a:cxnSpLocks noChangeShapeType="1"/>
            </p:cNvCxnSpPr>
            <p:nvPr/>
          </p:nvCxnSpPr>
          <p:spPr bwMode="auto">
            <a:xfrm flipH="1">
              <a:off x="3403" y="3231"/>
              <a:ext cx="225" cy="506"/>
            </a:xfrm>
            <a:prstGeom prst="straightConnector1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39956" name="AutoShape 15"/>
            <p:cNvCxnSpPr>
              <a:cxnSpLocks noChangeShapeType="1"/>
              <a:stCxn id="39949" idx="2"/>
            </p:cNvCxnSpPr>
            <p:nvPr/>
          </p:nvCxnSpPr>
          <p:spPr bwMode="auto">
            <a:xfrm>
              <a:off x="4144" y="3229"/>
              <a:ext cx="498" cy="234"/>
            </a:xfrm>
            <a:prstGeom prst="straightConnector1">
              <a:avLst/>
            </a:prstGeom>
            <a:noFill/>
            <a:ln w="28440">
              <a:solidFill>
                <a:srgbClr val="000000"/>
              </a:solidFill>
              <a:miter lim="800000"/>
              <a:headEnd/>
              <a:tailEnd type="triangle" w="med" len="med"/>
            </a:ln>
          </p:spPr>
        </p:cxnSp>
      </p:grpSp>
      <p:sp>
        <p:nvSpPr>
          <p:cNvPr id="39948" name="AutoShape 16"/>
          <p:cNvSpPr>
            <a:spLocks noChangeArrowheads="1"/>
          </p:cNvSpPr>
          <p:nvPr/>
        </p:nvSpPr>
        <p:spPr bwMode="auto">
          <a:xfrm rot="5400000">
            <a:off x="6433344" y="4298156"/>
            <a:ext cx="288925" cy="169863"/>
          </a:xfrm>
          <a:prstGeom prst="rightArrow">
            <a:avLst>
              <a:gd name="adj1" fmla="val 50000"/>
              <a:gd name="adj2" fmla="val 50461"/>
            </a:avLst>
          </a:prstGeom>
          <a:solidFill>
            <a:srgbClr val="FFFFFF"/>
          </a:solidFill>
          <a:ln w="1908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39949" name="Text Box 17"/>
          <p:cNvSpPr txBox="1">
            <a:spLocks noChangeArrowheads="1"/>
          </p:cNvSpPr>
          <p:nvPr/>
        </p:nvSpPr>
        <p:spPr bwMode="auto">
          <a:xfrm>
            <a:off x="5400675" y="4545013"/>
            <a:ext cx="2357438" cy="581025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600">
                <a:solidFill>
                  <a:srgbClr val="000000"/>
                </a:solidFill>
                <a:latin typeface="Arial Narrow" pitchFamily="34" charset="0"/>
              </a:rPr>
              <a:t>Sedimento urinario:</a:t>
            </a:r>
          </a:p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600" b="1">
                <a:solidFill>
                  <a:srgbClr val="000000"/>
                </a:solidFill>
                <a:latin typeface="Arial Narrow" pitchFamily="34" charset="0"/>
              </a:rPr>
              <a:t>eritrociti ?</a:t>
            </a:r>
          </a:p>
        </p:txBody>
      </p:sp>
      <p:sp>
        <p:nvSpPr>
          <p:cNvPr id="39950" name="Rectangle 18"/>
          <p:cNvSpPr>
            <a:spLocks noChangeArrowheads="1"/>
          </p:cNvSpPr>
          <p:nvPr/>
        </p:nvSpPr>
        <p:spPr bwMode="auto">
          <a:xfrm>
            <a:off x="6516688" y="5580063"/>
            <a:ext cx="1800225" cy="642937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>
                <a:solidFill>
                  <a:srgbClr val="000099"/>
                </a:solidFill>
                <a:latin typeface="Arial Narrow" pitchFamily="34" charset="0"/>
              </a:rPr>
              <a:t>Emoglobinuria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>
                <a:solidFill>
                  <a:srgbClr val="000099"/>
                </a:solidFill>
                <a:latin typeface="Arial Narrow" pitchFamily="34" charset="0"/>
              </a:rPr>
              <a:t>Mioglobinuria</a:t>
            </a:r>
          </a:p>
        </p:txBody>
      </p:sp>
      <p:sp>
        <p:nvSpPr>
          <p:cNvPr id="39951" name="Rectangle 19"/>
          <p:cNvSpPr>
            <a:spLocks noChangeArrowheads="1"/>
          </p:cNvSpPr>
          <p:nvPr/>
        </p:nvSpPr>
        <p:spPr bwMode="auto">
          <a:xfrm>
            <a:off x="4932363" y="5300663"/>
            <a:ext cx="357187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b="1">
                <a:solidFill>
                  <a:srgbClr val="FF0000"/>
                </a:solidFill>
                <a:latin typeface="Arial Narrow" pitchFamily="34" charset="0"/>
              </a:rPr>
              <a:t>SI</a:t>
            </a:r>
          </a:p>
        </p:txBody>
      </p:sp>
      <p:sp>
        <p:nvSpPr>
          <p:cNvPr id="39952" name="Rectangle 20"/>
          <p:cNvSpPr>
            <a:spLocks noChangeArrowheads="1"/>
          </p:cNvSpPr>
          <p:nvPr/>
        </p:nvSpPr>
        <p:spPr bwMode="auto">
          <a:xfrm>
            <a:off x="7302500" y="5175250"/>
            <a:ext cx="461963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b="1">
                <a:solidFill>
                  <a:srgbClr val="000099"/>
                </a:solidFill>
                <a:latin typeface="Arial Narrow" pitchFamily="34" charset="0"/>
              </a:rPr>
              <a:t>NO</a:t>
            </a:r>
          </a:p>
        </p:txBody>
      </p:sp>
      <p:sp>
        <p:nvSpPr>
          <p:cNvPr id="39953" name="Rectangle 21"/>
          <p:cNvSpPr>
            <a:spLocks noChangeArrowheads="1"/>
          </p:cNvSpPr>
          <p:nvPr/>
        </p:nvSpPr>
        <p:spPr bwMode="auto">
          <a:xfrm>
            <a:off x="4716463" y="5949950"/>
            <a:ext cx="1223962" cy="368300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b="1">
                <a:solidFill>
                  <a:srgbClr val="FF0000"/>
                </a:solidFill>
                <a:latin typeface="Arial Narrow" pitchFamily="34" charset="0"/>
              </a:rPr>
              <a:t>Ematuria</a:t>
            </a:r>
          </a:p>
        </p:txBody>
      </p:sp>
      <p:pic>
        <p:nvPicPr>
          <p:cNvPr id="39954" name="Picture 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48550" y="823913"/>
            <a:ext cx="868363" cy="869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3635375" y="1692275"/>
            <a:ext cx="1223963" cy="398463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2000" b="1">
                <a:solidFill>
                  <a:srgbClr val="FF0000"/>
                </a:solidFill>
                <a:latin typeface="Arial Narrow" pitchFamily="34" charset="0"/>
              </a:rPr>
              <a:t>Ematuria</a:t>
            </a:r>
          </a:p>
        </p:txBody>
      </p:sp>
      <p:cxnSp>
        <p:nvCxnSpPr>
          <p:cNvPr id="41986" name="AutoShape 2"/>
          <p:cNvCxnSpPr>
            <a:cxnSpLocks noChangeShapeType="1"/>
            <a:stCxn id="41985" idx="2"/>
            <a:endCxn id="41988" idx="0"/>
          </p:cNvCxnSpPr>
          <p:nvPr/>
        </p:nvCxnSpPr>
        <p:spPr bwMode="auto">
          <a:xfrm flipH="1">
            <a:off x="2743200" y="2090738"/>
            <a:ext cx="1503363" cy="465137"/>
          </a:xfrm>
          <a:prstGeom prst="straightConnector1">
            <a:avLst/>
          </a:prstGeom>
          <a:noFill/>
          <a:ln w="28440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41987" name="AutoShape 3"/>
          <p:cNvCxnSpPr>
            <a:cxnSpLocks noChangeShapeType="1"/>
            <a:stCxn id="41985" idx="2"/>
            <a:endCxn id="41989" idx="0"/>
          </p:cNvCxnSpPr>
          <p:nvPr/>
        </p:nvCxnSpPr>
        <p:spPr bwMode="auto">
          <a:xfrm>
            <a:off x="4246563" y="2090738"/>
            <a:ext cx="1725612" cy="465137"/>
          </a:xfrm>
          <a:prstGeom prst="straightConnector1">
            <a:avLst/>
          </a:prstGeom>
          <a:noFill/>
          <a:ln w="28440">
            <a:solidFill>
              <a:srgbClr val="000000"/>
            </a:solidFill>
            <a:miter lim="800000"/>
            <a:headEnd/>
            <a:tailEnd type="triangle" w="med" len="med"/>
          </a:ln>
        </p:spPr>
      </p:cxn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993900" y="2555875"/>
            <a:ext cx="1498600" cy="368300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>
                <a:solidFill>
                  <a:srgbClr val="000000"/>
                </a:solidFill>
                <a:latin typeface="Arial Narrow" pitchFamily="34" charset="0"/>
              </a:rPr>
              <a:t>GR isomorfici*</a:t>
            </a: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4937125" y="2555875"/>
            <a:ext cx="2070100" cy="642938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>
                <a:solidFill>
                  <a:srgbClr val="000000"/>
                </a:solidFill>
                <a:latin typeface="Arial Narrow" pitchFamily="34" charset="0"/>
              </a:rPr>
              <a:t>GR dismorfici* e/o Cilindri eritrocitari</a:t>
            </a: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1858963" y="4203700"/>
            <a:ext cx="1582737" cy="703263"/>
          </a:xfrm>
          <a:prstGeom prst="rect">
            <a:avLst/>
          </a:prstGeom>
          <a:noFill/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2000" b="1">
                <a:solidFill>
                  <a:srgbClr val="FF0000"/>
                </a:solidFill>
                <a:latin typeface="Arial Narrow" pitchFamily="34" charset="0"/>
              </a:rPr>
              <a:t>Ematuria</a:t>
            </a:r>
          </a:p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2000" b="1">
                <a:solidFill>
                  <a:srgbClr val="FF0000"/>
                </a:solidFill>
                <a:latin typeface="Arial Narrow" pitchFamily="34" charset="0"/>
              </a:rPr>
              <a:t>“Urologica”</a:t>
            </a: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323850" y="620713"/>
            <a:ext cx="8439150" cy="58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3200" u="sng">
                <a:solidFill>
                  <a:srgbClr val="000000"/>
                </a:solidFill>
                <a:latin typeface="Arial Narrow" pitchFamily="34" charset="0"/>
              </a:rPr>
              <a:t>Quesito 2° livello</a:t>
            </a:r>
            <a:r>
              <a:rPr lang="it-IT" sz="3200">
                <a:solidFill>
                  <a:srgbClr val="000000"/>
                </a:solidFill>
                <a:latin typeface="Arial Narrow" pitchFamily="34" charset="0"/>
              </a:rPr>
              <a:t>: </a:t>
            </a:r>
            <a:r>
              <a:rPr lang="it-IT" sz="3200" b="1">
                <a:solidFill>
                  <a:srgbClr val="00CCFF"/>
                </a:solidFill>
                <a:latin typeface="Arial Narrow" pitchFamily="34" charset="0"/>
              </a:rPr>
              <a:t>ORIGINE DELL’EMATURIA </a:t>
            </a: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4945063" y="4211638"/>
            <a:ext cx="1873250" cy="703262"/>
          </a:xfrm>
          <a:prstGeom prst="rect">
            <a:avLst/>
          </a:prstGeom>
          <a:noFill/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2000" b="1">
                <a:solidFill>
                  <a:srgbClr val="FF0000"/>
                </a:solidFill>
                <a:latin typeface="Arial Narrow" pitchFamily="34" charset="0"/>
              </a:rPr>
              <a:t>Ematuria</a:t>
            </a:r>
          </a:p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2000" b="1">
                <a:solidFill>
                  <a:srgbClr val="FF0000"/>
                </a:solidFill>
                <a:latin typeface="Arial Narrow" pitchFamily="34" charset="0"/>
              </a:rPr>
              <a:t>“Nefrologica”</a:t>
            </a:r>
          </a:p>
        </p:txBody>
      </p:sp>
      <p:sp>
        <p:nvSpPr>
          <p:cNvPr id="41993" name="AutoShape 9"/>
          <p:cNvSpPr>
            <a:spLocks noChangeArrowheads="1"/>
          </p:cNvSpPr>
          <p:nvPr/>
        </p:nvSpPr>
        <p:spPr bwMode="auto">
          <a:xfrm>
            <a:off x="2543175" y="3276600"/>
            <a:ext cx="215900" cy="8636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255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41994" name="AutoShape 10"/>
          <p:cNvSpPr>
            <a:spLocks noChangeArrowheads="1"/>
          </p:cNvSpPr>
          <p:nvPr/>
        </p:nvSpPr>
        <p:spPr bwMode="auto">
          <a:xfrm>
            <a:off x="5783263" y="3276600"/>
            <a:ext cx="215900" cy="8636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255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41995" name="Text Box 11"/>
          <p:cNvSpPr txBox="1">
            <a:spLocks noChangeArrowheads="1"/>
          </p:cNvSpPr>
          <p:nvPr/>
        </p:nvSpPr>
        <p:spPr bwMode="auto">
          <a:xfrm>
            <a:off x="4552950" y="4868863"/>
            <a:ext cx="3260725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2400" i="1">
                <a:solidFill>
                  <a:srgbClr val="000099"/>
                </a:solidFill>
                <a:latin typeface="Arial Narrow" pitchFamily="34" charset="0"/>
              </a:rPr>
              <a:t>vedi diagnostica nefrologica</a:t>
            </a:r>
          </a:p>
        </p:txBody>
      </p:sp>
      <p:sp>
        <p:nvSpPr>
          <p:cNvPr id="41996" name="Text Box 12"/>
          <p:cNvSpPr txBox="1">
            <a:spLocks noChangeArrowheads="1"/>
          </p:cNvSpPr>
          <p:nvPr/>
        </p:nvSpPr>
        <p:spPr bwMode="auto">
          <a:xfrm>
            <a:off x="1379538" y="4868863"/>
            <a:ext cx="3052762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2400" i="1">
                <a:solidFill>
                  <a:srgbClr val="000099"/>
                </a:solidFill>
                <a:latin typeface="Arial Narrow" pitchFamily="34" charset="0"/>
              </a:rPr>
              <a:t>vedi diagnostica urologica</a:t>
            </a:r>
          </a:p>
        </p:txBody>
      </p:sp>
      <p:sp>
        <p:nvSpPr>
          <p:cNvPr id="41997" name="Text Box 13"/>
          <p:cNvSpPr txBox="1">
            <a:spLocks noChangeArrowheads="1"/>
          </p:cNvSpPr>
          <p:nvPr/>
        </p:nvSpPr>
        <p:spPr bwMode="auto">
          <a:xfrm>
            <a:off x="374650" y="6308725"/>
            <a:ext cx="3843338" cy="368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i="1">
                <a:solidFill>
                  <a:srgbClr val="000000"/>
                </a:solidFill>
                <a:latin typeface="Arial Narrow" pitchFamily="34" charset="0"/>
              </a:rPr>
              <a:t>* Pochi laboratori danno queste informazioni</a:t>
            </a:r>
          </a:p>
        </p:txBody>
      </p:sp>
      <p:pic>
        <p:nvPicPr>
          <p:cNvPr id="41998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62888" y="390525"/>
            <a:ext cx="868362" cy="8683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988" y="1670050"/>
            <a:ext cx="8521700" cy="4779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188913"/>
            <a:ext cx="9144000" cy="1068387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3200" b="1">
                <a:solidFill>
                  <a:srgbClr val="00CCFF"/>
                </a:solidFill>
                <a:latin typeface="Arial Narrow" pitchFamily="34" charset="0"/>
              </a:rPr>
              <a:t>ELEMENTI ANAMNESTICI UTILI PER LA DIAGNOSI  DIFFERENZIALE DELL’EMATURIA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179388" y="44450"/>
            <a:ext cx="8785225" cy="703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2000" b="1">
                <a:solidFill>
                  <a:srgbClr val="00CCFF"/>
                </a:solidFill>
                <a:latin typeface="Arial Narrow" pitchFamily="34" charset="0"/>
              </a:rPr>
              <a:t>CAUSE DI EMATURIA MICROSCOPICA ISOLATA</a:t>
            </a:r>
          </a:p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2000" b="1">
                <a:solidFill>
                  <a:srgbClr val="00CCFF"/>
                </a:solidFill>
                <a:latin typeface="Arial Narrow" pitchFamily="34" charset="0"/>
              </a:rPr>
              <a:t>(in ordine decrescente di frequenza)</a:t>
            </a:r>
          </a:p>
        </p:txBody>
      </p: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3492500" y="6548438"/>
            <a:ext cx="5651500" cy="3063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400" i="1">
                <a:solidFill>
                  <a:srgbClr val="000000"/>
                </a:solidFill>
                <a:latin typeface="Calibri" pitchFamily="34" charset="0"/>
              </a:rPr>
              <a:t>(da: Cohen RA, Brown RS. Microscopic hematuria. NEJM 2003;348:2330-8)</a:t>
            </a:r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179388" y="765175"/>
            <a:ext cx="8785225" cy="5568950"/>
          </a:xfrm>
          <a:prstGeom prst="rect">
            <a:avLst/>
          </a:prstGeom>
          <a:solidFill>
            <a:srgbClr val="F2F2F2"/>
          </a:solidFill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200" b="1">
                <a:solidFill>
                  <a:srgbClr val="0000CC"/>
                </a:solidFill>
                <a:latin typeface="Arial Narrow" pitchFamily="34" charset="0"/>
              </a:rPr>
              <a:t>Origine Glomerulare			</a:t>
            </a:r>
            <a:r>
              <a:rPr lang="it-IT" sz="1200" b="1">
                <a:solidFill>
                  <a:srgbClr val="000099"/>
                </a:solidFill>
                <a:latin typeface="Arial Narrow" pitchFamily="34" charset="0"/>
              </a:rPr>
              <a:t>&lt;50 anni 		</a:t>
            </a:r>
            <a:r>
              <a:rPr lang="it-IT" sz="1200" b="1">
                <a:solidFill>
                  <a:srgbClr val="0000CC"/>
                </a:solidFill>
                <a:latin typeface="Symbol" pitchFamily="18" charset="2"/>
              </a:rPr>
              <a:t></a:t>
            </a:r>
            <a:r>
              <a:rPr lang="it-IT" sz="1200" b="1">
                <a:solidFill>
                  <a:srgbClr val="0000CC"/>
                </a:solidFill>
                <a:latin typeface="Arial Narrow" pitchFamily="34" charset="0"/>
              </a:rPr>
              <a:t>50 anni</a:t>
            </a: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		IgA (soprattutto in asiatici)	IgA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		Malattia delle membrane (basali) sottili	Nefrite ereditaria (Alport’s </a:t>
            </a:r>
            <a:r>
              <a:rPr lang="en-US" sz="1200">
                <a:solidFill>
                  <a:srgbClr val="000099"/>
                </a:solidFill>
                <a:latin typeface="Arial Narrow" pitchFamily="34" charset="0"/>
              </a:rPr>
              <a:t>syndrome</a:t>
            </a: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)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		Nefrite ereditaria (Alport’s </a:t>
            </a:r>
            <a:r>
              <a:rPr lang="en-US" sz="1200">
                <a:solidFill>
                  <a:srgbClr val="000099"/>
                </a:solidFill>
                <a:latin typeface="Arial Narrow" pitchFamily="34" charset="0"/>
              </a:rPr>
              <a:t>syndrome</a:t>
            </a: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)	Glomerulonefrite focale (altre cause)</a:t>
            </a:r>
            <a:r>
              <a:rPr lang="it-IT" sz="1200" b="1" u="sng">
                <a:solidFill>
                  <a:srgbClr val="000099"/>
                </a:solidFill>
                <a:latin typeface="Arial Narrow" pitchFamily="34" charset="0"/>
              </a:rPr>
              <a:t> 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		Glomerulonefrite focale (altre cause)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endParaRPr lang="it-IT" sz="1200">
              <a:solidFill>
                <a:srgbClr val="000099"/>
              </a:solidFill>
              <a:latin typeface="Arial Narrow" pitchFamily="34" charset="0"/>
            </a:endParaRP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200" b="1">
                <a:solidFill>
                  <a:srgbClr val="0000CC"/>
                </a:solidFill>
                <a:latin typeface="Arial Narrow" pitchFamily="34" charset="0"/>
              </a:rPr>
              <a:t>Origine Non-Glomerulare	</a:t>
            </a:r>
            <a:r>
              <a:rPr lang="it-IT" sz="1200">
                <a:solidFill>
                  <a:srgbClr val="FF0000"/>
                </a:solidFill>
                <a:latin typeface="Arial Narrow" pitchFamily="34" charset="0"/>
              </a:rPr>
              <a:t>Nefrolitiasi </a:t>
            </a: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 </a:t>
            </a:r>
            <a:r>
              <a:rPr lang="it-IT" sz="1200">
                <a:solidFill>
                  <a:srgbClr val="FF0000"/>
                </a:solidFill>
                <a:latin typeface="Arial Narrow" pitchFamily="34" charset="0"/>
              </a:rPr>
              <a:t>Nefrolitiasi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200">
                <a:solidFill>
                  <a:srgbClr val="0000CC"/>
                </a:solidFill>
                <a:latin typeface="Arial Narrow" pitchFamily="34" charset="0"/>
              </a:rPr>
              <a:t>tratto urinario superiore</a:t>
            </a:r>
            <a:r>
              <a:rPr lang="it-IT" sz="1200">
                <a:solidFill>
                  <a:srgbClr val="000000"/>
                </a:solidFill>
                <a:latin typeface="Arial Narrow" pitchFamily="34" charset="0"/>
              </a:rPr>
              <a:t>	</a:t>
            </a:r>
            <a:r>
              <a:rPr lang="it-IT" sz="1200">
                <a:solidFill>
                  <a:srgbClr val="0000CC"/>
                </a:solidFill>
                <a:latin typeface="Arial Narrow" pitchFamily="34" charset="0"/>
              </a:rPr>
              <a:t>Pielonefrite</a:t>
            </a: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 </a:t>
            </a:r>
            <a:r>
              <a:rPr lang="it-IT" sz="1200">
                <a:solidFill>
                  <a:srgbClr val="FF0000"/>
                </a:solidFill>
                <a:latin typeface="Arial Narrow" pitchFamily="34" charset="0"/>
              </a:rPr>
              <a:t>Neoplasia cellule renali </a:t>
            </a: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	</a:t>
            </a:r>
            <a:r>
              <a:rPr lang="it-IT" sz="1200">
                <a:solidFill>
                  <a:srgbClr val="FF0000"/>
                </a:solidFill>
                <a:latin typeface="Arial Narrow" pitchFamily="34" charset="0"/>
              </a:rPr>
              <a:t>Rene policistico</a:t>
            </a: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 Pielonefrite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	</a:t>
            </a:r>
            <a:r>
              <a:rPr lang="it-IT" sz="1200">
                <a:solidFill>
                  <a:srgbClr val="FF0000"/>
                </a:solidFill>
                <a:latin typeface="Arial Narrow" pitchFamily="34" charset="0"/>
              </a:rPr>
              <a:t>Rene a spugna midollare</a:t>
            </a: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 </a:t>
            </a:r>
            <a:r>
              <a:rPr lang="it-IT" sz="1200">
                <a:solidFill>
                  <a:srgbClr val="FF0000"/>
                </a:solidFill>
                <a:latin typeface="Arial Narrow" pitchFamily="34" charset="0"/>
              </a:rPr>
              <a:t>Nefrolitiasi 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	Ipercalciuria/iperuricuria (anche senza calcoli)	 </a:t>
            </a:r>
            <a:r>
              <a:rPr lang="it-IT" sz="1200">
                <a:solidFill>
                  <a:srgbClr val="FF0000"/>
                </a:solidFill>
                <a:latin typeface="Arial Narrow" pitchFamily="34" charset="0"/>
              </a:rPr>
              <a:t>K pelvi renale, K cell transiz. uretere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	</a:t>
            </a:r>
            <a:r>
              <a:rPr lang="it-IT" sz="1200">
                <a:solidFill>
                  <a:srgbClr val="FF0000"/>
                </a:solidFill>
                <a:latin typeface="Arial Narrow" pitchFamily="34" charset="0"/>
              </a:rPr>
              <a:t>Trauma renale</a:t>
            </a: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</a:t>
            </a:r>
            <a:r>
              <a:rPr lang="it-IT" sz="1200">
                <a:solidFill>
                  <a:srgbClr val="FF0000"/>
                </a:solidFill>
                <a:latin typeface="Arial Narrow" pitchFamily="34" charset="0"/>
              </a:rPr>
              <a:t> Necrosi papillare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	</a:t>
            </a:r>
            <a:r>
              <a:rPr lang="it-IT" sz="1200">
                <a:solidFill>
                  <a:srgbClr val="FF0000"/>
                </a:solidFill>
                <a:latin typeface="Arial Narrow" pitchFamily="34" charset="0"/>
              </a:rPr>
              <a:t>Necrosi papillare</a:t>
            </a: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</a:t>
            </a:r>
            <a:r>
              <a:rPr lang="it-IT" sz="1200">
                <a:solidFill>
                  <a:srgbClr val="FF0000"/>
                </a:solidFill>
                <a:latin typeface="Arial Narrow" pitchFamily="34" charset="0"/>
              </a:rPr>
              <a:t> Infarto renale /malform. artero-venosa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	</a:t>
            </a:r>
            <a:r>
              <a:rPr lang="it-IT" sz="1200">
                <a:solidFill>
                  <a:srgbClr val="FF0000"/>
                </a:solidFill>
                <a:latin typeface="Arial Narrow" pitchFamily="34" charset="0"/>
              </a:rPr>
              <a:t>Stenosi ureterale ed idronefrosi</a:t>
            </a: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</a:t>
            </a:r>
            <a:r>
              <a:rPr lang="it-IT" sz="1200">
                <a:solidFill>
                  <a:srgbClr val="FF0000"/>
                </a:solidFill>
                <a:latin typeface="Arial Narrow" pitchFamily="34" charset="0"/>
              </a:rPr>
              <a:t> Stenosi ureterale ed idronefrosi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	Anemia falciforme o tratto falciforme (neri)	 Tubercolosi renale (endemie o paz. HIV+)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	</a:t>
            </a:r>
            <a:r>
              <a:rPr lang="it-IT" sz="1200">
                <a:solidFill>
                  <a:srgbClr val="FF0000"/>
                </a:solidFill>
                <a:latin typeface="Arial Narrow" pitchFamily="34" charset="0"/>
              </a:rPr>
              <a:t>Infarto renale o malformazione artero-venosa</a:t>
            </a: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	Tubercolosi renale (endemie o paz. HIV+)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endParaRPr lang="it-IT" sz="1200">
              <a:solidFill>
                <a:srgbClr val="000099"/>
              </a:solidFill>
              <a:latin typeface="Arial Narrow" pitchFamily="34" charset="0"/>
            </a:endParaRP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200" b="1">
                <a:solidFill>
                  <a:srgbClr val="0000CC"/>
                </a:solidFill>
                <a:latin typeface="Arial Narrow" pitchFamily="34" charset="0"/>
              </a:rPr>
              <a:t>Origine Non-Glomerulare</a:t>
            </a: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Cistite</a:t>
            </a:r>
            <a:r>
              <a:rPr lang="it-IT" sz="1200">
                <a:solidFill>
                  <a:srgbClr val="0000CC"/>
                </a:solidFill>
                <a:latin typeface="Arial Narrow" pitchFamily="34" charset="0"/>
              </a:rPr>
              <a:t>, prostatite e uretrite</a:t>
            </a: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</a:t>
            </a:r>
            <a:r>
              <a:rPr lang="it-IT" sz="1200">
                <a:solidFill>
                  <a:srgbClr val="0000CC"/>
                </a:solidFill>
                <a:latin typeface="Arial Narrow" pitchFamily="34" charset="0"/>
              </a:rPr>
              <a:t> Cistite, prostatite e uretrite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200">
                <a:solidFill>
                  <a:srgbClr val="0000CC"/>
                </a:solidFill>
                <a:latin typeface="Arial Narrow" pitchFamily="34" charset="0"/>
              </a:rPr>
              <a:t>tratto urinario inferiore</a:t>
            </a: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</a:t>
            </a:r>
            <a:r>
              <a:rPr lang="it-IT" sz="1200">
                <a:solidFill>
                  <a:srgbClr val="FF0000"/>
                </a:solidFill>
                <a:latin typeface="Arial Narrow" pitchFamily="34" charset="0"/>
              </a:rPr>
              <a:t>Polipi e tumori benigni di vescica e uretere	 Cancro vescicale 	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200">
                <a:solidFill>
                  <a:srgbClr val="FF0000"/>
                </a:solidFill>
                <a:latin typeface="Arial Narrow" pitchFamily="34" charset="0"/>
              </a:rPr>
              <a:t>		Cancro vescicale	 Cancro prostatico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200">
                <a:solidFill>
                  <a:srgbClr val="FF0000"/>
                </a:solidFill>
                <a:latin typeface="Arial Narrow" pitchFamily="34" charset="0"/>
              </a:rPr>
              <a:t>		Cancro prostatico	 Polipi/tumori benigni di vescica e uretere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200">
                <a:solidFill>
                  <a:srgbClr val="FF0000"/>
                </a:solidFill>
                <a:latin typeface="Arial Narrow" pitchFamily="34" charset="0"/>
              </a:rPr>
              <a:t>		Stenosi di uretra e meato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	Schistosoma haematobium (Nordafrica)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endParaRPr lang="it-IT" sz="1200">
              <a:solidFill>
                <a:srgbClr val="000099"/>
              </a:solidFill>
              <a:latin typeface="Arial Narrow" pitchFamily="34" charset="0"/>
            </a:endParaRP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200" b="1">
                <a:solidFill>
                  <a:srgbClr val="000099"/>
                </a:solidFill>
                <a:latin typeface="Arial Narrow" pitchFamily="34" charset="0"/>
              </a:rPr>
              <a:t>Origine non-glomerulare</a:t>
            </a: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Ematuria da sforzo	 Ematuria da sforzo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Tratto non-definito	“Ematuria benigna” microemat. origine sconosciuta)	 Eccessiva anticoagulazione (dicumarolici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	Eccessiva anticoagulazione (dicumarolici)	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200">
                <a:solidFill>
                  <a:srgbClr val="000099"/>
                </a:solidFill>
                <a:latin typeface="Arial Narrow" pitchFamily="34" charset="0"/>
              </a:rPr>
              <a:t>		Fittizia (spesso macroematuria)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895350" algn="l"/>
                <a:tab pos="1970088" algn="l"/>
                <a:tab pos="1973263" algn="l"/>
                <a:tab pos="3052763" algn="ctr"/>
                <a:tab pos="5292725" algn="l"/>
                <a:tab pos="6545263" algn="ctr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endParaRPr lang="it-IT" sz="1200">
              <a:solidFill>
                <a:srgbClr val="000099"/>
              </a:solidFill>
              <a:latin typeface="Arial Narrow" pitchFamily="34" charset="0"/>
            </a:endParaRP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84150" y="6381750"/>
            <a:ext cx="1576388" cy="276225"/>
          </a:xfrm>
          <a:prstGeom prst="rect">
            <a:avLst/>
          </a:prstGeom>
          <a:noFill/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200">
                <a:solidFill>
                  <a:srgbClr val="FF0000"/>
                </a:solidFill>
                <a:latin typeface="Calibri" pitchFamily="34" charset="0"/>
              </a:rPr>
              <a:t>Rosso = utilità imaging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250825" y="260350"/>
            <a:ext cx="8543925" cy="642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3600" b="1">
                <a:solidFill>
                  <a:srgbClr val="00CCFF"/>
                </a:solidFill>
                <a:latin typeface="Arial Narrow" pitchFamily="34" charset="0"/>
              </a:rPr>
              <a:t>EMATURIA MICROSCOPICA</a:t>
            </a:r>
          </a:p>
        </p:txBody>
      </p:sp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228600" y="981075"/>
            <a:ext cx="8677275" cy="5654675"/>
          </a:xfrm>
          <a:prstGeom prst="rect">
            <a:avLst/>
          </a:prstGeom>
          <a:solidFill>
            <a:srgbClr val="F2F2F2"/>
          </a:solidFill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1611313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2000" b="1">
                <a:solidFill>
                  <a:srgbClr val="000000"/>
                </a:solidFill>
                <a:latin typeface="Arial Narrow" pitchFamily="34" charset="0"/>
              </a:rPr>
              <a:t>Definizione: </a:t>
            </a:r>
            <a:r>
              <a:rPr lang="it-IT">
                <a:solidFill>
                  <a:srgbClr val="000000"/>
                </a:solidFill>
                <a:latin typeface="Arial Narrow" pitchFamily="34" charset="0"/>
              </a:rPr>
              <a:t>	urine non-macroematuriche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1611313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>
                <a:solidFill>
                  <a:srgbClr val="000000"/>
                </a:solidFill>
                <a:latin typeface="Arial Narrow" pitchFamily="34" charset="0"/>
              </a:rPr>
              <a:t>	presenza di </a:t>
            </a:r>
            <a:r>
              <a:rPr lang="it-IT">
                <a:solidFill>
                  <a:srgbClr val="000000"/>
                </a:solidFill>
                <a:latin typeface="Symbol" pitchFamily="18" charset="2"/>
              </a:rPr>
              <a:t></a:t>
            </a:r>
            <a:r>
              <a:rPr lang="it-IT">
                <a:solidFill>
                  <a:srgbClr val="000000"/>
                </a:solidFill>
                <a:latin typeface="Arial Narrow" pitchFamily="34" charset="0"/>
              </a:rPr>
              <a:t>2 G.R. /campo (</a:t>
            </a:r>
            <a:r>
              <a:rPr lang="it-IT">
                <a:solidFill>
                  <a:srgbClr val="000000"/>
                </a:solidFill>
                <a:latin typeface="Symbol" pitchFamily="18" charset="2"/>
              </a:rPr>
              <a:t></a:t>
            </a:r>
            <a:r>
              <a:rPr lang="it-IT">
                <a:solidFill>
                  <a:srgbClr val="000000"/>
                </a:solidFill>
                <a:latin typeface="Arial Narrow" pitchFamily="34" charset="0"/>
              </a:rPr>
              <a:t> 1 o </a:t>
            </a:r>
            <a:r>
              <a:rPr lang="it-IT">
                <a:solidFill>
                  <a:srgbClr val="000000"/>
                </a:solidFill>
                <a:latin typeface="Symbol" pitchFamily="18" charset="2"/>
              </a:rPr>
              <a:t></a:t>
            </a:r>
            <a:r>
              <a:rPr lang="it-IT">
                <a:solidFill>
                  <a:srgbClr val="000000"/>
                </a:solidFill>
                <a:latin typeface="Arial Narrow" pitchFamily="34" charset="0"/>
              </a:rPr>
              <a:t> 10) * </a:t>
            </a:r>
            <a:r>
              <a:rPr lang="it-IT" sz="1400">
                <a:solidFill>
                  <a:srgbClr val="000000"/>
                </a:solidFill>
                <a:latin typeface="Arial Narrow" pitchFamily="34" charset="0"/>
              </a:rPr>
              <a:t>(</a:t>
            </a:r>
            <a:r>
              <a:rPr lang="it-IT" sz="1400" i="1">
                <a:solidFill>
                  <a:srgbClr val="000000"/>
                </a:solidFill>
                <a:latin typeface="Arial Narrow" pitchFamily="34" charset="0"/>
              </a:rPr>
              <a:t>*= non codificato; discusso)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1611313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>
                <a:solidFill>
                  <a:srgbClr val="000000"/>
                </a:solidFill>
                <a:latin typeface="Arial Narrow" pitchFamily="34" charset="0"/>
              </a:rPr>
              <a:t>	all’esame del sedimento urinario a 400x.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1611313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endParaRPr lang="it-IT">
              <a:solidFill>
                <a:srgbClr val="000000"/>
              </a:solidFill>
              <a:latin typeface="Arial Narrow" pitchFamily="34" charset="0"/>
            </a:endParaRP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1611313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2000" b="1">
                <a:solidFill>
                  <a:srgbClr val="000000"/>
                </a:solidFill>
                <a:latin typeface="Arial Narrow" pitchFamily="34" charset="0"/>
              </a:rPr>
              <a:t>Prevalenza:</a:t>
            </a:r>
            <a:r>
              <a:rPr lang="it-IT">
                <a:solidFill>
                  <a:srgbClr val="000000"/>
                </a:solidFill>
                <a:latin typeface="Arial Narrow" pitchFamily="34" charset="0"/>
              </a:rPr>
              <a:t>	? </a:t>
            </a:r>
            <a:r>
              <a:rPr lang="it-IT" sz="1600" i="1">
                <a:solidFill>
                  <a:srgbClr val="000000"/>
                </a:solidFill>
                <a:latin typeface="Arial Narrow" pitchFamily="34" charset="0"/>
              </a:rPr>
              <a:t>(da 0.2 a 16,1% di popolazione generale)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1611313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endParaRPr lang="it-IT" sz="1400" i="1">
              <a:solidFill>
                <a:srgbClr val="000000"/>
              </a:solidFill>
              <a:latin typeface="Arial Narrow" pitchFamily="34" charset="0"/>
            </a:endParaRP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1611313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2000" b="1">
                <a:solidFill>
                  <a:srgbClr val="000000"/>
                </a:solidFill>
                <a:latin typeface="Arial Narrow" pitchFamily="34" charset="0"/>
              </a:rPr>
              <a:t>Riproducibilità:</a:t>
            </a:r>
            <a:r>
              <a:rPr lang="it-IT">
                <a:solidFill>
                  <a:srgbClr val="000000"/>
                </a:solidFill>
                <a:latin typeface="Arial Narrow" pitchFamily="34" charset="0"/>
              </a:rPr>
              <a:t>	</a:t>
            </a:r>
            <a:r>
              <a:rPr lang="it-IT" b="1">
                <a:solidFill>
                  <a:srgbClr val="FF0000"/>
                </a:solidFill>
                <a:latin typeface="Arial Narrow" pitchFamily="34" charset="0"/>
              </a:rPr>
              <a:t>c’era già prima?  da quanto? sugli stessi valori ? 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1611313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endParaRPr lang="it-IT" b="1">
              <a:solidFill>
                <a:srgbClr val="FF0000"/>
              </a:solidFill>
              <a:latin typeface="Arial Narrow" pitchFamily="34" charset="0"/>
            </a:endParaRP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1611313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b="1">
                <a:solidFill>
                  <a:srgbClr val="FF0000"/>
                </a:solidFill>
                <a:latin typeface="Arial Narrow" pitchFamily="34" charset="0"/>
              </a:rPr>
              <a:t>	è costante ? </a:t>
            </a:r>
            <a:r>
              <a:rPr lang="it-IT">
                <a:solidFill>
                  <a:srgbClr val="000000"/>
                </a:solidFill>
                <a:latin typeface="Arial Narrow" pitchFamily="34" charset="0"/>
              </a:rPr>
              <a:t>(può essere TRANSITORIA)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1611313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>
                <a:solidFill>
                  <a:srgbClr val="000099"/>
                </a:solidFill>
                <a:latin typeface="Arial Narrow" pitchFamily="34" charset="0"/>
              </a:rPr>
              <a:t>		</a:t>
            </a:r>
            <a:r>
              <a:rPr lang="it-IT" sz="1400" i="1">
                <a:solidFill>
                  <a:srgbClr val="000000"/>
                </a:solidFill>
                <a:latin typeface="Arial Narrow" pitchFamily="34" charset="0"/>
              </a:rPr>
              <a:t>Studio di 12 anni su soldati: 	39% almeno 1 riscontro, 16% </a:t>
            </a:r>
            <a:r>
              <a:rPr lang="it-IT" sz="1400" i="1">
                <a:solidFill>
                  <a:srgbClr val="000000"/>
                </a:solidFill>
                <a:latin typeface="Symbol" pitchFamily="18" charset="2"/>
              </a:rPr>
              <a:t></a:t>
            </a:r>
            <a:r>
              <a:rPr lang="it-IT" sz="1400" i="1">
                <a:solidFill>
                  <a:srgbClr val="000000"/>
                </a:solidFill>
                <a:latin typeface="Arial Narrow" pitchFamily="34" charset="0"/>
              </a:rPr>
              <a:t> 2 riscontri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1611313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400" i="1">
                <a:solidFill>
                  <a:srgbClr val="000000"/>
                </a:solidFill>
                <a:latin typeface="Arial Narrow" pitchFamily="34" charset="0"/>
              </a:rPr>
              <a:t>		Donne post-menopausa: 13% ematuria microscopica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1611313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400" i="1">
                <a:solidFill>
                  <a:srgbClr val="000000"/>
                </a:solidFill>
                <a:latin typeface="Arial Narrow" pitchFamily="34" charset="0"/>
              </a:rPr>
              <a:t>		</a:t>
            </a:r>
            <a:r>
              <a:rPr lang="it-IT">
                <a:solidFill>
                  <a:srgbClr val="000000"/>
                </a:solidFill>
                <a:latin typeface="Arial Narrow" pitchFamily="34" charset="0"/>
              </a:rPr>
              <a:t>Possibili cause di microematuria transitoria:	</a:t>
            </a:r>
            <a:r>
              <a:rPr lang="it-IT" sz="1400">
                <a:solidFill>
                  <a:srgbClr val="000000"/>
                </a:solidFill>
                <a:latin typeface="Arial Narrow" pitchFamily="34" charset="0"/>
              </a:rPr>
              <a:t>- esercizio fisico intenso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1611313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400">
                <a:solidFill>
                  <a:srgbClr val="000000"/>
                </a:solidFill>
                <a:latin typeface="Arial Narrow" pitchFamily="34" charset="0"/>
              </a:rPr>
              <a:t>			- attività sessuale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1611313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400">
                <a:solidFill>
                  <a:srgbClr val="000000"/>
                </a:solidFill>
                <a:latin typeface="Arial Narrow" pitchFamily="34" charset="0"/>
              </a:rPr>
              <a:t>			- modesto trauma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1611313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400">
                <a:solidFill>
                  <a:srgbClr val="000000"/>
                </a:solidFill>
                <a:latin typeface="Arial Narrow" pitchFamily="34" charset="0"/>
              </a:rPr>
              <a:t>			- contaminazione mestruale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1611313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400">
                <a:solidFill>
                  <a:srgbClr val="000000"/>
                </a:solidFill>
                <a:latin typeface="Arial Narrow" pitchFamily="34" charset="0"/>
              </a:rPr>
              <a:t>			(- artificiosa)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1611313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endParaRPr lang="it-IT" sz="1400">
              <a:solidFill>
                <a:srgbClr val="000000"/>
              </a:solidFill>
              <a:latin typeface="Arial Narrow" pitchFamily="34" charset="0"/>
            </a:endParaRP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1611313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400">
                <a:solidFill>
                  <a:srgbClr val="000000"/>
                </a:solidFill>
                <a:latin typeface="Arial Narrow" pitchFamily="34" charset="0"/>
              </a:rPr>
              <a:t>	</a:t>
            </a:r>
            <a:r>
              <a:rPr lang="it-IT" b="1">
                <a:solidFill>
                  <a:srgbClr val="FF0000"/>
                </a:solidFill>
                <a:latin typeface="Arial Narrow" pitchFamily="34" charset="0"/>
              </a:rPr>
              <a:t>c’è solo microematuria?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1611313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400">
                <a:solidFill>
                  <a:srgbClr val="000000"/>
                </a:solidFill>
                <a:latin typeface="Arial Narrow" pitchFamily="34" charset="0"/>
              </a:rPr>
              <a:t>	</a:t>
            </a:r>
            <a:r>
              <a:rPr lang="it-IT">
                <a:solidFill>
                  <a:srgbClr val="000000"/>
                </a:solidFill>
                <a:latin typeface="Arial Narrow" pitchFamily="34" charset="0"/>
              </a:rPr>
              <a:t>valutare:	- Peso Specifico (effetto della concentrazione)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1611313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>
                <a:solidFill>
                  <a:srgbClr val="000000"/>
                </a:solidFill>
                <a:latin typeface="Arial Narrow" pitchFamily="34" charset="0"/>
              </a:rPr>
              <a:t>		- Presenza di cristalli al sedimento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1611313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r>
              <a:rPr lang="it-IT" sz="1400">
                <a:solidFill>
                  <a:srgbClr val="000000"/>
                </a:solidFill>
                <a:latin typeface="Arial Narrow" pitchFamily="34" charset="0"/>
              </a:rPr>
              <a:t>	</a:t>
            </a:r>
            <a:r>
              <a:rPr lang="it-IT" sz="1300">
                <a:solidFill>
                  <a:srgbClr val="000000"/>
                </a:solidFill>
                <a:latin typeface="Arial Narrow" pitchFamily="34" charset="0"/>
              </a:rPr>
              <a:t>(se P.S. &gt;1020-1025 e/o cristalli, ripetere dopo alcuni giorni di diuresi </a:t>
            </a:r>
            <a:r>
              <a:rPr lang="it-IT" sz="1300">
                <a:solidFill>
                  <a:srgbClr val="000000"/>
                </a:solidFill>
                <a:latin typeface="Symbol" pitchFamily="18" charset="2"/>
              </a:rPr>
              <a:t></a:t>
            </a:r>
            <a:r>
              <a:rPr lang="it-IT" sz="1300">
                <a:solidFill>
                  <a:srgbClr val="000000"/>
                </a:solidFill>
                <a:latin typeface="Arial Narrow" pitchFamily="34" charset="0"/>
              </a:rPr>
              <a:t>1,5 litri /die)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1611313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</a:pPr>
            <a:endParaRPr lang="it-IT" sz="1300">
              <a:solidFill>
                <a:srgbClr val="00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AutoShape 1"/>
          <p:cNvSpPr>
            <a:spLocks noChangeArrowheads="1"/>
          </p:cNvSpPr>
          <p:nvPr/>
        </p:nvSpPr>
        <p:spPr bwMode="auto">
          <a:xfrm>
            <a:off x="3502025" y="307975"/>
            <a:ext cx="2089150" cy="384175"/>
          </a:xfrm>
          <a:prstGeom prst="flowChartProcess">
            <a:avLst/>
          </a:prstGeom>
          <a:noFill/>
          <a:ln w="1908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2000" b="1">
                <a:solidFill>
                  <a:srgbClr val="FF0000"/>
                </a:solidFill>
                <a:latin typeface="Calibri" pitchFamily="34" charset="0"/>
              </a:rPr>
              <a:t>EMATURIA</a:t>
            </a:r>
          </a:p>
        </p:txBody>
      </p:sp>
      <p:sp>
        <p:nvSpPr>
          <p:cNvPr id="50178" name="AutoShape 2"/>
          <p:cNvSpPr>
            <a:spLocks noChangeArrowheads="1"/>
          </p:cNvSpPr>
          <p:nvPr/>
        </p:nvSpPr>
        <p:spPr bwMode="auto">
          <a:xfrm>
            <a:off x="3576638" y="976313"/>
            <a:ext cx="1943100" cy="360362"/>
          </a:xfrm>
          <a:prstGeom prst="flowChartProcess">
            <a:avLst/>
          </a:prstGeom>
          <a:solidFill>
            <a:srgbClr val="FFFFFF"/>
          </a:solidFill>
          <a:ln w="1908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>
                <a:solidFill>
                  <a:srgbClr val="000000"/>
                </a:solidFill>
                <a:latin typeface="Calibri" pitchFamily="34" charset="0"/>
              </a:rPr>
              <a:t>Esame urine</a:t>
            </a:r>
          </a:p>
        </p:txBody>
      </p:sp>
      <p:sp>
        <p:nvSpPr>
          <p:cNvPr id="50179" name="AutoShape 3"/>
          <p:cNvSpPr>
            <a:spLocks noChangeArrowheads="1"/>
          </p:cNvSpPr>
          <p:nvPr/>
        </p:nvSpPr>
        <p:spPr bwMode="auto">
          <a:xfrm>
            <a:off x="5292725" y="4094163"/>
            <a:ext cx="1500188" cy="342900"/>
          </a:xfrm>
          <a:prstGeom prst="flowChartProcess">
            <a:avLst/>
          </a:prstGeom>
          <a:solidFill>
            <a:srgbClr val="FFFFFF"/>
          </a:solidFill>
          <a:ln w="1908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>
                <a:solidFill>
                  <a:srgbClr val="000000"/>
                </a:solidFill>
                <a:latin typeface="Calibri" pitchFamily="34" charset="0"/>
              </a:rPr>
              <a:t>Cistoscopia</a:t>
            </a:r>
          </a:p>
        </p:txBody>
      </p:sp>
      <p:sp>
        <p:nvSpPr>
          <p:cNvPr id="50180" name="AutoShape 4"/>
          <p:cNvSpPr>
            <a:spLocks noChangeArrowheads="1"/>
          </p:cNvSpPr>
          <p:nvPr/>
        </p:nvSpPr>
        <p:spPr bwMode="auto">
          <a:xfrm>
            <a:off x="3557588" y="2855913"/>
            <a:ext cx="2052637" cy="573087"/>
          </a:xfrm>
          <a:prstGeom prst="flowChartProcess">
            <a:avLst/>
          </a:prstGeom>
          <a:solidFill>
            <a:srgbClr val="FFFFFF"/>
          </a:solidFill>
          <a:ln w="1908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>
                <a:solidFill>
                  <a:srgbClr val="000000"/>
                </a:solidFill>
                <a:latin typeface="Calibri" pitchFamily="34" charset="0"/>
              </a:rPr>
              <a:t>Molto verosimile origine Glomerulare</a:t>
            </a:r>
          </a:p>
        </p:txBody>
      </p:sp>
      <p:sp>
        <p:nvSpPr>
          <p:cNvPr id="50181" name="AutoShape 5"/>
          <p:cNvSpPr>
            <a:spLocks noChangeArrowheads="1"/>
          </p:cNvSpPr>
          <p:nvPr/>
        </p:nvSpPr>
        <p:spPr bwMode="auto">
          <a:xfrm>
            <a:off x="6832600" y="2711450"/>
            <a:ext cx="1706563" cy="788988"/>
          </a:xfrm>
          <a:prstGeom prst="flowChartProcess">
            <a:avLst/>
          </a:prstGeom>
          <a:solidFill>
            <a:srgbClr val="FFFFFF"/>
          </a:solidFill>
          <a:ln w="1908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>
                <a:solidFill>
                  <a:srgbClr val="000000"/>
                </a:solidFill>
                <a:latin typeface="Calibri" pitchFamily="34" charset="0"/>
              </a:rPr>
              <a:t>Ecografia</a:t>
            </a:r>
          </a:p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>
                <a:solidFill>
                  <a:srgbClr val="000000"/>
                </a:solidFill>
                <a:latin typeface="Calibri" pitchFamily="34" charset="0"/>
              </a:rPr>
              <a:t>e/o Urografia</a:t>
            </a:r>
          </a:p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>
                <a:solidFill>
                  <a:srgbClr val="000000"/>
                </a:solidFill>
                <a:latin typeface="Calibri" pitchFamily="34" charset="0"/>
              </a:rPr>
              <a:t>e/o TAC</a:t>
            </a:r>
          </a:p>
        </p:txBody>
      </p:sp>
      <p:sp>
        <p:nvSpPr>
          <p:cNvPr id="50182" name="AutoShape 6"/>
          <p:cNvSpPr>
            <a:spLocks noChangeArrowheads="1"/>
          </p:cNvSpPr>
          <p:nvPr/>
        </p:nvSpPr>
        <p:spPr bwMode="auto">
          <a:xfrm>
            <a:off x="6516688" y="1697038"/>
            <a:ext cx="2339975" cy="579437"/>
          </a:xfrm>
          <a:prstGeom prst="flowChartProcess">
            <a:avLst/>
          </a:prstGeom>
          <a:solidFill>
            <a:srgbClr val="FFFFFF"/>
          </a:solidFill>
          <a:ln w="1908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>
                <a:solidFill>
                  <a:srgbClr val="000000"/>
                </a:solidFill>
                <a:latin typeface="Calibri" pitchFamily="34" charset="0"/>
              </a:rPr>
              <a:t>G.R. non alterati</a:t>
            </a:r>
          </a:p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>
                <a:solidFill>
                  <a:srgbClr val="000000"/>
                </a:solidFill>
                <a:latin typeface="Calibri" pitchFamily="34" charset="0"/>
              </a:rPr>
              <a:t>Proteinuria &lt;0,5 g/die</a:t>
            </a:r>
          </a:p>
        </p:txBody>
      </p:sp>
      <p:sp>
        <p:nvSpPr>
          <p:cNvPr id="50183" name="AutoShape 7"/>
          <p:cNvSpPr>
            <a:spLocks noChangeArrowheads="1"/>
          </p:cNvSpPr>
          <p:nvPr/>
        </p:nvSpPr>
        <p:spPr bwMode="auto">
          <a:xfrm>
            <a:off x="3452813" y="1757363"/>
            <a:ext cx="2217737" cy="723900"/>
          </a:xfrm>
          <a:prstGeom prst="flowChartProcess">
            <a:avLst/>
          </a:prstGeom>
          <a:solidFill>
            <a:srgbClr val="FFFFFF"/>
          </a:solidFill>
          <a:ln w="1908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>
                <a:solidFill>
                  <a:srgbClr val="000000"/>
                </a:solidFill>
                <a:latin typeface="Calibri" pitchFamily="34" charset="0"/>
              </a:rPr>
              <a:t>G.R. dismorfici </a:t>
            </a:r>
          </a:p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>
                <a:solidFill>
                  <a:srgbClr val="000000"/>
                </a:solidFill>
                <a:latin typeface="Calibri" pitchFamily="34" charset="0"/>
              </a:rPr>
              <a:t>e/o Cilindri eritrocitari</a:t>
            </a:r>
          </a:p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>
                <a:solidFill>
                  <a:srgbClr val="000000"/>
                </a:solidFill>
                <a:latin typeface="Calibri" pitchFamily="34" charset="0"/>
              </a:rPr>
              <a:t>e/o proteinuria</a:t>
            </a:r>
          </a:p>
        </p:txBody>
      </p:sp>
      <p:sp>
        <p:nvSpPr>
          <p:cNvPr id="50184" name="AutoShape 8"/>
          <p:cNvSpPr>
            <a:spLocks noChangeArrowheads="1"/>
          </p:cNvSpPr>
          <p:nvPr/>
        </p:nvSpPr>
        <p:spPr bwMode="auto">
          <a:xfrm>
            <a:off x="900113" y="1697038"/>
            <a:ext cx="1584325" cy="415925"/>
          </a:xfrm>
          <a:prstGeom prst="flowChartProcess">
            <a:avLst/>
          </a:prstGeom>
          <a:solidFill>
            <a:srgbClr val="FFFFFF"/>
          </a:solidFill>
          <a:ln w="1908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>
                <a:solidFill>
                  <a:srgbClr val="000000"/>
                </a:solidFill>
                <a:latin typeface="Calibri" pitchFamily="34" charset="0"/>
              </a:rPr>
              <a:t>Leucocituria</a:t>
            </a:r>
          </a:p>
        </p:txBody>
      </p:sp>
      <p:sp>
        <p:nvSpPr>
          <p:cNvPr id="50185" name="AutoShape 9"/>
          <p:cNvSpPr>
            <a:spLocks noChangeArrowheads="1"/>
          </p:cNvSpPr>
          <p:nvPr/>
        </p:nvSpPr>
        <p:spPr bwMode="auto">
          <a:xfrm>
            <a:off x="7235825" y="4064000"/>
            <a:ext cx="1512888" cy="517525"/>
          </a:xfrm>
          <a:prstGeom prst="flowChartProcess">
            <a:avLst/>
          </a:prstGeom>
          <a:solidFill>
            <a:srgbClr val="FFFFFF"/>
          </a:solidFill>
          <a:ln w="1908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>
                <a:solidFill>
                  <a:srgbClr val="000000"/>
                </a:solidFill>
                <a:latin typeface="Calibri" pitchFamily="34" charset="0"/>
              </a:rPr>
              <a:t>Neoplasia</a:t>
            </a:r>
          </a:p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>
                <a:solidFill>
                  <a:srgbClr val="000000"/>
                </a:solidFill>
                <a:latin typeface="Calibri" pitchFamily="34" charset="0"/>
              </a:rPr>
              <a:t>Calcoli</a:t>
            </a:r>
          </a:p>
        </p:txBody>
      </p:sp>
      <p:sp>
        <p:nvSpPr>
          <p:cNvPr id="50186" name="AutoShape 10"/>
          <p:cNvSpPr>
            <a:spLocks noChangeArrowheads="1"/>
          </p:cNvSpPr>
          <p:nvPr/>
        </p:nvSpPr>
        <p:spPr bwMode="auto">
          <a:xfrm>
            <a:off x="1733550" y="3792538"/>
            <a:ext cx="2449513" cy="792162"/>
          </a:xfrm>
          <a:prstGeom prst="flowChartProcess">
            <a:avLst/>
          </a:prstGeom>
          <a:solidFill>
            <a:srgbClr val="FFFFFF"/>
          </a:solidFill>
          <a:ln w="1908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500">
                <a:solidFill>
                  <a:srgbClr val="000000"/>
                </a:solidFill>
                <a:latin typeface="Calibri" pitchFamily="34" charset="0"/>
              </a:rPr>
              <a:t>Terapia empirica per IVU a coltura neg.</a:t>
            </a:r>
          </a:p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>
                <a:solidFill>
                  <a:srgbClr val="000000"/>
                </a:solidFill>
                <a:latin typeface="Calibri" pitchFamily="34" charset="0"/>
              </a:rPr>
              <a:t>Possibile nefr. interstiziale</a:t>
            </a:r>
          </a:p>
        </p:txBody>
      </p:sp>
      <p:sp>
        <p:nvSpPr>
          <p:cNvPr id="50187" name="AutoShape 11"/>
          <p:cNvSpPr>
            <a:spLocks noChangeArrowheads="1"/>
          </p:cNvSpPr>
          <p:nvPr/>
        </p:nvSpPr>
        <p:spPr bwMode="auto">
          <a:xfrm>
            <a:off x="3492500" y="5300663"/>
            <a:ext cx="2159000" cy="579437"/>
          </a:xfrm>
          <a:prstGeom prst="flowChartProcess">
            <a:avLst/>
          </a:prstGeom>
          <a:solidFill>
            <a:srgbClr val="FFFFFF"/>
          </a:solidFill>
          <a:ln w="1908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 b="1">
                <a:solidFill>
                  <a:srgbClr val="FF0000"/>
                </a:solidFill>
                <a:latin typeface="Calibri" pitchFamily="34" charset="0"/>
              </a:rPr>
              <a:t>Consulenza Nefrologica</a:t>
            </a:r>
          </a:p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 i="1">
                <a:solidFill>
                  <a:srgbClr val="FF0000"/>
                </a:solidFill>
                <a:latin typeface="Calibri" pitchFamily="34" charset="0"/>
              </a:rPr>
              <a:t>(biopsia renale)</a:t>
            </a:r>
          </a:p>
        </p:txBody>
      </p:sp>
      <p:sp>
        <p:nvSpPr>
          <p:cNvPr id="50188" name="AutoShape 12"/>
          <p:cNvSpPr>
            <a:spLocks noChangeArrowheads="1"/>
          </p:cNvSpPr>
          <p:nvPr/>
        </p:nvSpPr>
        <p:spPr bwMode="auto">
          <a:xfrm>
            <a:off x="871538" y="2420938"/>
            <a:ext cx="1627187" cy="792162"/>
          </a:xfrm>
          <a:prstGeom prst="flowChartProcess">
            <a:avLst/>
          </a:prstGeom>
          <a:solidFill>
            <a:srgbClr val="FFFFFF"/>
          </a:solidFill>
          <a:ln w="1908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>
                <a:solidFill>
                  <a:srgbClr val="000000"/>
                </a:solidFill>
                <a:latin typeface="Calibri" pitchFamily="34" charset="0"/>
              </a:rPr>
              <a:t>Urinocoltura</a:t>
            </a:r>
          </a:p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>
                <a:solidFill>
                  <a:srgbClr val="000000"/>
                </a:solidFill>
                <a:latin typeface="Calibri" pitchFamily="34" charset="0"/>
              </a:rPr>
              <a:t>Urinocoltura per bK se urine acide</a:t>
            </a:r>
          </a:p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it-IT" sz="15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0189" name="AutoShape 13"/>
          <p:cNvSpPr>
            <a:spLocks noChangeArrowheads="1"/>
          </p:cNvSpPr>
          <p:nvPr/>
        </p:nvSpPr>
        <p:spPr bwMode="auto">
          <a:xfrm>
            <a:off x="409575" y="4381500"/>
            <a:ext cx="1150938" cy="342900"/>
          </a:xfrm>
          <a:prstGeom prst="flowChartProcess">
            <a:avLst/>
          </a:prstGeom>
          <a:solidFill>
            <a:srgbClr val="FFFFFF"/>
          </a:solidFill>
          <a:ln w="1908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>
                <a:solidFill>
                  <a:srgbClr val="000000"/>
                </a:solidFill>
                <a:latin typeface="Calibri" pitchFamily="34" charset="0"/>
              </a:rPr>
              <a:t>Trattare</a:t>
            </a:r>
          </a:p>
        </p:txBody>
      </p:sp>
      <p:sp>
        <p:nvSpPr>
          <p:cNvPr id="50190" name="AutoShape 14"/>
          <p:cNvSpPr>
            <a:spLocks noChangeArrowheads="1"/>
          </p:cNvSpPr>
          <p:nvPr/>
        </p:nvSpPr>
        <p:spPr bwMode="auto">
          <a:xfrm>
            <a:off x="596900" y="3792538"/>
            <a:ext cx="792163" cy="342900"/>
          </a:xfrm>
          <a:prstGeom prst="flowChartProcess">
            <a:avLst/>
          </a:prstGeom>
          <a:solidFill>
            <a:srgbClr val="FFFFFF"/>
          </a:solidFill>
          <a:ln w="1908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>
                <a:solidFill>
                  <a:srgbClr val="000000"/>
                </a:solidFill>
                <a:latin typeface="Calibri" pitchFamily="34" charset="0"/>
              </a:rPr>
              <a:t>IVU</a:t>
            </a:r>
          </a:p>
        </p:txBody>
      </p:sp>
      <p:sp>
        <p:nvSpPr>
          <p:cNvPr id="50191" name="AutoShape 15"/>
          <p:cNvSpPr>
            <a:spLocks noChangeArrowheads="1"/>
          </p:cNvSpPr>
          <p:nvPr/>
        </p:nvSpPr>
        <p:spPr bwMode="auto">
          <a:xfrm>
            <a:off x="71438" y="5013325"/>
            <a:ext cx="1836737" cy="723900"/>
          </a:xfrm>
          <a:prstGeom prst="flowChartProcess">
            <a:avLst/>
          </a:prstGeom>
          <a:solidFill>
            <a:srgbClr val="FFFFFF"/>
          </a:solidFill>
          <a:ln w="1908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>
                <a:solidFill>
                  <a:srgbClr val="000000"/>
                </a:solidFill>
                <a:latin typeface="Calibri" pitchFamily="34" charset="0"/>
              </a:rPr>
              <a:t>Controllo guarigione:</a:t>
            </a:r>
          </a:p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>
                <a:solidFill>
                  <a:srgbClr val="000000"/>
                </a:solidFill>
                <a:latin typeface="Calibri" pitchFamily="34" charset="0"/>
              </a:rPr>
              <a:t>Urinocoltura</a:t>
            </a:r>
          </a:p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>
                <a:solidFill>
                  <a:srgbClr val="000000"/>
                </a:solidFill>
                <a:latin typeface="Calibri" pitchFamily="34" charset="0"/>
              </a:rPr>
              <a:t>Es. urine</a:t>
            </a:r>
          </a:p>
        </p:txBody>
      </p:sp>
      <p:cxnSp>
        <p:nvCxnSpPr>
          <p:cNvPr id="50192" name="AutoShape 16"/>
          <p:cNvCxnSpPr>
            <a:cxnSpLocks noChangeShapeType="1"/>
            <a:stCxn id="50177" idx="2"/>
            <a:endCxn id="50178" idx="0"/>
          </p:cNvCxnSpPr>
          <p:nvPr/>
        </p:nvCxnSpPr>
        <p:spPr bwMode="auto">
          <a:xfrm>
            <a:off x="4546600" y="692150"/>
            <a:ext cx="1588" cy="284163"/>
          </a:xfrm>
          <a:prstGeom prst="straightConnector1">
            <a:avLst/>
          </a:prstGeom>
          <a:noFill/>
          <a:ln w="19080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50193" name="AutoShape 17"/>
          <p:cNvCxnSpPr>
            <a:cxnSpLocks noChangeShapeType="1"/>
            <a:stCxn id="50178" idx="2"/>
            <a:endCxn id="50183" idx="0"/>
          </p:cNvCxnSpPr>
          <p:nvPr/>
        </p:nvCxnSpPr>
        <p:spPr bwMode="auto">
          <a:xfrm>
            <a:off x="4548188" y="1336675"/>
            <a:ext cx="14287" cy="420688"/>
          </a:xfrm>
          <a:prstGeom prst="straightConnector1">
            <a:avLst/>
          </a:prstGeom>
          <a:noFill/>
          <a:ln w="19080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50194" name="AutoShape 18"/>
          <p:cNvCxnSpPr>
            <a:cxnSpLocks noChangeShapeType="1"/>
            <a:stCxn id="50183" idx="2"/>
            <a:endCxn id="50180" idx="0"/>
          </p:cNvCxnSpPr>
          <p:nvPr/>
        </p:nvCxnSpPr>
        <p:spPr bwMode="auto">
          <a:xfrm>
            <a:off x="4562475" y="2481263"/>
            <a:ext cx="22225" cy="374650"/>
          </a:xfrm>
          <a:prstGeom prst="straightConnector1">
            <a:avLst/>
          </a:prstGeom>
          <a:noFill/>
          <a:ln w="19080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50195" name="AutoShape 19"/>
          <p:cNvCxnSpPr>
            <a:cxnSpLocks noChangeShapeType="1"/>
          </p:cNvCxnSpPr>
          <p:nvPr/>
        </p:nvCxnSpPr>
        <p:spPr bwMode="auto">
          <a:xfrm>
            <a:off x="4572000" y="3500438"/>
            <a:ext cx="1588" cy="1587500"/>
          </a:xfrm>
          <a:prstGeom prst="straightConnector1">
            <a:avLst/>
          </a:prstGeom>
          <a:noFill/>
          <a:ln w="19080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50196" name="AutoShape 20"/>
          <p:cNvCxnSpPr>
            <a:cxnSpLocks noChangeShapeType="1"/>
            <a:stCxn id="50178" idx="2"/>
            <a:endCxn id="50184" idx="3"/>
          </p:cNvCxnSpPr>
          <p:nvPr/>
        </p:nvCxnSpPr>
        <p:spPr bwMode="auto">
          <a:xfrm flipH="1">
            <a:off x="2484438" y="1336675"/>
            <a:ext cx="2063750" cy="568325"/>
          </a:xfrm>
          <a:prstGeom prst="straightConnector1">
            <a:avLst/>
          </a:prstGeom>
          <a:noFill/>
          <a:ln w="19080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50197" name="AutoShape 21"/>
          <p:cNvCxnSpPr>
            <a:cxnSpLocks noChangeShapeType="1"/>
            <a:stCxn id="50178" idx="2"/>
            <a:endCxn id="50182" idx="1"/>
          </p:cNvCxnSpPr>
          <p:nvPr/>
        </p:nvCxnSpPr>
        <p:spPr bwMode="auto">
          <a:xfrm>
            <a:off x="4548188" y="1336675"/>
            <a:ext cx="1968500" cy="650875"/>
          </a:xfrm>
          <a:prstGeom prst="straightConnector1">
            <a:avLst/>
          </a:prstGeom>
          <a:noFill/>
          <a:ln w="19080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50198" name="AutoShape 22"/>
          <p:cNvCxnSpPr>
            <a:cxnSpLocks noChangeShapeType="1"/>
            <a:stCxn id="50182" idx="2"/>
            <a:endCxn id="50181" idx="0"/>
          </p:cNvCxnSpPr>
          <p:nvPr/>
        </p:nvCxnSpPr>
        <p:spPr bwMode="auto">
          <a:xfrm flipH="1">
            <a:off x="7686675" y="2276475"/>
            <a:ext cx="1588" cy="434975"/>
          </a:xfrm>
          <a:prstGeom prst="straightConnector1">
            <a:avLst/>
          </a:prstGeom>
          <a:noFill/>
          <a:ln w="19080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50199" name="AutoShape 23"/>
          <p:cNvCxnSpPr>
            <a:cxnSpLocks noChangeShapeType="1"/>
            <a:stCxn id="50181" idx="2"/>
            <a:endCxn id="50179" idx="0"/>
          </p:cNvCxnSpPr>
          <p:nvPr/>
        </p:nvCxnSpPr>
        <p:spPr bwMode="auto">
          <a:xfrm flipH="1">
            <a:off x="6043613" y="3500438"/>
            <a:ext cx="1643062" cy="593725"/>
          </a:xfrm>
          <a:prstGeom prst="straightConnector1">
            <a:avLst/>
          </a:prstGeom>
          <a:noFill/>
          <a:ln w="19080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50200" name="AutoShape 24"/>
          <p:cNvCxnSpPr>
            <a:cxnSpLocks noChangeShapeType="1"/>
            <a:stCxn id="50181" idx="2"/>
            <a:endCxn id="50185" idx="0"/>
          </p:cNvCxnSpPr>
          <p:nvPr/>
        </p:nvCxnSpPr>
        <p:spPr bwMode="auto">
          <a:xfrm>
            <a:off x="7686675" y="3500438"/>
            <a:ext cx="306388" cy="563562"/>
          </a:xfrm>
          <a:prstGeom prst="straightConnector1">
            <a:avLst/>
          </a:prstGeom>
          <a:noFill/>
          <a:ln w="19080">
            <a:solidFill>
              <a:srgbClr val="000000"/>
            </a:solidFill>
            <a:miter lim="800000"/>
            <a:headEnd/>
            <a:tailEnd type="triangle" w="med" len="med"/>
          </a:ln>
        </p:spPr>
      </p:cxnSp>
      <p:sp>
        <p:nvSpPr>
          <p:cNvPr id="50201" name="AutoShape 25"/>
          <p:cNvSpPr>
            <a:spLocks noChangeArrowheads="1"/>
          </p:cNvSpPr>
          <p:nvPr/>
        </p:nvSpPr>
        <p:spPr bwMode="auto">
          <a:xfrm>
            <a:off x="7019925" y="4797425"/>
            <a:ext cx="1944688" cy="360363"/>
          </a:xfrm>
          <a:prstGeom prst="flowChartProcess">
            <a:avLst/>
          </a:prstGeom>
          <a:solidFill>
            <a:srgbClr val="FFFFFF"/>
          </a:solidFill>
          <a:ln w="1908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 b="1">
                <a:solidFill>
                  <a:srgbClr val="FF0000"/>
                </a:solidFill>
                <a:latin typeface="Calibri" pitchFamily="34" charset="0"/>
              </a:rPr>
              <a:t>Consulenza Urologica</a:t>
            </a:r>
          </a:p>
        </p:txBody>
      </p:sp>
      <p:cxnSp>
        <p:nvCxnSpPr>
          <p:cNvPr id="50202" name="AutoShape 26"/>
          <p:cNvCxnSpPr>
            <a:cxnSpLocks noChangeShapeType="1"/>
            <a:stCxn id="50185" idx="2"/>
            <a:endCxn id="50201" idx="0"/>
          </p:cNvCxnSpPr>
          <p:nvPr/>
        </p:nvCxnSpPr>
        <p:spPr bwMode="auto">
          <a:xfrm>
            <a:off x="7993063" y="4581525"/>
            <a:ext cx="1587" cy="215900"/>
          </a:xfrm>
          <a:prstGeom prst="straightConnector1">
            <a:avLst/>
          </a:prstGeom>
          <a:noFill/>
          <a:ln w="19080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50203" name="AutoShape 27"/>
          <p:cNvCxnSpPr>
            <a:cxnSpLocks noChangeShapeType="1"/>
            <a:stCxn id="50184" idx="2"/>
            <a:endCxn id="50188" idx="0"/>
          </p:cNvCxnSpPr>
          <p:nvPr/>
        </p:nvCxnSpPr>
        <p:spPr bwMode="auto">
          <a:xfrm flipH="1">
            <a:off x="1685925" y="2112963"/>
            <a:ext cx="6350" cy="307975"/>
          </a:xfrm>
          <a:prstGeom prst="straightConnector1">
            <a:avLst/>
          </a:prstGeom>
          <a:noFill/>
          <a:ln w="19080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50204" name="AutoShape 28"/>
          <p:cNvCxnSpPr>
            <a:cxnSpLocks noChangeShapeType="1"/>
            <a:stCxn id="50188" idx="2"/>
          </p:cNvCxnSpPr>
          <p:nvPr/>
        </p:nvCxnSpPr>
        <p:spPr bwMode="auto">
          <a:xfrm flipH="1">
            <a:off x="992188" y="3213100"/>
            <a:ext cx="693737" cy="552450"/>
          </a:xfrm>
          <a:prstGeom prst="straightConnector1">
            <a:avLst/>
          </a:prstGeom>
          <a:noFill/>
          <a:ln w="19080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50205" name="AutoShape 29"/>
          <p:cNvCxnSpPr>
            <a:cxnSpLocks noChangeShapeType="1"/>
            <a:stCxn id="50188" idx="2"/>
          </p:cNvCxnSpPr>
          <p:nvPr/>
        </p:nvCxnSpPr>
        <p:spPr bwMode="auto">
          <a:xfrm>
            <a:off x="1685925" y="3213100"/>
            <a:ext cx="1273175" cy="552450"/>
          </a:xfrm>
          <a:prstGeom prst="straightConnector1">
            <a:avLst/>
          </a:prstGeom>
          <a:noFill/>
          <a:ln w="19080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50206" name="AutoShape 30"/>
          <p:cNvCxnSpPr>
            <a:cxnSpLocks noChangeShapeType="1"/>
            <a:stCxn id="50190" idx="2"/>
            <a:endCxn id="50189" idx="0"/>
          </p:cNvCxnSpPr>
          <p:nvPr/>
        </p:nvCxnSpPr>
        <p:spPr bwMode="auto">
          <a:xfrm flipH="1">
            <a:off x="985838" y="4135438"/>
            <a:ext cx="7937" cy="246062"/>
          </a:xfrm>
          <a:prstGeom prst="straightConnector1">
            <a:avLst/>
          </a:prstGeom>
          <a:noFill/>
          <a:ln w="19080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50207" name="AutoShape 31"/>
          <p:cNvCxnSpPr>
            <a:cxnSpLocks noChangeShapeType="1"/>
            <a:stCxn id="50189" idx="2"/>
            <a:endCxn id="50191" idx="0"/>
          </p:cNvCxnSpPr>
          <p:nvPr/>
        </p:nvCxnSpPr>
        <p:spPr bwMode="auto">
          <a:xfrm>
            <a:off x="985838" y="4724400"/>
            <a:ext cx="4762" cy="288925"/>
          </a:xfrm>
          <a:prstGeom prst="straightConnector1">
            <a:avLst/>
          </a:prstGeom>
          <a:noFill/>
          <a:ln w="19080">
            <a:solidFill>
              <a:srgbClr val="000000"/>
            </a:solidFill>
            <a:miter lim="800000"/>
            <a:headEnd/>
            <a:tailEnd type="triangle" w="med" len="med"/>
          </a:ln>
        </p:spPr>
      </p:cxnSp>
      <p:sp>
        <p:nvSpPr>
          <p:cNvPr id="50208" name="Rectangle 32"/>
          <p:cNvSpPr>
            <a:spLocks noChangeArrowheads="1"/>
          </p:cNvSpPr>
          <p:nvPr/>
        </p:nvSpPr>
        <p:spPr bwMode="auto">
          <a:xfrm>
            <a:off x="468313" y="3357563"/>
            <a:ext cx="784225" cy="322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>
                <a:solidFill>
                  <a:srgbClr val="000000"/>
                </a:solidFill>
                <a:latin typeface="Calibri" pitchFamily="34" charset="0"/>
              </a:rPr>
              <a:t>Positiva</a:t>
            </a:r>
          </a:p>
        </p:txBody>
      </p:sp>
      <p:sp>
        <p:nvSpPr>
          <p:cNvPr id="50209" name="Rectangle 33"/>
          <p:cNvSpPr>
            <a:spLocks noChangeArrowheads="1"/>
          </p:cNvSpPr>
          <p:nvPr/>
        </p:nvSpPr>
        <p:spPr bwMode="auto">
          <a:xfrm>
            <a:off x="2627313" y="3357563"/>
            <a:ext cx="865187" cy="3222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>
                <a:solidFill>
                  <a:srgbClr val="000000"/>
                </a:solidFill>
                <a:latin typeface="Calibri" pitchFamily="34" charset="0"/>
              </a:rPr>
              <a:t>Negativa</a:t>
            </a:r>
          </a:p>
        </p:txBody>
      </p:sp>
      <p:sp>
        <p:nvSpPr>
          <p:cNvPr id="50210" name="Rectangle 34"/>
          <p:cNvSpPr>
            <a:spLocks noChangeArrowheads="1"/>
          </p:cNvSpPr>
          <p:nvPr/>
        </p:nvSpPr>
        <p:spPr bwMode="auto">
          <a:xfrm>
            <a:off x="5795963" y="3695700"/>
            <a:ext cx="865187" cy="322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>
                <a:solidFill>
                  <a:srgbClr val="000000"/>
                </a:solidFill>
                <a:latin typeface="Calibri" pitchFamily="34" charset="0"/>
              </a:rPr>
              <a:t>Negativa</a:t>
            </a:r>
          </a:p>
        </p:txBody>
      </p:sp>
      <p:sp>
        <p:nvSpPr>
          <p:cNvPr id="50211" name="AutoShape 35"/>
          <p:cNvSpPr>
            <a:spLocks noChangeArrowheads="1"/>
          </p:cNvSpPr>
          <p:nvPr/>
        </p:nvSpPr>
        <p:spPr bwMode="auto">
          <a:xfrm>
            <a:off x="179388" y="6165850"/>
            <a:ext cx="8964612" cy="522288"/>
          </a:xfrm>
          <a:prstGeom prst="flowChartProcess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400" b="1">
                <a:solidFill>
                  <a:srgbClr val="000000"/>
                </a:solidFill>
                <a:latin typeface="Calibri" pitchFamily="34" charset="0"/>
              </a:rPr>
              <a:t>IVU = Infezione delle Vie Urinarie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1200">
                <a:solidFill>
                  <a:srgbClr val="000000"/>
                </a:solidFill>
                <a:latin typeface="Calibri" pitchFamily="34" charset="0"/>
              </a:rPr>
              <a:t>Modificato dfa:Li T. Approach to Hematuria. </a:t>
            </a:r>
            <a:r>
              <a:rPr lang="it-IT" sz="1200">
                <a:solidFill>
                  <a:srgbClr val="000000"/>
                </a:solidFill>
                <a:latin typeface="Calibri" pitchFamily="34" charset="0"/>
              </a:rPr>
              <a:t>In: Agha IA, Green G, eds. The Washington Manual: Nephrology Subspecialty Consult. Philadelphia: Lippincott, 2004.</a:t>
            </a:r>
          </a:p>
        </p:txBody>
      </p:sp>
      <p:sp>
        <p:nvSpPr>
          <p:cNvPr id="50212" name="Rectangle 36"/>
          <p:cNvSpPr>
            <a:spLocks noChangeArrowheads="1"/>
          </p:cNvSpPr>
          <p:nvPr/>
        </p:nvSpPr>
        <p:spPr bwMode="auto">
          <a:xfrm>
            <a:off x="7877175" y="3695700"/>
            <a:ext cx="784225" cy="322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1500">
                <a:solidFill>
                  <a:srgbClr val="000000"/>
                </a:solidFill>
                <a:latin typeface="Calibri" pitchFamily="34" charset="0"/>
              </a:rPr>
              <a:t>Positiva</a:t>
            </a:r>
          </a:p>
        </p:txBody>
      </p:sp>
      <p:sp>
        <p:nvSpPr>
          <p:cNvPr id="50213" name="AutoShape 37"/>
          <p:cNvSpPr>
            <a:spLocks noChangeArrowheads="1"/>
          </p:cNvSpPr>
          <p:nvPr/>
        </p:nvSpPr>
        <p:spPr bwMode="auto">
          <a:xfrm>
            <a:off x="179388" y="188913"/>
            <a:ext cx="2319337" cy="652462"/>
          </a:xfrm>
          <a:prstGeom prst="flowChartProcess">
            <a:avLst/>
          </a:prstGeom>
          <a:solidFill>
            <a:srgbClr val="F2F2F2"/>
          </a:solidFill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3200" b="1">
                <a:solidFill>
                  <a:srgbClr val="00CCFF"/>
                </a:solidFill>
                <a:latin typeface="Arial Narrow" pitchFamily="34" charset="0"/>
              </a:rPr>
              <a:t>Flow-chart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 Box 1"/>
          <p:cNvSpPr txBox="1">
            <a:spLocks noChangeArrowheads="1"/>
          </p:cNvSpPr>
          <p:nvPr/>
        </p:nvSpPr>
        <p:spPr bwMode="auto">
          <a:xfrm>
            <a:off x="228600" y="795338"/>
            <a:ext cx="8807450" cy="4760912"/>
          </a:xfrm>
          <a:prstGeom prst="rect">
            <a:avLst/>
          </a:prstGeom>
          <a:solidFill>
            <a:srgbClr val="F2F2F2"/>
          </a:solidFill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1055688" indent="-1054100" defTabSz="449263" hangingPunct="0">
              <a:lnSpc>
                <a:spcPct val="93000"/>
              </a:lnSpc>
              <a:buSzPct val="100000"/>
              <a:tabLst>
                <a:tab pos="1055688" algn="l"/>
                <a:tab pos="1970088" algn="l"/>
                <a:tab pos="2884488" algn="l"/>
                <a:tab pos="3798888" algn="l"/>
                <a:tab pos="4713288" algn="l"/>
                <a:tab pos="5627688" algn="l"/>
                <a:tab pos="6542088" algn="l"/>
                <a:tab pos="7456488" algn="l"/>
                <a:tab pos="8370888" algn="l"/>
                <a:tab pos="9285288" algn="l"/>
                <a:tab pos="10199688" algn="l"/>
                <a:tab pos="11114088" algn="l"/>
              </a:tabLst>
            </a:pPr>
            <a:endParaRPr lang="it-IT" sz="1400" i="1">
              <a:solidFill>
                <a:srgbClr val="000000"/>
              </a:solidFill>
              <a:latin typeface="Arial Narrow" pitchFamily="34" charset="0"/>
            </a:endParaRPr>
          </a:p>
          <a:p>
            <a:pPr marL="1055688" indent="-1054100" defTabSz="449263" hangingPunct="0">
              <a:lnSpc>
                <a:spcPct val="93000"/>
              </a:lnSpc>
              <a:buSzPct val="100000"/>
              <a:tabLst>
                <a:tab pos="1055688" algn="l"/>
                <a:tab pos="1970088" algn="l"/>
                <a:tab pos="2884488" algn="l"/>
                <a:tab pos="3798888" algn="l"/>
                <a:tab pos="4713288" algn="l"/>
                <a:tab pos="5627688" algn="l"/>
                <a:tab pos="6542088" algn="l"/>
                <a:tab pos="7456488" algn="l"/>
                <a:tab pos="8370888" algn="l"/>
                <a:tab pos="9285288" algn="l"/>
                <a:tab pos="10199688" algn="l"/>
                <a:tab pos="11114088" algn="l"/>
              </a:tabLst>
            </a:pPr>
            <a:r>
              <a:rPr lang="it-IT" sz="2000" b="1">
                <a:solidFill>
                  <a:srgbClr val="000000"/>
                </a:solidFill>
                <a:latin typeface="Arial Narrow" pitchFamily="34" charset="0"/>
              </a:rPr>
              <a:t>Cosa altro c’è ?</a:t>
            </a:r>
            <a:r>
              <a:rPr lang="it-IT">
                <a:solidFill>
                  <a:srgbClr val="000000"/>
                </a:solidFill>
                <a:latin typeface="Arial Narrow" pitchFamily="34" charset="0"/>
              </a:rPr>
              <a:t>	</a:t>
            </a:r>
            <a:r>
              <a:rPr lang="it-IT" b="1">
                <a:solidFill>
                  <a:srgbClr val="0000CC"/>
                </a:solidFill>
                <a:latin typeface="Arial Narrow" pitchFamily="34" charset="0"/>
              </a:rPr>
              <a:t>sindrome nefritica?  </a:t>
            </a:r>
            <a:r>
              <a:rPr lang="it-IT" b="1">
                <a:solidFill>
                  <a:srgbClr val="FF0000"/>
                </a:solidFill>
                <a:latin typeface="Arial Narrow" pitchFamily="34" charset="0"/>
              </a:rPr>
              <a:t>*</a:t>
            </a:r>
          </a:p>
          <a:p>
            <a:pPr marL="1055688" indent="-1054100" defTabSz="449263" hangingPunct="0">
              <a:lnSpc>
                <a:spcPct val="93000"/>
              </a:lnSpc>
              <a:buSzPct val="100000"/>
              <a:tabLst>
                <a:tab pos="1055688" algn="l"/>
                <a:tab pos="1970088" algn="l"/>
                <a:tab pos="2884488" algn="l"/>
                <a:tab pos="3798888" algn="l"/>
                <a:tab pos="4713288" algn="l"/>
                <a:tab pos="5627688" algn="l"/>
                <a:tab pos="6542088" algn="l"/>
                <a:tab pos="7456488" algn="l"/>
                <a:tab pos="8370888" algn="l"/>
                <a:tab pos="9285288" algn="l"/>
                <a:tab pos="10199688" algn="l"/>
                <a:tab pos="11114088" algn="l"/>
              </a:tabLst>
            </a:pPr>
            <a:r>
              <a:rPr lang="it-IT">
                <a:solidFill>
                  <a:srgbClr val="000000"/>
                </a:solidFill>
                <a:latin typeface="Arial Narrow" pitchFamily="34" charset="0"/>
              </a:rPr>
              <a:t>	</a:t>
            </a:r>
            <a:r>
              <a:rPr lang="it-IT" sz="1400" i="1">
                <a:solidFill>
                  <a:srgbClr val="000000"/>
                </a:solidFill>
                <a:latin typeface="Arial Narrow" pitchFamily="34" charset="0"/>
              </a:rPr>
              <a:t>(ematuria, proteinuria, ipertensione arteriosa, edemi al volto, riduzione VFG </a:t>
            </a:r>
            <a:r>
              <a:rPr lang="it-IT" sz="1400" i="1">
                <a:solidFill>
                  <a:srgbClr val="000000"/>
                </a:solidFill>
                <a:latin typeface="Symbol" pitchFamily="18" charset="2"/>
              </a:rPr>
              <a:t></a:t>
            </a:r>
            <a:r>
              <a:rPr lang="it-IT" sz="1400" i="1">
                <a:solidFill>
                  <a:srgbClr val="000000"/>
                </a:solidFill>
                <a:latin typeface="Arial Narrow" pitchFamily="34" charset="0"/>
              </a:rPr>
              <a:t>o eGFR</a:t>
            </a:r>
            <a:r>
              <a:rPr lang="it-IT" sz="1400" i="1">
                <a:solidFill>
                  <a:srgbClr val="000000"/>
                </a:solidFill>
                <a:latin typeface="Symbol" pitchFamily="18" charset="2"/>
              </a:rPr>
              <a:t></a:t>
            </a:r>
            <a:r>
              <a:rPr lang="it-IT" sz="1400" i="1">
                <a:solidFill>
                  <a:srgbClr val="000000"/>
                </a:solidFill>
                <a:latin typeface="Arial Narrow" pitchFamily="34" charset="0"/>
              </a:rPr>
              <a:t>, oliguria)</a:t>
            </a:r>
          </a:p>
          <a:p>
            <a:pPr marL="1055688" indent="-1054100" defTabSz="449263" hangingPunct="0">
              <a:lnSpc>
                <a:spcPct val="93000"/>
              </a:lnSpc>
              <a:buSzPct val="100000"/>
              <a:tabLst>
                <a:tab pos="1055688" algn="l"/>
                <a:tab pos="1970088" algn="l"/>
                <a:tab pos="2884488" algn="l"/>
                <a:tab pos="3798888" algn="l"/>
                <a:tab pos="4713288" algn="l"/>
                <a:tab pos="5627688" algn="l"/>
                <a:tab pos="6542088" algn="l"/>
                <a:tab pos="7456488" algn="l"/>
                <a:tab pos="8370888" algn="l"/>
                <a:tab pos="9285288" algn="l"/>
                <a:tab pos="10199688" algn="l"/>
                <a:tab pos="11114088" algn="l"/>
              </a:tabLst>
            </a:pPr>
            <a:r>
              <a:rPr lang="it-IT">
                <a:solidFill>
                  <a:srgbClr val="000000"/>
                </a:solidFill>
                <a:latin typeface="Arial Narrow" pitchFamily="34" charset="0"/>
              </a:rPr>
              <a:t>	</a:t>
            </a:r>
          </a:p>
          <a:p>
            <a:pPr marL="1055688" indent="-1054100" defTabSz="449263" hangingPunct="0">
              <a:lnSpc>
                <a:spcPct val="93000"/>
              </a:lnSpc>
              <a:buSzPct val="100000"/>
              <a:tabLst>
                <a:tab pos="1055688" algn="l"/>
                <a:tab pos="1970088" algn="l"/>
                <a:tab pos="2884488" algn="l"/>
                <a:tab pos="3798888" algn="l"/>
                <a:tab pos="4713288" algn="l"/>
                <a:tab pos="5627688" algn="l"/>
                <a:tab pos="6542088" algn="l"/>
                <a:tab pos="7456488" algn="l"/>
                <a:tab pos="8370888" algn="l"/>
                <a:tab pos="9285288" algn="l"/>
                <a:tab pos="10199688" algn="l"/>
                <a:tab pos="11114088" algn="l"/>
              </a:tabLst>
            </a:pPr>
            <a:r>
              <a:rPr lang="it-IT">
                <a:solidFill>
                  <a:srgbClr val="000000"/>
                </a:solidFill>
                <a:latin typeface="Arial Narrow" pitchFamily="34" charset="0"/>
              </a:rPr>
              <a:t>	</a:t>
            </a:r>
            <a:r>
              <a:rPr lang="it-IT" b="1">
                <a:solidFill>
                  <a:srgbClr val="0000CC"/>
                </a:solidFill>
                <a:latin typeface="Arial Narrow" pitchFamily="34" charset="0"/>
              </a:rPr>
              <a:t>sindrome nefrosica? </a:t>
            </a:r>
            <a:r>
              <a:rPr lang="it-IT" b="1">
                <a:solidFill>
                  <a:srgbClr val="FF0000"/>
                </a:solidFill>
                <a:latin typeface="Arial Narrow" pitchFamily="34" charset="0"/>
              </a:rPr>
              <a:t>*</a:t>
            </a:r>
          </a:p>
          <a:p>
            <a:pPr marL="1055688" indent="-1054100" defTabSz="449263" hangingPunct="0">
              <a:lnSpc>
                <a:spcPct val="93000"/>
              </a:lnSpc>
              <a:buSzPct val="100000"/>
              <a:tabLst>
                <a:tab pos="1055688" algn="l"/>
                <a:tab pos="1970088" algn="l"/>
                <a:tab pos="2884488" algn="l"/>
                <a:tab pos="3798888" algn="l"/>
                <a:tab pos="4713288" algn="l"/>
                <a:tab pos="5627688" algn="l"/>
                <a:tab pos="6542088" algn="l"/>
                <a:tab pos="7456488" algn="l"/>
                <a:tab pos="8370888" algn="l"/>
                <a:tab pos="9285288" algn="l"/>
                <a:tab pos="10199688" algn="l"/>
                <a:tab pos="11114088" algn="l"/>
              </a:tabLst>
            </a:pPr>
            <a:r>
              <a:rPr lang="it-IT">
                <a:solidFill>
                  <a:srgbClr val="000000"/>
                </a:solidFill>
                <a:latin typeface="Arial Narrow" pitchFamily="34" charset="0"/>
              </a:rPr>
              <a:t>	</a:t>
            </a:r>
            <a:r>
              <a:rPr lang="it-IT" sz="1400" i="1">
                <a:solidFill>
                  <a:srgbClr val="000000"/>
                </a:solidFill>
                <a:latin typeface="Arial Narrow" pitchFamily="34" charset="0"/>
              </a:rPr>
              <a:t>  (edemi declivi importanti e simmetrici, proteinuria marcata, ipodisprotidemia, iperlipemia)</a:t>
            </a:r>
          </a:p>
          <a:p>
            <a:pPr marL="1055688" indent="-1054100" defTabSz="449263" hangingPunct="0">
              <a:lnSpc>
                <a:spcPct val="93000"/>
              </a:lnSpc>
              <a:buSzPct val="100000"/>
              <a:tabLst>
                <a:tab pos="1055688" algn="l"/>
                <a:tab pos="1970088" algn="l"/>
                <a:tab pos="2884488" algn="l"/>
                <a:tab pos="3798888" algn="l"/>
                <a:tab pos="4713288" algn="l"/>
                <a:tab pos="5627688" algn="l"/>
                <a:tab pos="6542088" algn="l"/>
                <a:tab pos="7456488" algn="l"/>
                <a:tab pos="8370888" algn="l"/>
                <a:tab pos="9285288" algn="l"/>
                <a:tab pos="10199688" algn="l"/>
                <a:tab pos="11114088" algn="l"/>
              </a:tabLst>
            </a:pPr>
            <a:r>
              <a:rPr lang="it-IT">
                <a:solidFill>
                  <a:srgbClr val="000000"/>
                </a:solidFill>
                <a:latin typeface="Arial Narrow" pitchFamily="34" charset="0"/>
              </a:rPr>
              <a:t>	</a:t>
            </a:r>
          </a:p>
          <a:p>
            <a:pPr marL="1055688" indent="-1054100" defTabSz="449263" hangingPunct="0">
              <a:lnSpc>
                <a:spcPct val="93000"/>
              </a:lnSpc>
              <a:buSzPct val="100000"/>
              <a:tabLst>
                <a:tab pos="1055688" algn="l"/>
                <a:tab pos="1970088" algn="l"/>
                <a:tab pos="2884488" algn="l"/>
                <a:tab pos="3798888" algn="l"/>
                <a:tab pos="4713288" algn="l"/>
                <a:tab pos="5627688" algn="l"/>
                <a:tab pos="6542088" algn="l"/>
                <a:tab pos="7456488" algn="l"/>
                <a:tab pos="8370888" algn="l"/>
                <a:tab pos="9285288" algn="l"/>
                <a:tab pos="10199688" algn="l"/>
                <a:tab pos="11114088" algn="l"/>
              </a:tabLst>
            </a:pPr>
            <a:r>
              <a:rPr lang="it-IT">
                <a:solidFill>
                  <a:srgbClr val="000000"/>
                </a:solidFill>
                <a:latin typeface="Arial Narrow" pitchFamily="34" charset="0"/>
              </a:rPr>
              <a:t>	</a:t>
            </a:r>
            <a:r>
              <a:rPr lang="it-IT" b="1">
                <a:solidFill>
                  <a:srgbClr val="0000CC"/>
                </a:solidFill>
                <a:latin typeface="Arial Narrow" pitchFamily="34" charset="0"/>
              </a:rPr>
              <a:t>quadro sindromico/sintomatologico ? </a:t>
            </a:r>
            <a:r>
              <a:rPr lang="it-IT" b="1">
                <a:solidFill>
                  <a:srgbClr val="FF0000"/>
                </a:solidFill>
                <a:latin typeface="Arial Narrow" pitchFamily="34" charset="0"/>
              </a:rPr>
              <a:t>*</a:t>
            </a:r>
          </a:p>
          <a:p>
            <a:pPr marL="1055688" indent="-1054100" defTabSz="449263" hangingPunct="0">
              <a:lnSpc>
                <a:spcPct val="93000"/>
              </a:lnSpc>
              <a:buSzPct val="100000"/>
              <a:tabLst>
                <a:tab pos="1055688" algn="l"/>
                <a:tab pos="1970088" algn="l"/>
                <a:tab pos="2884488" algn="l"/>
                <a:tab pos="3798888" algn="l"/>
                <a:tab pos="4713288" algn="l"/>
                <a:tab pos="5627688" algn="l"/>
                <a:tab pos="6542088" algn="l"/>
                <a:tab pos="7456488" algn="l"/>
                <a:tab pos="8370888" algn="l"/>
                <a:tab pos="9285288" algn="l"/>
                <a:tab pos="10199688" algn="l"/>
                <a:tab pos="11114088" algn="l"/>
              </a:tabLst>
            </a:pPr>
            <a:r>
              <a:rPr lang="it-IT">
                <a:solidFill>
                  <a:srgbClr val="000000"/>
                </a:solidFill>
                <a:latin typeface="Arial Narrow" pitchFamily="34" charset="0"/>
              </a:rPr>
              <a:t>	</a:t>
            </a:r>
            <a:r>
              <a:rPr lang="it-IT" sz="1400" i="1">
                <a:solidFill>
                  <a:srgbClr val="000000"/>
                </a:solidFill>
                <a:latin typeface="Arial Narrow" pitchFamily="34" charset="0"/>
              </a:rPr>
              <a:t>  (astenia ingravescente, febbricola, calo ponderale, malessere)</a:t>
            </a:r>
          </a:p>
          <a:p>
            <a:pPr marL="1055688" indent="-1054100" defTabSz="449263" hangingPunct="0">
              <a:lnSpc>
                <a:spcPct val="93000"/>
              </a:lnSpc>
              <a:buSzPct val="100000"/>
              <a:tabLst>
                <a:tab pos="1055688" algn="l"/>
                <a:tab pos="1970088" algn="l"/>
                <a:tab pos="2884488" algn="l"/>
                <a:tab pos="3798888" algn="l"/>
                <a:tab pos="4713288" algn="l"/>
                <a:tab pos="5627688" algn="l"/>
                <a:tab pos="6542088" algn="l"/>
                <a:tab pos="7456488" algn="l"/>
                <a:tab pos="8370888" algn="l"/>
                <a:tab pos="9285288" algn="l"/>
                <a:tab pos="10199688" algn="l"/>
                <a:tab pos="11114088" algn="l"/>
              </a:tabLst>
            </a:pPr>
            <a:r>
              <a:rPr lang="it-IT">
                <a:solidFill>
                  <a:srgbClr val="000000"/>
                </a:solidFill>
                <a:latin typeface="Arial Narrow" pitchFamily="34" charset="0"/>
              </a:rPr>
              <a:t>	</a:t>
            </a:r>
          </a:p>
          <a:p>
            <a:pPr marL="1055688" indent="-1054100" defTabSz="449263" hangingPunct="0">
              <a:lnSpc>
                <a:spcPct val="93000"/>
              </a:lnSpc>
              <a:buSzPct val="100000"/>
              <a:tabLst>
                <a:tab pos="1055688" algn="l"/>
                <a:tab pos="1970088" algn="l"/>
                <a:tab pos="2884488" algn="l"/>
                <a:tab pos="3798888" algn="l"/>
                <a:tab pos="4713288" algn="l"/>
                <a:tab pos="5627688" algn="l"/>
                <a:tab pos="6542088" algn="l"/>
                <a:tab pos="7456488" algn="l"/>
                <a:tab pos="8370888" algn="l"/>
                <a:tab pos="9285288" algn="l"/>
                <a:tab pos="10199688" algn="l"/>
                <a:tab pos="11114088" algn="l"/>
              </a:tabLst>
            </a:pPr>
            <a:r>
              <a:rPr lang="it-IT">
                <a:solidFill>
                  <a:srgbClr val="000000"/>
                </a:solidFill>
                <a:latin typeface="Arial Narrow" pitchFamily="34" charset="0"/>
              </a:rPr>
              <a:t>	</a:t>
            </a:r>
            <a:r>
              <a:rPr lang="it-IT" b="1">
                <a:solidFill>
                  <a:srgbClr val="0000CC"/>
                </a:solidFill>
                <a:latin typeface="Arial Narrow" pitchFamily="34" charset="0"/>
              </a:rPr>
              <a:t>c’è </a:t>
            </a:r>
            <a:r>
              <a:rPr lang="it-IT" b="1">
                <a:solidFill>
                  <a:srgbClr val="0000CC"/>
                </a:solidFill>
                <a:latin typeface="Symbol" pitchFamily="18" charset="2"/>
              </a:rPr>
              <a:t></a:t>
            </a:r>
            <a:r>
              <a:rPr lang="it-IT" b="1">
                <a:solidFill>
                  <a:srgbClr val="0000CC"/>
                </a:solidFill>
                <a:latin typeface="Arial Narrow" pitchFamily="34" charset="0"/>
              </a:rPr>
              <a:t> </a:t>
            </a:r>
            <a:r>
              <a:rPr lang="it-IT" b="1">
                <a:solidFill>
                  <a:srgbClr val="0000CC"/>
                </a:solidFill>
                <a:latin typeface="Symbol" pitchFamily="18" charset="2"/>
              </a:rPr>
              <a:t></a:t>
            </a:r>
            <a:r>
              <a:rPr lang="it-IT" b="1">
                <a:solidFill>
                  <a:srgbClr val="0000CC"/>
                </a:solidFill>
                <a:latin typeface="Arial Narrow" pitchFamily="34" charset="0"/>
              </a:rPr>
              <a:t> VFG </a:t>
            </a:r>
            <a:r>
              <a:rPr lang="it-IT">
                <a:solidFill>
                  <a:srgbClr val="000000"/>
                </a:solidFill>
                <a:latin typeface="Arial Narrow" pitchFamily="34" charset="0"/>
              </a:rPr>
              <a:t>non noto prima o peggiorato rispetto a valori precedenti ?</a:t>
            </a:r>
            <a:r>
              <a:rPr lang="it-IT" b="1">
                <a:solidFill>
                  <a:srgbClr val="FF0000"/>
                </a:solidFill>
                <a:latin typeface="Arial Narrow" pitchFamily="34" charset="0"/>
              </a:rPr>
              <a:t> *</a:t>
            </a:r>
          </a:p>
          <a:p>
            <a:pPr marL="1055688" indent="-1054100" defTabSz="449263" hangingPunct="0">
              <a:lnSpc>
                <a:spcPct val="93000"/>
              </a:lnSpc>
              <a:buSzPct val="100000"/>
              <a:tabLst>
                <a:tab pos="1055688" algn="l"/>
                <a:tab pos="1970088" algn="l"/>
                <a:tab pos="2884488" algn="l"/>
                <a:tab pos="3798888" algn="l"/>
                <a:tab pos="4713288" algn="l"/>
                <a:tab pos="5627688" algn="l"/>
                <a:tab pos="6542088" algn="l"/>
                <a:tab pos="7456488" algn="l"/>
                <a:tab pos="8370888" algn="l"/>
                <a:tab pos="9285288" algn="l"/>
                <a:tab pos="10199688" algn="l"/>
                <a:tab pos="11114088" algn="l"/>
              </a:tabLst>
            </a:pPr>
            <a:endParaRPr lang="it-IT">
              <a:solidFill>
                <a:srgbClr val="000000"/>
              </a:solidFill>
              <a:latin typeface="Arial Narrow" pitchFamily="34" charset="0"/>
            </a:endParaRPr>
          </a:p>
          <a:p>
            <a:pPr marL="1055688" indent="-1054100" defTabSz="449263" hangingPunct="0">
              <a:lnSpc>
                <a:spcPct val="93000"/>
              </a:lnSpc>
              <a:buSzPct val="100000"/>
              <a:tabLst>
                <a:tab pos="1055688" algn="l"/>
                <a:tab pos="1970088" algn="l"/>
                <a:tab pos="2884488" algn="l"/>
                <a:tab pos="3798888" algn="l"/>
                <a:tab pos="4713288" algn="l"/>
                <a:tab pos="5627688" algn="l"/>
                <a:tab pos="6542088" algn="l"/>
                <a:tab pos="7456488" algn="l"/>
                <a:tab pos="8370888" algn="l"/>
                <a:tab pos="9285288" algn="l"/>
                <a:tab pos="10199688" algn="l"/>
                <a:tab pos="11114088" algn="l"/>
              </a:tabLst>
            </a:pPr>
            <a:r>
              <a:rPr lang="it-IT">
                <a:solidFill>
                  <a:srgbClr val="000000"/>
                </a:solidFill>
                <a:latin typeface="Arial Narrow" pitchFamily="34" charset="0"/>
              </a:rPr>
              <a:t>	</a:t>
            </a:r>
            <a:r>
              <a:rPr lang="it-IT" b="1">
                <a:solidFill>
                  <a:srgbClr val="0000CC"/>
                </a:solidFill>
                <a:latin typeface="Arial Narrow" pitchFamily="34" charset="0"/>
              </a:rPr>
              <a:t>altra patologia nota per complicanze renali ? </a:t>
            </a:r>
            <a:r>
              <a:rPr lang="it-IT" sz="1400" i="1">
                <a:solidFill>
                  <a:srgbClr val="000000"/>
                </a:solidFill>
                <a:latin typeface="Arial Narrow" pitchFamily="34" charset="0"/>
              </a:rPr>
              <a:t>(diabete, paraproteine , ecc.?)</a:t>
            </a:r>
          </a:p>
          <a:p>
            <a:pPr marL="1055688" indent="-1054100" defTabSz="449263" hangingPunct="0">
              <a:lnSpc>
                <a:spcPct val="93000"/>
              </a:lnSpc>
              <a:buSzPct val="100000"/>
              <a:tabLst>
                <a:tab pos="1055688" algn="l"/>
                <a:tab pos="1970088" algn="l"/>
                <a:tab pos="2884488" algn="l"/>
                <a:tab pos="3798888" algn="l"/>
                <a:tab pos="4713288" algn="l"/>
                <a:tab pos="5627688" algn="l"/>
                <a:tab pos="6542088" algn="l"/>
                <a:tab pos="7456488" algn="l"/>
                <a:tab pos="8370888" algn="l"/>
                <a:tab pos="9285288" algn="l"/>
                <a:tab pos="10199688" algn="l"/>
                <a:tab pos="11114088" algn="l"/>
              </a:tabLst>
            </a:pPr>
            <a:endParaRPr lang="it-IT" sz="1400" i="1">
              <a:solidFill>
                <a:srgbClr val="000000"/>
              </a:solidFill>
              <a:latin typeface="Arial Narrow" pitchFamily="34" charset="0"/>
            </a:endParaRPr>
          </a:p>
          <a:p>
            <a:pPr marL="1055688" indent="-1054100" algn="ctr" defTabSz="449263" hangingPunct="0">
              <a:lnSpc>
                <a:spcPct val="93000"/>
              </a:lnSpc>
              <a:buSzPct val="100000"/>
              <a:tabLst>
                <a:tab pos="1055688" algn="l"/>
                <a:tab pos="1970088" algn="l"/>
                <a:tab pos="2884488" algn="l"/>
                <a:tab pos="3798888" algn="l"/>
                <a:tab pos="4713288" algn="l"/>
                <a:tab pos="5627688" algn="l"/>
                <a:tab pos="6542088" algn="l"/>
                <a:tab pos="7456488" algn="l"/>
                <a:tab pos="8370888" algn="l"/>
                <a:tab pos="9285288" algn="l"/>
                <a:tab pos="10199688" algn="l"/>
                <a:tab pos="11114088" algn="l"/>
              </a:tabLst>
            </a:pPr>
            <a:endParaRPr lang="it-IT" sz="2400" i="1">
              <a:solidFill>
                <a:srgbClr val="FF0000"/>
              </a:solidFill>
              <a:latin typeface="Arial Narrow" pitchFamily="34" charset="0"/>
            </a:endParaRPr>
          </a:p>
          <a:p>
            <a:pPr marL="1055688" indent="-1054100" algn="ctr" defTabSz="449263" hangingPunct="0">
              <a:lnSpc>
                <a:spcPct val="93000"/>
              </a:lnSpc>
              <a:buSzPct val="100000"/>
              <a:tabLst>
                <a:tab pos="1055688" algn="l"/>
                <a:tab pos="1970088" algn="l"/>
                <a:tab pos="2884488" algn="l"/>
                <a:tab pos="3798888" algn="l"/>
                <a:tab pos="4713288" algn="l"/>
                <a:tab pos="5627688" algn="l"/>
                <a:tab pos="6542088" algn="l"/>
                <a:tab pos="7456488" algn="l"/>
                <a:tab pos="8370888" algn="l"/>
                <a:tab pos="9285288" algn="l"/>
                <a:tab pos="10199688" algn="l"/>
                <a:tab pos="11114088" algn="l"/>
              </a:tabLst>
            </a:pPr>
            <a:r>
              <a:rPr lang="it-IT" sz="2800" b="1">
                <a:solidFill>
                  <a:srgbClr val="FF0000"/>
                </a:solidFill>
                <a:latin typeface="Arial Narrow" pitchFamily="34" charset="0"/>
              </a:rPr>
              <a:t>In questi casi: invio al nefrologo; se * : </a:t>
            </a:r>
            <a:r>
              <a:rPr lang="it-IT" sz="2800" b="1" u="sng">
                <a:solidFill>
                  <a:srgbClr val="FF0000"/>
                </a:solidFill>
                <a:latin typeface="Arial Narrow" pitchFamily="34" charset="0"/>
              </a:rPr>
              <a:t>bollino verde</a:t>
            </a:r>
          </a:p>
          <a:p>
            <a:pPr marL="1055688" indent="-1054100" algn="ctr" defTabSz="449263" hangingPunct="0">
              <a:lnSpc>
                <a:spcPct val="93000"/>
              </a:lnSpc>
              <a:buSzPct val="100000"/>
              <a:tabLst>
                <a:tab pos="1055688" algn="l"/>
                <a:tab pos="1970088" algn="l"/>
                <a:tab pos="2884488" algn="l"/>
                <a:tab pos="3798888" algn="l"/>
                <a:tab pos="4713288" algn="l"/>
                <a:tab pos="5627688" algn="l"/>
                <a:tab pos="6542088" algn="l"/>
                <a:tab pos="7456488" algn="l"/>
                <a:tab pos="8370888" algn="l"/>
                <a:tab pos="9285288" algn="l"/>
                <a:tab pos="10199688" algn="l"/>
                <a:tab pos="11114088" algn="l"/>
              </a:tabLst>
            </a:pPr>
            <a:endParaRPr lang="it-IT" sz="2800" b="1" u="sng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250825" y="149225"/>
            <a:ext cx="8543925" cy="642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sz="3600" b="1">
                <a:solidFill>
                  <a:srgbClr val="00CCFF"/>
                </a:solidFill>
                <a:latin typeface="Arial Narrow" pitchFamily="34" charset="0"/>
              </a:rPr>
              <a:t>EMATURIA MICROSCOPICA</a:t>
            </a:r>
          </a:p>
        </p:txBody>
      </p:sp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323850" y="5732463"/>
            <a:ext cx="8064500" cy="917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 b="1">
                <a:solidFill>
                  <a:srgbClr val="000099"/>
                </a:solidFill>
              </a:rPr>
              <a:t>Nota:</a:t>
            </a:r>
            <a:r>
              <a:rPr lang="it-IT">
                <a:solidFill>
                  <a:srgbClr val="000099"/>
                </a:solidFill>
              </a:rPr>
              <a:t>	Solo altissime dosi di dicumarolici danno ematuria, negli altri casi il 	dicumarolico </a:t>
            </a:r>
            <a:r>
              <a:rPr lang="it-IT" b="1">
                <a:solidFill>
                  <a:srgbClr val="FF0000"/>
                </a:solidFill>
              </a:rPr>
              <a:t>“svela” una causa esistente.</a:t>
            </a:r>
          </a:p>
          <a:p>
            <a:pPr defTabSz="449263" hangingPunct="0">
              <a:lnSpc>
                <a:spcPct val="93000"/>
              </a:lnSpc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it-IT">
                <a:solidFill>
                  <a:srgbClr val="FF0000"/>
                </a:solidFill>
              </a:rPr>
              <a:t>	</a:t>
            </a:r>
            <a:r>
              <a:rPr lang="it-IT" i="1">
                <a:solidFill>
                  <a:srgbClr val="000099"/>
                </a:solidFill>
              </a:rPr>
              <a:t>(non cavarsela con “tanto è scoagulato”; fare esami di imaging)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995362"/>
          </a:xfrm>
          <a:noFill/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 sz="5400" b="1" dirty="0" smtClean="0">
                <a:solidFill>
                  <a:srgbClr val="00CCFF"/>
                </a:solidFill>
                <a:latin typeface="Arial Narrow"/>
                <a:cs typeface="Arial Narrow"/>
              </a:rPr>
              <a:t>III SESSIONE: ADDOME</a:t>
            </a:r>
            <a:endParaRPr lang="it-IT" sz="5400" b="1" dirty="0">
              <a:solidFill>
                <a:srgbClr val="00CCFF"/>
              </a:solidFill>
              <a:latin typeface="Arial Narrow"/>
              <a:cs typeface="Arial Narrow"/>
            </a:endParaRPr>
          </a:p>
        </p:txBody>
      </p:sp>
      <p:sp>
        <p:nvSpPr>
          <p:cNvPr id="27650" name="CasellaDiTesto 5"/>
          <p:cNvSpPr txBox="1">
            <a:spLocks noChangeArrowheads="1"/>
          </p:cNvSpPr>
          <p:nvPr/>
        </p:nvSpPr>
        <p:spPr bwMode="auto">
          <a:xfrm>
            <a:off x="487363" y="1270000"/>
            <a:ext cx="8218487" cy="76993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4400" b="1">
                <a:solidFill>
                  <a:srgbClr val="00CCFF"/>
                </a:solidFill>
                <a:latin typeface="Arial Narrow" pitchFamily="34" charset="0"/>
              </a:rPr>
              <a:t>3° MODULO: EMATURIA</a:t>
            </a: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2565400"/>
            <a:ext cx="554355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12600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0360" tIns="44280" rIns="90360" bIns="44280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4800" b="1" smtClean="0">
                <a:solidFill>
                  <a:srgbClr val="00CCFF"/>
                </a:solidFill>
              </a:rPr>
              <a:t>EMATURIA UROLOGICA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ln w="12600">
            <a:solidFill>
              <a:srgbClr val="FFFFFF"/>
            </a:solidFill>
          </a:ln>
        </p:spPr>
        <p:txBody>
          <a:bodyPr lIns="90360" tIns="44280" rIns="90360" bIns="44280"/>
          <a:lstStyle/>
          <a:p>
            <a:pPr indent="-341313">
              <a:spcBef>
                <a:spcPts val="638"/>
              </a:spcBef>
              <a:buSzPct val="45000"/>
              <a:buFont typeface="Wingdings" pitchFamily="2" charset="2"/>
              <a:buNone/>
            </a:pPr>
            <a:r>
              <a:rPr lang="it-IT" sz="2000" b="1" smtClean="0">
                <a:latin typeface="Arial Narrow" pitchFamily="34" charset="0"/>
              </a:rPr>
              <a:t>PATOLOGIE  DELLA VIA ESCRETRICE E DELLA VESCICA (</a:t>
            </a:r>
            <a:r>
              <a:rPr lang="it-IT" sz="2000" smtClean="0">
                <a:latin typeface="Arial Narrow" pitchFamily="34" charset="0"/>
              </a:rPr>
              <a:t>flogosi, neoplasie, calcolosi, traumi, TBC, endometriosi, malformazioni )</a:t>
            </a:r>
          </a:p>
          <a:p>
            <a:pPr indent="-341313">
              <a:spcBef>
                <a:spcPts val="638"/>
              </a:spcBef>
              <a:buSzPct val="45000"/>
              <a:buFont typeface="Wingdings" pitchFamily="2" charset="2"/>
              <a:buNone/>
            </a:pPr>
            <a:r>
              <a:rPr lang="it-IT" sz="2000" b="1" smtClean="0">
                <a:latin typeface="Arial Narrow" pitchFamily="34" charset="0"/>
              </a:rPr>
              <a:t>PATOLOGIA PROSTATICA</a:t>
            </a:r>
            <a:r>
              <a:rPr lang="it-IT" sz="2000" smtClean="0">
                <a:latin typeface="Arial Narrow" pitchFamily="34" charset="0"/>
              </a:rPr>
              <a:t> </a:t>
            </a:r>
            <a:br>
              <a:rPr lang="it-IT" sz="2000" smtClean="0">
                <a:latin typeface="Arial Narrow" pitchFamily="34" charset="0"/>
              </a:rPr>
            </a:br>
            <a:r>
              <a:rPr lang="it-IT" sz="2000" smtClean="0">
                <a:latin typeface="Arial Narrow" pitchFamily="34" charset="0"/>
              </a:rPr>
              <a:t>(</a:t>
            </a:r>
            <a:r>
              <a:rPr lang="it-IT" sz="2000" smtClean="0">
                <a:solidFill>
                  <a:srgbClr val="FF0000"/>
                </a:solidFill>
                <a:latin typeface="Arial Narrow" pitchFamily="34" charset="0"/>
              </a:rPr>
              <a:t>IPB</a:t>
            </a:r>
            <a:r>
              <a:rPr lang="it-IT" sz="2000" smtClean="0">
                <a:latin typeface="Arial Narrow" pitchFamily="34" charset="0"/>
              </a:rPr>
              <a:t>, neoplasia, flogosi)</a:t>
            </a:r>
          </a:p>
          <a:p>
            <a:pPr indent="-341313">
              <a:spcBef>
                <a:spcPts val="638"/>
              </a:spcBef>
              <a:buSzPct val="45000"/>
              <a:buFont typeface="Wingdings" pitchFamily="2" charset="2"/>
              <a:buNone/>
            </a:pPr>
            <a:r>
              <a:rPr lang="it-IT" sz="2000" b="1" smtClean="0">
                <a:latin typeface="Arial Narrow" pitchFamily="34" charset="0"/>
              </a:rPr>
              <a:t>PATOLOGIE PARENCHIMALI RENALI</a:t>
            </a:r>
            <a:r>
              <a:rPr lang="it-IT" sz="2000" smtClean="0">
                <a:latin typeface="Arial Narrow" pitchFamily="34" charset="0"/>
              </a:rPr>
              <a:t> </a:t>
            </a:r>
            <a:br>
              <a:rPr lang="it-IT" sz="2000" smtClean="0">
                <a:latin typeface="Arial Narrow" pitchFamily="34" charset="0"/>
              </a:rPr>
            </a:br>
            <a:r>
              <a:rPr lang="it-IT" sz="2000" smtClean="0">
                <a:latin typeface="Arial Narrow" pitchFamily="34" charset="0"/>
              </a:rPr>
              <a:t>(neoplasie, traumi,</a:t>
            </a:r>
            <a:r>
              <a:rPr lang="it-IT" sz="2000" smtClean="0">
                <a:solidFill>
                  <a:srgbClr val="FFFFFF"/>
                </a:solidFill>
                <a:latin typeface="Arial Narrow" pitchFamily="34" charset="0"/>
              </a:rPr>
              <a:t> </a:t>
            </a:r>
            <a:r>
              <a:rPr lang="it-IT" sz="2000" smtClean="0">
                <a:latin typeface="Arial Narrow" pitchFamily="34" charset="0"/>
              </a:rPr>
              <a:t>TBC, FAV, malformazioni)</a:t>
            </a:r>
          </a:p>
          <a:p>
            <a:pPr indent="-341313">
              <a:spcBef>
                <a:spcPts val="638"/>
              </a:spcBef>
              <a:buSzPct val="45000"/>
              <a:buFont typeface="Wingdings" pitchFamily="2" charset="2"/>
              <a:buNone/>
            </a:pPr>
            <a:r>
              <a:rPr lang="it-IT" sz="2000" b="1" smtClean="0">
                <a:latin typeface="Arial Narrow" pitchFamily="34" charset="0"/>
              </a:rPr>
              <a:t>CAUSE IATROGENE</a:t>
            </a:r>
            <a:r>
              <a:rPr lang="it-IT" sz="2000" smtClean="0">
                <a:latin typeface="Arial Narrow" pitchFamily="34" charset="0"/>
              </a:rPr>
              <a:t> </a:t>
            </a:r>
            <a:br>
              <a:rPr lang="it-IT" sz="2000" smtClean="0">
                <a:latin typeface="Arial Narrow" pitchFamily="34" charset="0"/>
              </a:rPr>
            </a:br>
            <a:r>
              <a:rPr lang="it-IT" sz="2000" smtClean="0">
                <a:latin typeface="Arial Narrow" pitchFamily="34" charset="0"/>
              </a:rPr>
              <a:t>(interventi endoscopici, </a:t>
            </a:r>
            <a:r>
              <a:rPr lang="it-IT" sz="2000" smtClean="0">
                <a:solidFill>
                  <a:srgbClr val="FF0000"/>
                </a:solidFill>
                <a:latin typeface="Arial Narrow" pitchFamily="34" charset="0"/>
              </a:rPr>
              <a:t>cateterismo evacuativo </a:t>
            </a:r>
            <a:r>
              <a:rPr lang="it-IT" sz="2000" smtClean="0">
                <a:latin typeface="Arial Narrow" pitchFamily="34" charset="0"/>
              </a:rPr>
              <a:t>, radioterapia pelvica)</a:t>
            </a:r>
          </a:p>
          <a:p>
            <a:pPr indent="-341313">
              <a:spcBef>
                <a:spcPts val="638"/>
              </a:spcBef>
              <a:buSzPct val="45000"/>
              <a:buFont typeface="Wingdings" pitchFamily="2" charset="2"/>
              <a:buNone/>
            </a:pPr>
            <a:r>
              <a:rPr lang="it-IT" sz="2000" b="1" smtClean="0">
                <a:latin typeface="Arial Narrow" pitchFamily="34" charset="0"/>
              </a:rPr>
              <a:t>PATOLOGIE PELVICHE</a:t>
            </a:r>
            <a:r>
              <a:rPr lang="it-IT" sz="2000" smtClean="0">
                <a:latin typeface="Arial Narrow" pitchFamily="34" charset="0"/>
              </a:rPr>
              <a:t/>
            </a:r>
            <a:br>
              <a:rPr lang="it-IT" sz="2000" smtClean="0">
                <a:latin typeface="Arial Narrow" pitchFamily="34" charset="0"/>
              </a:rPr>
            </a:br>
            <a:r>
              <a:rPr lang="it-IT" sz="2000" smtClean="0">
                <a:latin typeface="Arial Narrow" pitchFamily="34" charset="0"/>
              </a:rPr>
              <a:t>(neoplasie retto sigma,ginecologiche)</a:t>
            </a:r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1588" cy="1588"/>
          </a:xfrm>
        </p:spPr>
        <p:txBody>
          <a:bodyPr/>
          <a:lstStyle/>
          <a:p>
            <a:pPr indent="-341313">
              <a:spcBef>
                <a:spcPts val="638"/>
              </a:spcBef>
              <a:buClrTx/>
              <a:buSzTx/>
              <a:buFontTx/>
              <a:buNone/>
            </a:pPr>
            <a:endParaRPr lang="it-IT" smtClean="0">
              <a:latin typeface="Arial Narrow" pitchFamily="34" charset="0"/>
            </a:endParaRPr>
          </a:p>
          <a:p>
            <a:pPr indent="-341313">
              <a:spcBef>
                <a:spcPts val="638"/>
              </a:spcBef>
              <a:buClrTx/>
              <a:buSzTx/>
              <a:buFontTx/>
              <a:buNone/>
            </a:pPr>
            <a:endParaRPr lang="it-IT" smtClean="0">
              <a:latin typeface="Arial Narrow" pitchFamily="34" charset="0"/>
            </a:endParaRPr>
          </a:p>
          <a:p>
            <a:pPr indent="-341313">
              <a:spcBef>
                <a:spcPts val="638"/>
              </a:spcBef>
              <a:buClrTx/>
              <a:buSzTx/>
              <a:buFontTx/>
              <a:buNone/>
            </a:pPr>
            <a:r>
              <a:rPr lang="it-IT" b="1" smtClean="0">
                <a:latin typeface="Arial Narrow" pitchFamily="34" charset="0"/>
              </a:rPr>
              <a:t> </a:t>
            </a:r>
          </a:p>
        </p:txBody>
      </p:sp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0138" y="6126163"/>
            <a:ext cx="1587500" cy="6635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12600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63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88913"/>
            <a:ext cx="8228012" cy="1141412"/>
          </a:xfrm>
        </p:spPr>
        <p:txBody>
          <a:bodyPr lIns="90360" tIns="44280" rIns="90360" bIns="44280"/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sz="4000" b="1" smtClean="0">
                <a:solidFill>
                  <a:srgbClr val="00CCFF"/>
                </a:solidFill>
              </a:rPr>
              <a:t>EMATURIA UROLOGICA</a:t>
            </a:r>
          </a:p>
        </p:txBody>
      </p:sp>
      <p:pic>
        <p:nvPicPr>
          <p:cNvPr id="56323" name="Picture 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53338" y="6154738"/>
            <a:ext cx="1490662" cy="7032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graphicFrame>
        <p:nvGraphicFramePr>
          <p:cNvPr id="56347" name="Group 27"/>
          <p:cNvGraphicFramePr>
            <a:graphicFrameLocks noGrp="1"/>
          </p:cNvGraphicFramePr>
          <p:nvPr/>
        </p:nvGraphicFramePr>
        <p:xfrm>
          <a:off x="1258888" y="1628775"/>
          <a:ext cx="6743700" cy="4546601"/>
        </p:xfrm>
        <a:graphic>
          <a:graphicData uri="http://schemas.openxmlformats.org/drawingml/2006/table">
            <a:tbl>
              <a:tblPr/>
              <a:tblGrid>
                <a:gridCol w="2247900"/>
                <a:gridCol w="2247900"/>
                <a:gridCol w="2247900"/>
              </a:tblGrid>
              <a:tr h="496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Arial" charset="0"/>
                        </a:rPr>
                        <a:t>Età \ sesso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Arial" charset="0"/>
                          <a:ea typeface="Microsoft YaHei" pitchFamily="34" charset="-122"/>
                          <a:cs typeface="Arial" charset="0"/>
                        </a:rPr>
                        <a:t>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230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Arial" charset="0"/>
                        </a:rPr>
                        <a:t>20-40 aa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Arial" charset="0"/>
                        </a:rPr>
                        <a:t>FLOGOSI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Arial" charset="0"/>
                        </a:rPr>
                        <a:t>CALCOLOSI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Arial" charset="0"/>
                        </a:rPr>
                        <a:t>N. VESCICALE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593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Arial" charset="0"/>
                        </a:rPr>
                        <a:t>40-60 aa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Arial" charset="0"/>
                        </a:rPr>
                        <a:t>FLOGOSI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Arial" charset="0"/>
                        </a:rPr>
                        <a:t>CALCOLOSI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Arial" charset="0"/>
                        </a:rPr>
                        <a:t>N. VESCICALE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Arial" charset="0"/>
                        </a:rPr>
                        <a:t>N. VESCICALE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Arial" charset="0"/>
                        </a:rPr>
                        <a:t>CALCOLOSI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Arial" charset="0"/>
                        </a:rPr>
                        <a:t>FLOGOSI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225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Arial" charset="0"/>
                        </a:rPr>
                        <a:t>&gt; 60aa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Arial" charset="0"/>
                        </a:rPr>
                        <a:t>N. VESCICALE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Arial" charset="0"/>
                        </a:rPr>
                        <a:t>FLOGOSI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Arial" charset="0"/>
                        </a:rPr>
                        <a:t>IPB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Arial" charset="0"/>
                        </a:rPr>
                        <a:t>N. VESCICALE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Microsoft YaHei" pitchFamily="34" charset="-122"/>
                          <a:cs typeface="Arial" charset="0"/>
                        </a:rPr>
                        <a:t>FLOGOSI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4000" b="1" smtClean="0">
                <a:solidFill>
                  <a:srgbClr val="66CCFF"/>
                </a:solidFill>
              </a:rPr>
              <a:t>L’EMATURIA MACROSCOPICA VA SEMPRE INDAGATA?</a:t>
            </a:r>
          </a:p>
        </p:txBody>
      </p:sp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600075" y="2332038"/>
            <a:ext cx="8229600" cy="45259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marL="342900" indent="-341313" defTabSz="449263" hangingPunct="0">
              <a:spcBef>
                <a:spcPts val="638"/>
              </a:spcBef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3200">
                <a:solidFill>
                  <a:srgbClr val="000000"/>
                </a:solidFill>
                <a:latin typeface="Calibri" pitchFamily="34" charset="0"/>
              </a:rPr>
              <a:t>CERTAMENTE SI , con imaging , esami di laboratorio ,strumentali …</a:t>
            </a:r>
          </a:p>
          <a:p>
            <a:pPr marL="342900" indent="-341313" defTabSz="449263" hangingPunct="0">
              <a:spcBef>
                <a:spcPts val="638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it-IT" sz="3200">
              <a:solidFill>
                <a:srgbClr val="000000"/>
              </a:solidFill>
              <a:latin typeface="Calibri" pitchFamily="34" charset="0"/>
            </a:endParaRPr>
          </a:p>
          <a:p>
            <a:pPr marL="342900" indent="-341313" defTabSz="449263" hangingPunct="0">
              <a:spcBef>
                <a:spcPts val="638"/>
              </a:spcBef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3200">
                <a:solidFill>
                  <a:srgbClr val="000000"/>
                </a:solidFill>
                <a:latin typeface="Calibri" pitchFamily="34" charset="0"/>
              </a:rPr>
              <a:t>… E FINO A QUANDO   non abbiamo la certezza di sede / origine dell’ematuria ! </a:t>
            </a:r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388" y="5732463"/>
            <a:ext cx="1776412" cy="8032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4800" b="1" smtClean="0">
                <a:solidFill>
                  <a:srgbClr val="00B0F0"/>
                </a:solidFill>
              </a:rPr>
              <a:t>SAGGEZZA  DAL PASSAT0....</a:t>
            </a:r>
            <a:r>
              <a:rPr lang="it-IT" sz="2800" b="1" smtClean="0">
                <a:solidFill>
                  <a:srgbClr val="00B0F0"/>
                </a:solidFill>
              </a:rPr>
              <a:t> </a:t>
            </a:r>
          </a:p>
        </p:txBody>
      </p:sp>
      <p:sp>
        <p:nvSpPr>
          <p:cNvPr id="60418" name="Text Box 2"/>
          <p:cNvSpPr txBox="1">
            <a:spLocks noChangeArrowheads="1"/>
          </p:cNvSpPr>
          <p:nvPr/>
        </p:nvSpPr>
        <p:spPr bwMode="auto">
          <a:xfrm>
            <a:off x="298450" y="1597025"/>
            <a:ext cx="8686800" cy="3657600"/>
          </a:xfrm>
          <a:prstGeom prst="rect">
            <a:avLst/>
          </a:prstGeom>
          <a:solidFill>
            <a:srgbClr val="EEECE1"/>
          </a:solidFill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defTabSz="449263">
              <a:spcBef>
                <a:spcPts val="638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sz="3200" i="1">
                <a:solidFill>
                  <a:srgbClr val="376092"/>
                </a:solidFill>
                <a:latin typeface="Monotype Corsiva" pitchFamily="66" charset="0"/>
              </a:rPr>
              <a:t>“L’individuazione di un ematuria non concede alcuna leggerezza nell’interpretazione, nessuna pigrizia nelle indagini, nessuna stupidaggine nelle terapie.</a:t>
            </a:r>
          </a:p>
          <a:p>
            <a:pPr defTabSz="449263">
              <a:spcBef>
                <a:spcPts val="638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sz="3200" i="1">
                <a:solidFill>
                  <a:srgbClr val="376092"/>
                </a:solidFill>
                <a:latin typeface="Monotype Corsiva" pitchFamily="66" charset="0"/>
              </a:rPr>
              <a:t>L’ematuria non si tratta con la dieta ne’ con il riposo, ne’ con gli emostatici.</a:t>
            </a:r>
          </a:p>
          <a:p>
            <a:pPr defTabSz="449263">
              <a:spcBef>
                <a:spcPts val="638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sz="3200" b="1" i="1">
                <a:solidFill>
                  <a:srgbClr val="457AB7"/>
                </a:solidFill>
                <a:latin typeface="Monotype Corsiva" pitchFamily="66" charset="0"/>
              </a:rPr>
              <a:t>Essa esige solo di essere presa in considerazione”</a:t>
            </a:r>
          </a:p>
          <a:p>
            <a:pPr algn="r" defTabSz="449263">
              <a:spcBef>
                <a:spcPts val="638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sz="2400" b="1">
                <a:solidFill>
                  <a:srgbClr val="CF2E2A"/>
                </a:solidFill>
                <a:latin typeface="Calibri" pitchFamily="34" charset="0"/>
              </a:rPr>
              <a:t>COUVELAIRE</a:t>
            </a:r>
          </a:p>
          <a:p>
            <a:pPr defTabSz="449263">
              <a:spcBef>
                <a:spcPts val="638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it-IT" sz="3200" i="1">
              <a:solidFill>
                <a:srgbClr val="376092"/>
              </a:solidFill>
              <a:latin typeface="Monotype Corsiva" pitchFamily="66" charset="0"/>
            </a:endParaRPr>
          </a:p>
          <a:p>
            <a:pPr defTabSz="449263">
              <a:spcBef>
                <a:spcPts val="638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it-IT" sz="3200" i="1">
              <a:solidFill>
                <a:srgbClr val="376092"/>
              </a:solidFill>
              <a:latin typeface="Monotype Corsiva" pitchFamily="66" charset="0"/>
            </a:endParaRPr>
          </a:p>
        </p:txBody>
      </p:sp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6225" y="5849938"/>
            <a:ext cx="2057400" cy="9302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6600" b="1" smtClean="0">
                <a:solidFill>
                  <a:srgbClr val="66CCFF"/>
                </a:solidFill>
              </a:rPr>
              <a:t>EMATURIA</a:t>
            </a:r>
          </a:p>
        </p:txBody>
      </p:sp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marL="342900" indent="-341313" defTabSz="449263" hangingPunct="0">
              <a:spcBef>
                <a:spcPts val="638"/>
              </a:spcBef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3200">
                <a:solidFill>
                  <a:srgbClr val="000000"/>
                </a:solidFill>
                <a:latin typeface="Calibri" pitchFamily="34" charset="0"/>
              </a:rPr>
              <a:t>20% dei pazienti che giungono alla nostra osservazione hanno avuto ematuria </a:t>
            </a:r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4949825" y="6400800"/>
            <a:ext cx="4117975" cy="39528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it-IT" sz="2000" b="1">
                <a:solidFill>
                  <a:srgbClr val="1F497D"/>
                </a:solidFill>
                <a:latin typeface="Calibri" pitchFamily="34" charset="0"/>
              </a:rPr>
              <a:t>Mostafid AND Persad,  BJU Int, 2010</a:t>
            </a:r>
          </a:p>
        </p:txBody>
      </p:sp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3625" y="3095625"/>
            <a:ext cx="5381625" cy="230822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6246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6225" y="5935663"/>
            <a:ext cx="2057400" cy="9302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4000" b="1" smtClean="0">
                <a:solidFill>
                  <a:srgbClr val="66CCFF"/>
                </a:solidFill>
              </a:rPr>
              <a:t>L’EMATURIA MACROSCOPICA E’ UNA URGENZA ASSOLUTA ?</a:t>
            </a:r>
          </a:p>
        </p:txBody>
      </p:sp>
      <p:sp>
        <p:nvSpPr>
          <p:cNvPr id="64514" name="Text Box 2"/>
          <p:cNvSpPr txBox="1">
            <a:spLocks noChangeArrowheads="1"/>
          </p:cNvSpPr>
          <p:nvPr/>
        </p:nvSpPr>
        <p:spPr bwMode="auto">
          <a:xfrm>
            <a:off x="457200" y="2033588"/>
            <a:ext cx="8229600" cy="40925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marL="342900" indent="-341313" defTabSz="449263" hangingPunct="0">
              <a:spcBef>
                <a:spcPts val="638"/>
              </a:spcBef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3200">
                <a:solidFill>
                  <a:srgbClr val="000000"/>
                </a:solidFill>
                <a:latin typeface="Calibri" pitchFamily="34" charset="0"/>
              </a:rPr>
              <a:t>POSSIAMO DEFINIRLA UNA URGENZA DIFFERITA ( non frequenti i casi di shock emorragico  ( politraumi, pazienti con copatologie….  ) </a:t>
            </a:r>
          </a:p>
          <a:p>
            <a:pPr marL="342900" indent="-341313" defTabSz="449263" hangingPunct="0">
              <a:spcBef>
                <a:spcPts val="638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it-IT" sz="2400">
              <a:solidFill>
                <a:srgbClr val="000000"/>
              </a:solidFill>
              <a:latin typeface="Calibri" pitchFamily="34" charset="0"/>
            </a:endParaRPr>
          </a:p>
          <a:p>
            <a:pPr marL="342900" indent="-341313" defTabSz="449263" hangingPunct="0">
              <a:spcBef>
                <a:spcPts val="638"/>
              </a:spcBef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3200">
                <a:solidFill>
                  <a:srgbClr val="000000"/>
                </a:solidFill>
                <a:latin typeface="Calibri" pitchFamily="34" charset="0"/>
              </a:rPr>
              <a:t>SPESSO PERO’ PORTA IL PAZIENTE IN PS PER RITENZIONE URINARIA DA COAGULI</a:t>
            </a:r>
          </a:p>
        </p:txBody>
      </p:sp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4838" y="5802313"/>
            <a:ext cx="2057400" cy="9302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4800" b="1" smtClean="0">
                <a:solidFill>
                  <a:srgbClr val="00CCFF"/>
                </a:solidFill>
              </a:rPr>
              <a:t>DIAGNOSTICA UROLOGICA</a:t>
            </a:r>
          </a:p>
        </p:txBody>
      </p:sp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457200" y="2047875"/>
            <a:ext cx="8229600" cy="45259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marL="342900" indent="-341313" defTabSz="449263" hangingPunct="0">
              <a:spcBef>
                <a:spcPts val="638"/>
              </a:spcBef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4" charset="0"/>
              </a:rPr>
              <a:t>ANAMNESI E SINTOMI ASSOCIATI</a:t>
            </a:r>
            <a:r>
              <a:rPr lang="it-IT" sz="2800">
                <a:solidFill>
                  <a:srgbClr val="000000"/>
                </a:solidFill>
                <a:latin typeface="Calibri" pitchFamily="34" charset="0"/>
              </a:rPr>
              <a:t> (monosintomatica sintomi minzionali,colica pre / post ematuria,ciclica )</a:t>
            </a:r>
          </a:p>
          <a:p>
            <a:pPr marL="342900" indent="-341313" defTabSz="449263" hangingPunct="0">
              <a:spcBef>
                <a:spcPts val="638"/>
              </a:spcBef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4" charset="0"/>
              </a:rPr>
              <a:t>ESAME OBIETTIVO</a:t>
            </a:r>
            <a:r>
              <a:rPr lang="it-IT" sz="2800">
                <a:solidFill>
                  <a:srgbClr val="000000"/>
                </a:solidFill>
                <a:latin typeface="Calibri" pitchFamily="34" charset="0"/>
              </a:rPr>
              <a:t> ( esplorazione rettale e vaginale )</a:t>
            </a:r>
          </a:p>
          <a:p>
            <a:pPr marL="342900" indent="-341313" defTabSz="449263" hangingPunct="0">
              <a:spcBef>
                <a:spcPts val="638"/>
              </a:spcBef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4" charset="0"/>
              </a:rPr>
              <a:t>ECO APPARATO URINARIO,CITOLOGIA</a:t>
            </a:r>
            <a:r>
              <a:rPr lang="it-IT" sz="2800">
                <a:solidFill>
                  <a:srgbClr val="000000"/>
                </a:solidFill>
                <a:latin typeface="Calibri" pitchFamily="34" charset="0"/>
              </a:rPr>
              <a:t> </a:t>
            </a:r>
          </a:p>
          <a:p>
            <a:pPr marL="342900" indent="-341313" defTabSz="449263" hangingPunct="0">
              <a:spcBef>
                <a:spcPts val="638"/>
              </a:spcBef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4" charset="0"/>
              </a:rPr>
              <a:t>CISTOSCOPIA FLESSIBILE </a:t>
            </a:r>
          </a:p>
          <a:p>
            <a:pPr marL="342900" indent="-341313" defTabSz="449263" hangingPunct="0">
              <a:spcBef>
                <a:spcPts val="638"/>
              </a:spcBef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4" charset="0"/>
              </a:rPr>
              <a:t>IMAGING CON CONTRASTO</a:t>
            </a:r>
          </a:p>
          <a:p>
            <a:pPr marL="342900" indent="-341313" defTabSz="449263" hangingPunct="0">
              <a:spcBef>
                <a:spcPts val="638"/>
              </a:spcBef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2800" b="1">
                <a:solidFill>
                  <a:srgbClr val="000000"/>
                </a:solidFill>
                <a:latin typeface="Calibri" pitchFamily="34" charset="0"/>
              </a:rPr>
              <a:t>CISTOSCOPIA IN CORSO DI EMATURIA</a:t>
            </a:r>
          </a:p>
        </p:txBody>
      </p:sp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4838" y="5802313"/>
            <a:ext cx="2057400" cy="9302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5743575"/>
            <a:ext cx="2076450" cy="103028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914400" y="2324100"/>
            <a:ext cx="7391400" cy="41148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marL="342900" indent="-341313" algn="just" defTabSz="449263" hangingPunct="0">
              <a:spcBef>
                <a:spcPts val="363"/>
              </a:spcBef>
              <a:buClr>
                <a:srgbClr val="000000"/>
              </a:buClr>
              <a:buSzPct val="45000"/>
              <a:buFont typeface="Wingdings 2" pitchFamily="18" charset="2"/>
              <a:buChar char="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it-IT"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</a:rPr>
              <a:t>Blick nel 2011, su 778 pazienti valutati con cistoscopia flessibile ed imaging dell’alta via, riporta che la citologia urinaria presentava 			</a:t>
            </a:r>
          </a:p>
          <a:p>
            <a:pPr marL="342900" indent="-341313" algn="just" defTabSz="449263" hangingPunct="0">
              <a:spcBef>
                <a:spcPts val="363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it-IT" sz="2400">
                <a:solidFill>
                  <a:srgbClr val="000000"/>
                </a:solidFill>
                <a:latin typeface="Calibri" pitchFamily="34" charset="0"/>
                <a:ea typeface="MS PGothic" pitchFamily="34" charset="-128"/>
              </a:rPr>
              <a:t>	</a:t>
            </a:r>
            <a:r>
              <a:rPr lang="it-IT" sz="3200">
                <a:solidFill>
                  <a:srgbClr val="000000"/>
                </a:solidFill>
                <a:latin typeface="Calibri" pitchFamily="34" charset="0"/>
                <a:ea typeface="MS PGothic" pitchFamily="34" charset="-128"/>
              </a:rPr>
              <a:t>sensibilità del 38% </a:t>
            </a:r>
          </a:p>
          <a:p>
            <a:pPr marL="342900" indent="-341313" algn="just" defTabSz="449263" hangingPunct="0">
              <a:spcBef>
                <a:spcPts val="363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it-IT" sz="3200">
                <a:solidFill>
                  <a:srgbClr val="000000"/>
                </a:solidFill>
                <a:latin typeface="Calibri" pitchFamily="34" charset="0"/>
                <a:ea typeface="MS PGothic" pitchFamily="34" charset="-128"/>
              </a:rPr>
              <a:t>	specificità del 98%</a:t>
            </a:r>
          </a:p>
          <a:p>
            <a:pPr marL="342900" indent="-341313" algn="just" defTabSz="449263" hangingPunct="0">
              <a:spcBef>
                <a:spcPts val="363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it-IT" sz="3200" b="1">
                <a:solidFill>
                  <a:srgbClr val="000000"/>
                </a:solidFill>
                <a:latin typeface="Calibri" pitchFamily="34" charset="0"/>
                <a:ea typeface="MS PGothic" pitchFamily="34" charset="-128"/>
              </a:rPr>
              <a:t>    CITOLOGIA :</a:t>
            </a:r>
            <a:r>
              <a:rPr lang="it-IT" sz="3200">
                <a:solidFill>
                  <a:srgbClr val="000000"/>
                </a:solidFill>
                <a:latin typeface="Calibri" pitchFamily="34" charset="0"/>
                <a:ea typeface="MS PGothic" pitchFamily="34" charset="-128"/>
              </a:rPr>
              <a:t>sensibile soprattutto nei tumori ad alto grado o CIS</a:t>
            </a:r>
          </a:p>
        </p:txBody>
      </p:sp>
      <p:pic>
        <p:nvPicPr>
          <p:cNvPr id="686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952500"/>
            <a:ext cx="962025" cy="12477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 defTabSz="449263" hangingPunct="0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4400" b="1">
                <a:solidFill>
                  <a:srgbClr val="00CCFF"/>
                </a:solidFill>
                <a:latin typeface="Calibri" pitchFamily="34" charset="0"/>
              </a:rPr>
              <a:t>CITOLOGIA URINARIA</a:t>
            </a:r>
            <a:r>
              <a:rPr lang="it-IT" sz="4400" b="1">
                <a:solidFill>
                  <a:srgbClr val="000000"/>
                </a:solidFill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6000" b="1" smtClean="0">
                <a:solidFill>
                  <a:srgbClr val="00CCFF"/>
                </a:solidFill>
              </a:rPr>
              <a:t>FUTURO</a:t>
            </a:r>
            <a:r>
              <a:rPr lang="it-IT" b="1" smtClean="0">
                <a:solidFill>
                  <a:srgbClr val="00CCFF"/>
                </a:solidFill>
              </a:rPr>
              <a:t> </a:t>
            </a:r>
          </a:p>
        </p:txBody>
      </p:sp>
      <p:sp>
        <p:nvSpPr>
          <p:cNvPr id="70658" name="Text Box 2"/>
          <p:cNvSpPr txBox="1">
            <a:spLocks noChangeArrowheads="1"/>
          </p:cNvSpPr>
          <p:nvPr/>
        </p:nvSpPr>
        <p:spPr bwMode="auto">
          <a:xfrm>
            <a:off x="457200" y="1700213"/>
            <a:ext cx="8229600" cy="45259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marL="342900" indent="-341313" defTabSz="449263" hangingPunct="0">
              <a:spcBef>
                <a:spcPts val="638"/>
              </a:spcBef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3200">
                <a:solidFill>
                  <a:srgbClr val="000000"/>
                </a:solidFill>
                <a:latin typeface="Calibri" pitchFamily="34" charset="0"/>
              </a:rPr>
              <a:t>Numerosi markers tumorali studiati , ma nessuno utilizzato attualmente nelle linee guida ( FISH test,BTA …….)</a:t>
            </a:r>
          </a:p>
          <a:p>
            <a:pPr marL="342900" indent="-341313" defTabSz="449263" hangingPunct="0">
              <a:spcBef>
                <a:spcPts val="638"/>
              </a:spcBef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3200">
                <a:solidFill>
                  <a:srgbClr val="000000"/>
                </a:solidFill>
                <a:latin typeface="Calibri" pitchFamily="34" charset="0"/>
              </a:rPr>
              <a:t>Utilizzo futuro per popolazioni a rischio come screening ?</a:t>
            </a:r>
          </a:p>
          <a:p>
            <a:pPr marL="342900" indent="-341313" defTabSz="449263" hangingPunct="0">
              <a:spcBef>
                <a:spcPts val="638"/>
              </a:spcBef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3200">
                <a:solidFill>
                  <a:srgbClr val="000000"/>
                </a:solidFill>
                <a:latin typeface="Calibri" pitchFamily="34" charset="0"/>
              </a:rPr>
              <a:t>Ricerca continua di nuovi markers sempre più specifici</a:t>
            </a:r>
          </a:p>
        </p:txBody>
      </p:sp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4838" y="5802313"/>
            <a:ext cx="2057400" cy="9302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219200"/>
            <a:ext cx="1800225" cy="1676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5181600"/>
            <a:ext cx="1320800" cy="14986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52600" y="5181600"/>
            <a:ext cx="1512888" cy="151288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7270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0" y="1219200"/>
            <a:ext cx="2641600" cy="17526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7270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3286125"/>
            <a:ext cx="2819400" cy="15906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72710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48475" y="5927725"/>
            <a:ext cx="2057400" cy="9302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72711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86200" y="3289300"/>
            <a:ext cx="4576763" cy="23495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72712" name="Picture 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181600" y="1219200"/>
            <a:ext cx="1905000" cy="19050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72713" name="Picture 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162800" y="1219200"/>
            <a:ext cx="1905000" cy="19050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72714" name="Rectangle 10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2238"/>
            <a:ext cx="8229600" cy="1143000"/>
          </a:xfrm>
        </p:spPr>
        <p:txBody>
          <a:bodyPr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4000" smtClean="0">
                <a:solidFill>
                  <a:srgbClr val="00CCFF"/>
                </a:solidFill>
              </a:rPr>
              <a:t>QUALE DIAGNOSTICA PER IMMAGINI 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par>
              <p:cTn id="2" fill="hold" nodeType="interactiveSeq">
                <p:childTnLst>
                  <p:par>
                    <p:cTn id="3" fill="hold"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fill="hold" nodeType="clickEffect">
                                  <p:stCondLst>
                                    <p:cond delay="0"/>
                                  </p:stCondLst>
                                  <p:childTnLst>
                                    <p:par>
                                      <p:cTn id="6"/>
                                    </p:pa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par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1395413"/>
            <a:ext cx="9144000" cy="3598862"/>
          </a:xfrm>
          <a:prstGeom prst="rect">
            <a:avLst/>
          </a:prstGeom>
          <a:solidFill>
            <a:srgbClr val="D9D9D9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8674" name="CasellaDiTesto 7"/>
          <p:cNvSpPr txBox="1">
            <a:spLocks noChangeArrowheads="1"/>
          </p:cNvSpPr>
          <p:nvPr/>
        </p:nvSpPr>
        <p:spPr bwMode="auto">
          <a:xfrm>
            <a:off x="0" y="1395413"/>
            <a:ext cx="9144000" cy="152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09538" algn="ctr">
              <a:lnSpc>
                <a:spcPct val="120000"/>
              </a:lnSpc>
            </a:pPr>
            <a:r>
              <a:rPr lang="it-IT" sz="8000" b="1">
                <a:latin typeface="Arial Narrow" pitchFamily="34" charset="0"/>
              </a:rPr>
              <a:t>CASO CLINICO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0" y="3248025"/>
            <a:ext cx="9144000" cy="12779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 marL="109728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6600" b="1" dirty="0">
                <a:latin typeface="Arial Narrow"/>
                <a:cs typeface="Arial Narrow"/>
              </a:rPr>
              <a:t>Ematuria</a:t>
            </a:r>
          </a:p>
        </p:txBody>
      </p:sp>
      <p:cxnSp>
        <p:nvCxnSpPr>
          <p:cNvPr id="6" name="Connettore 1 5"/>
          <p:cNvCxnSpPr/>
          <p:nvPr/>
        </p:nvCxnSpPr>
        <p:spPr>
          <a:xfrm>
            <a:off x="0" y="1395413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0" y="4994275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678" name="CasellaDiTesto 10"/>
          <p:cNvSpPr txBox="1">
            <a:spLocks noChangeArrowheads="1"/>
          </p:cNvSpPr>
          <p:nvPr/>
        </p:nvSpPr>
        <p:spPr bwMode="auto">
          <a:xfrm>
            <a:off x="2622550" y="5149850"/>
            <a:ext cx="44989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3200" i="1">
                <a:latin typeface="Arial Narrow" pitchFamily="34" charset="0"/>
              </a:rPr>
              <a:t>Dr. Ramponi – Dr.ssa Zanotti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6700" y="5257800"/>
            <a:ext cx="1971675" cy="1477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67550" y="5257800"/>
            <a:ext cx="1970088" cy="14779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7475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60350"/>
            <a:ext cx="4495800" cy="1143000"/>
          </a:xfrm>
        </p:spPr>
        <p:txBody>
          <a:bodyPr/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it-IT" sz="4400" b="1" smtClean="0">
                <a:solidFill>
                  <a:schemeClr val="accent1"/>
                </a:solidFill>
              </a:rPr>
              <a:t>CISTOSCOPIA</a:t>
            </a:r>
          </a:p>
        </p:txBody>
      </p:sp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423863" y="3581400"/>
            <a:ext cx="5367337" cy="207168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defTabSz="449263">
              <a:spcBef>
                <a:spcPts val="9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4" charset="0"/>
              </a:rPr>
              <a:t>		PDD	            WL</a:t>
            </a:r>
          </a:p>
          <a:p>
            <a:pPr defTabSz="449263">
              <a:spcBef>
                <a:spcPts val="9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4" charset="0"/>
              </a:rPr>
              <a:t>SENSIBILITA’	97.6 %		65 %</a:t>
            </a:r>
          </a:p>
          <a:p>
            <a:pPr defTabSz="449263">
              <a:spcBef>
                <a:spcPts val="9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4" charset="0"/>
              </a:rPr>
              <a:t>SPECIFICITA’	28.6 %		54.7 %</a:t>
            </a:r>
          </a:p>
          <a:p>
            <a:pPr defTabSz="449263">
              <a:spcBef>
                <a:spcPts val="9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4" charset="0"/>
              </a:rPr>
              <a:t>VPP		71.9 %		85.4 %</a:t>
            </a:r>
          </a:p>
          <a:p>
            <a:pPr defTabSz="449263">
              <a:spcBef>
                <a:spcPts val="9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it-IT" sz="2000" b="1">
                <a:solidFill>
                  <a:srgbClr val="000000"/>
                </a:solidFill>
                <a:latin typeface="Calibri" pitchFamily="34" charset="0"/>
              </a:rPr>
              <a:t>VPN		94.7 %		61 %</a:t>
            </a:r>
          </a:p>
        </p:txBody>
      </p:sp>
      <p:pic>
        <p:nvPicPr>
          <p:cNvPr id="7475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750" y="1557338"/>
            <a:ext cx="3962400" cy="191452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7475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76800" y="512763"/>
            <a:ext cx="4192588" cy="3144837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7475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0" y="3733800"/>
            <a:ext cx="3717925" cy="14605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7476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6034088"/>
            <a:ext cx="1609725" cy="82391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5400" b="1" smtClean="0">
                <a:solidFill>
                  <a:srgbClr val="00CCFF"/>
                </a:solidFill>
              </a:rPr>
              <a:t>MACROEMATURIA</a:t>
            </a:r>
          </a:p>
        </p:txBody>
      </p:sp>
      <p:sp>
        <p:nvSpPr>
          <p:cNvPr id="76802" name="Text Box 2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marL="342900" indent="-341313" defTabSz="449263" hangingPunct="0">
              <a:spcBef>
                <a:spcPts val="638"/>
              </a:spcBef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3600">
                <a:solidFill>
                  <a:srgbClr val="000000"/>
                </a:solidFill>
                <a:latin typeface="Calibri" pitchFamily="34" charset="0"/>
              </a:rPr>
              <a:t>ECO </a:t>
            </a:r>
            <a:r>
              <a:rPr lang="it-IT" sz="4400">
                <a:solidFill>
                  <a:srgbClr val="FF0000"/>
                </a:solidFill>
                <a:latin typeface="Calibri" pitchFamily="34" charset="0"/>
              </a:rPr>
              <a:t>+</a:t>
            </a:r>
            <a:r>
              <a:rPr lang="it-IT" sz="3600">
                <a:solidFill>
                  <a:srgbClr val="000000"/>
                </a:solidFill>
                <a:latin typeface="Calibri" pitchFamily="34" charset="0"/>
              </a:rPr>
              <a:t> PAP URINE </a:t>
            </a:r>
            <a:r>
              <a:rPr lang="it-IT" sz="4400">
                <a:solidFill>
                  <a:srgbClr val="FF0000"/>
                </a:solidFill>
                <a:latin typeface="Calibri" pitchFamily="34" charset="0"/>
              </a:rPr>
              <a:t>+</a:t>
            </a:r>
            <a:r>
              <a:rPr lang="it-IT" sz="3200">
                <a:solidFill>
                  <a:srgbClr val="000000"/>
                </a:solidFill>
                <a:latin typeface="Calibri" pitchFamily="34" charset="0"/>
              </a:rPr>
              <a:t>  : </a:t>
            </a:r>
            <a:r>
              <a:rPr lang="it-IT" sz="3200" b="1">
                <a:solidFill>
                  <a:srgbClr val="000000"/>
                </a:solidFill>
                <a:latin typeface="Calibri" pitchFamily="34" charset="0"/>
              </a:rPr>
              <a:t>TRATTAMENTO</a:t>
            </a:r>
          </a:p>
          <a:p>
            <a:pPr marL="342900" indent="-341313" defTabSz="449263" hangingPunct="0">
              <a:spcBef>
                <a:spcPts val="638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it-IT" sz="3200" b="1">
              <a:solidFill>
                <a:srgbClr val="000000"/>
              </a:solidFill>
              <a:latin typeface="Calibri" pitchFamily="34" charset="0"/>
            </a:endParaRPr>
          </a:p>
          <a:p>
            <a:pPr marL="342900" indent="-341313" defTabSz="449263" hangingPunct="0">
              <a:spcBef>
                <a:spcPts val="638"/>
              </a:spcBef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3600">
                <a:solidFill>
                  <a:srgbClr val="000000"/>
                </a:solidFill>
                <a:latin typeface="Calibri" pitchFamily="34" charset="0"/>
              </a:rPr>
              <a:t>ECO </a:t>
            </a:r>
            <a:r>
              <a:rPr lang="it-IT" sz="4400">
                <a:solidFill>
                  <a:srgbClr val="FF0000"/>
                </a:solidFill>
                <a:latin typeface="Calibri" pitchFamily="34" charset="0"/>
              </a:rPr>
              <a:t>-</a:t>
            </a:r>
            <a:r>
              <a:rPr lang="it-IT" sz="3600">
                <a:solidFill>
                  <a:srgbClr val="000000"/>
                </a:solidFill>
                <a:latin typeface="Calibri" pitchFamily="34" charset="0"/>
              </a:rPr>
              <a:t>  PAP URINE </a:t>
            </a:r>
            <a:r>
              <a:rPr lang="it-IT" sz="3600">
                <a:solidFill>
                  <a:srgbClr val="FF0000"/>
                </a:solidFill>
                <a:latin typeface="Calibri" pitchFamily="34" charset="0"/>
              </a:rPr>
              <a:t>+</a:t>
            </a:r>
            <a:r>
              <a:rPr lang="it-IT" sz="360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it-IT" sz="3200">
                <a:solidFill>
                  <a:srgbClr val="000000"/>
                </a:solidFill>
                <a:latin typeface="Calibri" pitchFamily="34" charset="0"/>
              </a:rPr>
              <a:t>: </a:t>
            </a:r>
            <a:r>
              <a:rPr lang="it-IT" sz="3200" b="1">
                <a:solidFill>
                  <a:srgbClr val="000000"/>
                </a:solidFill>
                <a:latin typeface="Calibri" pitchFamily="34" charset="0"/>
              </a:rPr>
              <a:t>STUDIO DELLA ALTA VIA ESCRETRICE </a:t>
            </a:r>
          </a:p>
          <a:p>
            <a:pPr marL="342900" indent="-341313" defTabSz="449263" hangingPunct="0">
              <a:spcBef>
                <a:spcPts val="638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it-IT" sz="3200" b="1">
              <a:solidFill>
                <a:srgbClr val="000000"/>
              </a:solidFill>
              <a:latin typeface="Calibri" pitchFamily="34" charset="0"/>
            </a:endParaRPr>
          </a:p>
          <a:p>
            <a:pPr marL="342900" indent="-341313" defTabSz="449263" hangingPunct="0">
              <a:spcBef>
                <a:spcPts val="638"/>
              </a:spcBef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3600">
                <a:solidFill>
                  <a:srgbClr val="000000"/>
                </a:solidFill>
                <a:latin typeface="Calibri" pitchFamily="34" charset="0"/>
              </a:rPr>
              <a:t>ECO </a:t>
            </a:r>
            <a:r>
              <a:rPr lang="it-IT" sz="4400">
                <a:solidFill>
                  <a:srgbClr val="FF0000"/>
                </a:solidFill>
                <a:latin typeface="Calibri" pitchFamily="34" charset="0"/>
              </a:rPr>
              <a:t>-  </a:t>
            </a:r>
            <a:r>
              <a:rPr lang="it-IT" sz="3600">
                <a:solidFill>
                  <a:srgbClr val="000000"/>
                </a:solidFill>
                <a:latin typeface="Calibri" pitchFamily="34" charset="0"/>
              </a:rPr>
              <a:t>PAP URINE  </a:t>
            </a:r>
            <a:r>
              <a:rPr lang="it-IT" sz="4400">
                <a:solidFill>
                  <a:srgbClr val="FF0000"/>
                </a:solidFill>
                <a:latin typeface="Calibri" pitchFamily="34" charset="0"/>
              </a:rPr>
              <a:t>-</a:t>
            </a:r>
            <a:r>
              <a:rPr lang="it-IT" sz="360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it-IT" sz="3200">
                <a:solidFill>
                  <a:srgbClr val="000000"/>
                </a:solidFill>
                <a:latin typeface="Calibri" pitchFamily="34" charset="0"/>
              </a:rPr>
              <a:t>: </a:t>
            </a:r>
            <a:r>
              <a:rPr lang="it-IT" sz="3200" b="1">
                <a:solidFill>
                  <a:srgbClr val="000000"/>
                </a:solidFill>
                <a:latin typeface="Calibri" pitchFamily="34" charset="0"/>
              </a:rPr>
              <a:t>CISTOSCOPIA (FLESSIBILE) </a:t>
            </a:r>
          </a:p>
        </p:txBody>
      </p:sp>
      <p:pic>
        <p:nvPicPr>
          <p:cNvPr id="768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9925" y="5949950"/>
            <a:ext cx="1260475" cy="63658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1"/>
          <p:cNvSpPr>
            <a:spLocks noChangeArrowheads="1"/>
          </p:cNvSpPr>
          <p:nvPr/>
        </p:nvSpPr>
        <p:spPr bwMode="auto">
          <a:xfrm>
            <a:off x="4406900" y="-708025"/>
            <a:ext cx="2238375" cy="14763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4406900" y="-708025"/>
            <a:ext cx="2238375" cy="147637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>
              <a:solidFill>
                <a:srgbClr val="000000"/>
              </a:solidFill>
            </a:endParaRPr>
          </a:p>
        </p:txBody>
      </p:sp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006475"/>
            <a:ext cx="3930650" cy="287972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247650"/>
            <a:ext cx="2209800" cy="256698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pic>
        <p:nvPicPr>
          <p:cNvPr id="788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5410200"/>
            <a:ext cx="2667000" cy="13636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78854" name="Text Box 6"/>
          <p:cNvSpPr txBox="1">
            <a:spLocks noChangeArrowheads="1"/>
          </p:cNvSpPr>
          <p:nvPr/>
        </p:nvSpPr>
        <p:spPr bwMode="auto">
          <a:xfrm>
            <a:off x="4419600" y="4030663"/>
            <a:ext cx="4267200" cy="24384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marL="342900" indent="-341313" defTabSz="449263" hangingPunct="0">
              <a:lnSpc>
                <a:spcPct val="80000"/>
              </a:lnSpc>
              <a:spcBef>
                <a:spcPts val="638"/>
              </a:spcBef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it-IT" sz="2800">
                <a:solidFill>
                  <a:srgbClr val="000000"/>
                </a:solidFill>
                <a:latin typeface="Calibri" pitchFamily="34" charset="0"/>
              </a:rPr>
              <a:t>Esame obiettivo</a:t>
            </a:r>
          </a:p>
          <a:p>
            <a:pPr marL="342900" indent="-341313" defTabSz="449263" hangingPunct="0">
              <a:lnSpc>
                <a:spcPct val="80000"/>
              </a:lnSpc>
              <a:spcBef>
                <a:spcPts val="638"/>
              </a:spcBef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it-IT" sz="2800">
                <a:solidFill>
                  <a:srgbClr val="000000"/>
                </a:solidFill>
                <a:latin typeface="Calibri" pitchFamily="34" charset="0"/>
              </a:rPr>
              <a:t>Eco apparato urinario </a:t>
            </a:r>
          </a:p>
          <a:p>
            <a:pPr marL="342900" indent="-341313" defTabSz="449263" hangingPunct="0">
              <a:lnSpc>
                <a:spcPct val="80000"/>
              </a:lnSpc>
              <a:spcBef>
                <a:spcPts val="638"/>
              </a:spcBef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it-IT" sz="2800">
                <a:solidFill>
                  <a:srgbClr val="000000"/>
                </a:solidFill>
                <a:latin typeface="Calibri" pitchFamily="34" charset="0"/>
              </a:rPr>
              <a:t>Cistoscopia flessibile </a:t>
            </a:r>
          </a:p>
          <a:p>
            <a:pPr marL="342900" indent="-341313" defTabSz="449263" hangingPunct="0">
              <a:lnSpc>
                <a:spcPct val="80000"/>
              </a:lnSpc>
              <a:spcBef>
                <a:spcPts val="638"/>
              </a:spcBef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it-IT" sz="2800">
                <a:solidFill>
                  <a:srgbClr val="000000"/>
                </a:solidFill>
                <a:latin typeface="Calibri" pitchFamily="34" charset="0"/>
              </a:rPr>
              <a:t>Eventuale diagnostica supplettiva / impostazione terapeutica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1"/>
          <p:cNvSpPr>
            <a:spLocks noChangeArrowheads="1"/>
          </p:cNvSpPr>
          <p:nvPr/>
        </p:nvSpPr>
        <p:spPr bwMode="auto">
          <a:xfrm>
            <a:off x="228600" y="1916113"/>
            <a:ext cx="7200900" cy="15541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it-IT" sz="2400" b="1">
                <a:solidFill>
                  <a:srgbClr val="7030A0"/>
                </a:solidFill>
                <a:latin typeface="Calibri" pitchFamily="34" charset="0"/>
              </a:rPr>
              <a:t>Pazienti con ematuria microscopica a basso rischio (non fumatori, non lavoratori in settori a rischio) possono ritenersi conclusi dopo un adeguato studio clinico-laboratoristico</a:t>
            </a:r>
          </a:p>
        </p:txBody>
      </p:sp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2422525" y="3703638"/>
            <a:ext cx="6264275" cy="2162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it-IT" sz="2400" b="1">
                <a:solidFill>
                  <a:srgbClr val="000000"/>
                </a:solidFill>
                <a:latin typeface="Calibri" pitchFamily="34" charset="0"/>
              </a:rPr>
              <a:t>I malati a forte rischio (fumatori per esempio) potrebbero comunque beneficiare di una ripetizione a distanza degli accertamenti (mediamente un anno) se persiste la microematuria.</a:t>
            </a:r>
          </a:p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it-IT" sz="1600" b="1">
                <a:solidFill>
                  <a:srgbClr val="000000"/>
                </a:solidFill>
                <a:latin typeface="Calibri" pitchFamily="34" charset="0"/>
              </a:rPr>
              <a:t>Campbell et al, Urology</a:t>
            </a:r>
          </a:p>
        </p:txBody>
      </p:sp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5410200"/>
            <a:ext cx="2667000" cy="13636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</p:spPr>
      </p:pic>
      <p:sp>
        <p:nvSpPr>
          <p:cNvPr id="8090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it-IT" sz="4400" b="1" smtClean="0">
                <a:solidFill>
                  <a:srgbClr val="00CCFF"/>
                </a:solidFill>
              </a:rPr>
              <a:t>MICROEMATURIA PERSISTENTE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1"/>
          <p:cNvSpPr>
            <a:spLocks noChangeArrowheads="1"/>
          </p:cNvSpPr>
          <p:nvPr/>
        </p:nvSpPr>
        <p:spPr bwMode="auto">
          <a:xfrm>
            <a:off x="0" y="1395413"/>
            <a:ext cx="9144000" cy="3598862"/>
          </a:xfrm>
          <a:prstGeom prst="rect">
            <a:avLst/>
          </a:prstGeom>
          <a:solidFill>
            <a:srgbClr val="D9D9D9"/>
          </a:solidFill>
          <a:ln w="9360">
            <a:solidFill>
              <a:srgbClr val="4A7EBB"/>
            </a:solidFill>
            <a:round/>
            <a:headEnd/>
            <a:tailEnd/>
          </a:ln>
        </p:spPr>
        <p:txBody>
          <a:bodyPr wrap="none" anchor="ctr"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82946" name="Rectangle 2"/>
          <p:cNvSpPr>
            <a:spLocks noChangeArrowheads="1"/>
          </p:cNvSpPr>
          <p:nvPr/>
        </p:nvSpPr>
        <p:spPr bwMode="auto">
          <a:xfrm>
            <a:off x="0" y="1395413"/>
            <a:ext cx="9144000" cy="3044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algn="ctr" defTabSz="449263">
              <a:lnSpc>
                <a:spcPct val="12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sz="8000" b="1">
                <a:solidFill>
                  <a:srgbClr val="000000"/>
                </a:solidFill>
                <a:latin typeface="Arial Narrow" pitchFamily="34" charset="0"/>
              </a:rPr>
              <a:t>E ora la parola al radiologo...</a:t>
            </a:r>
          </a:p>
        </p:txBody>
      </p:sp>
      <p:sp>
        <p:nvSpPr>
          <p:cNvPr id="82947" name="Line 4"/>
          <p:cNvSpPr>
            <a:spLocks noChangeShapeType="1"/>
          </p:cNvSpPr>
          <p:nvPr/>
        </p:nvSpPr>
        <p:spPr bwMode="auto">
          <a:xfrm>
            <a:off x="0" y="1395413"/>
            <a:ext cx="9144000" cy="1587"/>
          </a:xfrm>
          <a:prstGeom prst="line">
            <a:avLst/>
          </a:prstGeom>
          <a:noFill/>
          <a:ln w="76320">
            <a:solidFill>
              <a:srgbClr val="00CCFF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82948" name="Line 5"/>
          <p:cNvSpPr>
            <a:spLocks noChangeShapeType="1"/>
          </p:cNvSpPr>
          <p:nvPr/>
        </p:nvSpPr>
        <p:spPr bwMode="auto">
          <a:xfrm>
            <a:off x="0" y="4994275"/>
            <a:ext cx="9144000" cy="1588"/>
          </a:xfrm>
          <a:prstGeom prst="line">
            <a:avLst/>
          </a:prstGeom>
          <a:noFill/>
          <a:ln w="76320">
            <a:solidFill>
              <a:srgbClr val="00CCFF"/>
            </a:solidFill>
            <a:round/>
            <a:headEnd/>
            <a:tailEnd/>
          </a:ln>
        </p:spPr>
        <p:txBody>
          <a:bodyPr/>
          <a:lstStyle/>
          <a:p>
            <a:endParaRPr lang="it-IT"/>
          </a:p>
        </p:txBody>
      </p:sp>
      <p:sp>
        <p:nvSpPr>
          <p:cNvPr id="82949" name="Rectangle 6"/>
          <p:cNvSpPr>
            <a:spLocks noChangeArrowheads="1"/>
          </p:cNvSpPr>
          <p:nvPr/>
        </p:nvSpPr>
        <p:spPr bwMode="auto">
          <a:xfrm>
            <a:off x="3492500" y="5157788"/>
            <a:ext cx="2124075" cy="582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it-IT" sz="3200" i="1">
                <a:solidFill>
                  <a:srgbClr val="000000"/>
                </a:solidFill>
                <a:latin typeface="Arial Narrow" pitchFamily="34" charset="0"/>
              </a:rPr>
              <a:t> Dr. Cabassa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1"/>
          <p:cNvSpPr>
            <a:spLocks noChangeArrowheads="1"/>
          </p:cNvSpPr>
          <p:nvPr/>
        </p:nvSpPr>
        <p:spPr bwMode="auto">
          <a:xfrm>
            <a:off x="0" y="0"/>
            <a:ext cx="9144000" cy="979488"/>
          </a:xfrm>
          <a:prstGeom prst="rect">
            <a:avLst/>
          </a:prstGeom>
          <a:gradFill rotWithShape="0">
            <a:gsLst>
              <a:gs pos="0">
                <a:srgbClr val="0A92E6"/>
              </a:gs>
              <a:gs pos="100000">
                <a:srgbClr val="FFEBFA"/>
              </a:gs>
            </a:gsLst>
            <a:path path="shape">
              <a:fillToRect l="70000" t="70000" r="30000" b="30000"/>
            </a:path>
          </a:gradFill>
          <a:ln w="25560">
            <a:solidFill>
              <a:srgbClr val="9AB4E4"/>
            </a:solidFill>
            <a:round/>
            <a:headEnd/>
            <a:tailEnd/>
          </a:ln>
        </p:spPr>
        <p:txBody>
          <a:bodyPr wrap="none" anchor="ctr"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84995" name="Rectangle 2"/>
          <p:cNvSpPr>
            <a:spLocks noChangeArrowheads="1"/>
          </p:cNvSpPr>
          <p:nvPr/>
        </p:nvSpPr>
        <p:spPr bwMode="auto">
          <a:xfrm>
            <a:off x="0" y="179388"/>
            <a:ext cx="9144000" cy="577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sz="3200" b="1">
                <a:solidFill>
                  <a:srgbClr val="FFFFFF"/>
                </a:solidFill>
                <a:latin typeface="Georgia" pitchFamily="18" charset="0"/>
                <a:cs typeface="Tahoma" pitchFamily="34" charset="0"/>
              </a:rPr>
              <a:t>Metodiche di imaging app urinario</a:t>
            </a:r>
          </a:p>
        </p:txBody>
      </p:sp>
      <p:sp>
        <p:nvSpPr>
          <p:cNvPr id="84996" name="AutoShape 3"/>
          <p:cNvSpPr>
            <a:spLocks noChangeAspect="1" noChangeArrowheads="1"/>
          </p:cNvSpPr>
          <p:nvPr/>
        </p:nvSpPr>
        <p:spPr bwMode="auto">
          <a:xfrm>
            <a:off x="517525" y="1196975"/>
            <a:ext cx="2725738" cy="2543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>
              <a:solidFill>
                <a:srgbClr val="000000"/>
              </a:solidFill>
            </a:endParaRPr>
          </a:p>
        </p:txBody>
      </p:sp>
      <p:pic>
        <p:nvPicPr>
          <p:cNvPr id="8499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18200" y="3913188"/>
            <a:ext cx="1924050" cy="2527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499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81350" y="3921125"/>
            <a:ext cx="2776538" cy="2524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4999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4463" y="1200150"/>
            <a:ext cx="2195512" cy="2530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5000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43263" y="1200150"/>
            <a:ext cx="2035175" cy="2530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5001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0175" y="3921125"/>
            <a:ext cx="3217863" cy="2524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5002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8000" y="1193800"/>
            <a:ext cx="2717800" cy="2540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1"/>
          <p:cNvSpPr>
            <a:spLocks noChangeArrowheads="1"/>
          </p:cNvSpPr>
          <p:nvPr/>
        </p:nvSpPr>
        <p:spPr bwMode="auto">
          <a:xfrm>
            <a:off x="0" y="0"/>
            <a:ext cx="9144000" cy="979488"/>
          </a:xfrm>
          <a:prstGeom prst="rect">
            <a:avLst/>
          </a:prstGeom>
          <a:gradFill rotWithShape="0">
            <a:gsLst>
              <a:gs pos="0">
                <a:srgbClr val="0A92E6"/>
              </a:gs>
              <a:gs pos="100000">
                <a:srgbClr val="FFEBFA"/>
              </a:gs>
            </a:gsLst>
            <a:path path="shape">
              <a:fillToRect l="70000" t="70000" r="30000" b="30000"/>
            </a:path>
          </a:gradFill>
          <a:ln w="25560">
            <a:solidFill>
              <a:srgbClr val="9AB4E4"/>
            </a:solidFill>
            <a:round/>
            <a:headEnd/>
            <a:tailEnd/>
          </a:ln>
        </p:spPr>
        <p:txBody>
          <a:bodyPr wrap="none" anchor="ctr"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87043" name="Rectangle 2"/>
          <p:cNvSpPr>
            <a:spLocks noChangeArrowheads="1"/>
          </p:cNvSpPr>
          <p:nvPr/>
        </p:nvSpPr>
        <p:spPr bwMode="auto">
          <a:xfrm>
            <a:off x="1655763" y="1816100"/>
            <a:ext cx="6443662" cy="4845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marL="342900" indent="-341313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it-IT" sz="2400" b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A) </a:t>
            </a:r>
            <a:r>
              <a:rPr lang="it-IT" sz="240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eco reno-vescicale  + Rx addome</a:t>
            </a:r>
          </a:p>
          <a:p>
            <a:pPr marL="342900" indent="-341313" defTabSz="449263">
              <a:buClr>
                <a:srgbClr val="C00000"/>
              </a:buClr>
              <a:buSzPct val="45000"/>
              <a:buFont typeface="Wingdings" pitchFamily="2" charset="2"/>
              <a:buChar char="§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it-IT" sz="2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calcoli, idroureteronefrosi, altro</a:t>
            </a:r>
          </a:p>
          <a:p>
            <a:pPr marL="342900" indent="-341313" defTabSz="449263">
              <a:buClr>
                <a:srgbClr val="C00000"/>
              </a:buClr>
              <a:buSzPct val="45000"/>
              <a:buFont typeface="Wingdings" pitchFamily="2" charset="2"/>
              <a:buChar char="§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it-IT" sz="2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VPN 95%, sens. 97% per calcoli renali &gt; 5 mm</a:t>
            </a:r>
          </a:p>
          <a:p>
            <a:pPr marL="342900" indent="-341313" defTabSz="449263">
              <a:buClr>
                <a:srgbClr val="C00000"/>
              </a:buClr>
              <a:buSzPct val="45000"/>
              <a:buFont typeface="Wingdings" pitchFamily="2" charset="2"/>
              <a:buChar char="§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it-IT" sz="2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sens. 55% per calcoli ureterali</a:t>
            </a:r>
          </a:p>
          <a:p>
            <a:pPr marL="342900" indent="-341313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endParaRPr lang="it-IT" sz="240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  <a:p>
            <a:pPr marL="342900" indent="-341313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it-IT" sz="2400" b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B) </a:t>
            </a:r>
            <a:r>
              <a:rPr lang="it-IT" sz="240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TC addome senza mdc (bassa dose)</a:t>
            </a:r>
            <a:r>
              <a:rPr lang="it-IT" sz="2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marL="342900" indent="-341313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endParaRPr lang="it-IT" sz="240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  <a:p>
            <a:pPr marL="342900" indent="-341313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it-IT" sz="2400" b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C) </a:t>
            </a:r>
            <a:r>
              <a:rPr lang="it-IT" sz="240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TC addome senza e con mdc</a:t>
            </a:r>
          </a:p>
          <a:p>
            <a:pPr marL="342900" indent="-341313" defTabSz="449263">
              <a:buClr>
                <a:srgbClr val="C00000"/>
              </a:buClr>
              <a:buSzPct val="45000"/>
              <a:buFont typeface="Wingdings" pitchFamily="2" charset="2"/>
              <a:buChar char="§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it-IT" sz="2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per planning pre trattamento (es pre ESWL)</a:t>
            </a:r>
          </a:p>
          <a:p>
            <a:pPr marL="342900" indent="-341313" defTabSz="449263">
              <a:buClr>
                <a:srgbClr val="C00000"/>
              </a:buClr>
              <a:buSzPct val="45000"/>
              <a:buFont typeface="Wingdings" pitchFamily="2" charset="2"/>
              <a:buChar char="§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it-IT" sz="2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per valutazione funzionale</a:t>
            </a:r>
          </a:p>
          <a:p>
            <a:pPr marL="342900" indent="-341313" defTabSz="449263">
              <a:buClr>
                <a:srgbClr val="C00000"/>
              </a:buClr>
              <a:buSzPct val="45000"/>
              <a:buFont typeface="Wingdings" pitchFamily="2" charset="2"/>
              <a:buChar char="§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it-IT" sz="2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sospetto di complicanze</a:t>
            </a:r>
          </a:p>
        </p:txBody>
      </p:sp>
      <p:sp>
        <p:nvSpPr>
          <p:cNvPr id="87044" name="Rectangle 3"/>
          <p:cNvSpPr>
            <a:spLocks noChangeArrowheads="1"/>
          </p:cNvSpPr>
          <p:nvPr/>
        </p:nvSpPr>
        <p:spPr bwMode="auto">
          <a:xfrm>
            <a:off x="1252538" y="1125538"/>
            <a:ext cx="7526337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it-IT" sz="2400" b="1">
                <a:solidFill>
                  <a:srgbClr val="1DB1FB"/>
                </a:solidFill>
                <a:latin typeface="Tahoma" pitchFamily="34" charset="0"/>
                <a:cs typeface="Tahoma" pitchFamily="34" charset="0"/>
              </a:rPr>
              <a:t>Sospetto clinico: colica </a:t>
            </a:r>
            <a:r>
              <a:rPr lang="it-IT" sz="2400" b="1" u="sng">
                <a:solidFill>
                  <a:srgbClr val="1DB1FB"/>
                </a:solidFill>
                <a:latin typeface="Tahoma" pitchFamily="34" charset="0"/>
                <a:cs typeface="Tahoma" pitchFamily="34" charset="0"/>
              </a:rPr>
              <a:t>renale</a:t>
            </a:r>
            <a:r>
              <a:rPr lang="it-IT" sz="2400" b="1">
                <a:solidFill>
                  <a:srgbClr val="1DB1FB"/>
                </a:solidFill>
                <a:latin typeface="Tahoma" pitchFamily="34" charset="0"/>
                <a:cs typeface="Tahoma" pitchFamily="34" charset="0"/>
              </a:rPr>
              <a:t> da nefrolitiasi</a:t>
            </a:r>
          </a:p>
        </p:txBody>
      </p:sp>
      <p:sp>
        <p:nvSpPr>
          <p:cNvPr id="87045" name="Rectangle 4"/>
          <p:cNvSpPr>
            <a:spLocks noChangeArrowheads="1"/>
          </p:cNvSpPr>
          <p:nvPr/>
        </p:nvSpPr>
        <p:spPr bwMode="auto">
          <a:xfrm>
            <a:off x="900113" y="6524625"/>
            <a:ext cx="7200900" cy="273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it-IT" sz="1200">
                <a:solidFill>
                  <a:srgbClr val="FFFFFF"/>
                </a:solidFill>
                <a:latin typeface="Calibri" pitchFamily="34" charset="0"/>
              </a:rPr>
              <a:t>Tack D. et Al., AJR (2003); Alessi, uro-TCMD 2006; Mitterberger et Al., BJU (2007); guidelines EAU 2011</a:t>
            </a:r>
          </a:p>
        </p:txBody>
      </p:sp>
      <p:sp>
        <p:nvSpPr>
          <p:cNvPr id="87046" name="Rectangle 5"/>
          <p:cNvSpPr>
            <a:spLocks noChangeArrowheads="1"/>
          </p:cNvSpPr>
          <p:nvPr/>
        </p:nvSpPr>
        <p:spPr bwMode="auto">
          <a:xfrm>
            <a:off x="0" y="179388"/>
            <a:ext cx="9144000" cy="577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sz="3200" b="1">
                <a:solidFill>
                  <a:srgbClr val="FFFFFF"/>
                </a:solidFill>
                <a:latin typeface="Georgia" pitchFamily="18" charset="0"/>
                <a:cs typeface="Tahoma" pitchFamily="34" charset="0"/>
              </a:rPr>
              <a:t>Ematuria + dolore acuto colico lombare</a:t>
            </a: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1252538" y="5805488"/>
            <a:ext cx="6992937" cy="577850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it-IT" sz="3200" b="1">
                <a:solidFill>
                  <a:srgbClr val="1DB1FB"/>
                </a:solidFill>
                <a:latin typeface="Tahoma" pitchFamily="34" charset="0"/>
                <a:cs typeface="Tahoma" pitchFamily="34" charset="0"/>
              </a:rPr>
              <a:t>… e l’urografia endovenosa?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645024"/>
            <a:ext cx="5384800" cy="2468563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89091" name="Picture 2"/>
          <p:cNvPicPr>
            <a:picLocks noChangeAspect="1" noChangeArrowheads="1"/>
          </p:cNvPicPr>
          <p:nvPr/>
        </p:nvPicPr>
        <p:blipFill>
          <a:blip r:embed="rId4" cstate="print"/>
          <a:srcRect t="12362" b="28244"/>
          <a:stretch>
            <a:fillRect/>
          </a:stretch>
        </p:blipFill>
        <p:spPr bwMode="auto">
          <a:xfrm>
            <a:off x="755576" y="476672"/>
            <a:ext cx="8032336" cy="216024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138" name="Group 1"/>
          <p:cNvGrpSpPr>
            <a:grpSpLocks/>
          </p:cNvGrpSpPr>
          <p:nvPr/>
        </p:nvGrpSpPr>
        <p:grpSpPr bwMode="auto">
          <a:xfrm>
            <a:off x="104775" y="1208088"/>
            <a:ext cx="8856663" cy="2446337"/>
            <a:chOff x="66" y="761"/>
            <a:chExt cx="5579" cy="1541"/>
          </a:xfrm>
        </p:grpSpPr>
        <p:pic>
          <p:nvPicPr>
            <p:cNvPr id="9116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" y="801"/>
              <a:ext cx="5579" cy="1502"/>
            </a:xfrm>
            <a:prstGeom prst="rect">
              <a:avLst/>
            </a:prstGeom>
            <a:noFill/>
            <a:ln w="22320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91169" name="Rectangle 3"/>
            <p:cNvSpPr>
              <a:spLocks noChangeArrowheads="1"/>
            </p:cNvSpPr>
            <p:nvPr/>
          </p:nvSpPr>
          <p:spPr bwMode="auto">
            <a:xfrm>
              <a:off x="1633" y="763"/>
              <a:ext cx="1382" cy="22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5000" rIns="90000" bIns="45000">
              <a:spAutoFit/>
            </a:bodyPr>
            <a:lstStyle/>
            <a:p>
              <a:pPr defTabSz="449263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723900" algn="l"/>
                  <a:tab pos="1447800" algn="l"/>
                  <a:tab pos="2171700" algn="l"/>
                </a:tabLst>
              </a:pPr>
              <a:r>
                <a:rPr lang="it-IT" b="1">
                  <a:solidFill>
                    <a:srgbClr val="000000"/>
                  </a:solidFill>
                </a:rPr>
                <a:t>(TC senza mdc)</a:t>
              </a:r>
            </a:p>
          </p:txBody>
        </p:sp>
        <p:sp>
          <p:nvSpPr>
            <p:cNvPr id="91170" name="Rectangle 4"/>
            <p:cNvSpPr>
              <a:spLocks noChangeArrowheads="1"/>
            </p:cNvSpPr>
            <p:nvPr/>
          </p:nvSpPr>
          <p:spPr bwMode="auto">
            <a:xfrm>
              <a:off x="3901" y="761"/>
              <a:ext cx="929" cy="22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90000" tIns="45000" rIns="90000" bIns="45000">
              <a:spAutoFit/>
            </a:bodyPr>
            <a:lstStyle/>
            <a:p>
              <a:pPr defTabSz="449263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723900" algn="l"/>
                  <a:tab pos="1447800" algn="l"/>
                </a:tabLst>
              </a:pPr>
              <a:r>
                <a:rPr lang="it-IT" b="1">
                  <a:solidFill>
                    <a:srgbClr val="000000"/>
                  </a:solidFill>
                </a:rPr>
                <a:t>(urografia)</a:t>
              </a:r>
            </a:p>
          </p:txBody>
        </p:sp>
      </p:grpSp>
      <p:sp>
        <p:nvSpPr>
          <p:cNvPr id="91139" name="Rectangle 5"/>
          <p:cNvSpPr>
            <a:spLocks noChangeArrowheads="1"/>
          </p:cNvSpPr>
          <p:nvPr/>
        </p:nvSpPr>
        <p:spPr bwMode="auto">
          <a:xfrm>
            <a:off x="107950" y="6346825"/>
            <a:ext cx="8918575" cy="273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sz="1200">
                <a:solidFill>
                  <a:srgbClr val="FFFFFF"/>
                </a:solidFill>
                <a:latin typeface="Calibri" pitchFamily="34" charset="0"/>
              </a:rPr>
              <a:t>* Kluner C , J Comput Assist Tomogr 2006; guidelines EAU 2012.</a:t>
            </a:r>
          </a:p>
        </p:txBody>
      </p:sp>
      <p:sp>
        <p:nvSpPr>
          <p:cNvPr id="91140" name="Rectangle 6"/>
          <p:cNvSpPr>
            <a:spLocks noChangeArrowheads="1"/>
          </p:cNvSpPr>
          <p:nvPr/>
        </p:nvSpPr>
        <p:spPr bwMode="auto">
          <a:xfrm>
            <a:off x="7212013" y="5645150"/>
            <a:ext cx="1752600" cy="250825"/>
          </a:xfrm>
          <a:prstGeom prst="rect">
            <a:avLst/>
          </a:prstGeom>
          <a:solidFill>
            <a:srgbClr val="000000"/>
          </a:solidFill>
          <a:ln w="25560">
            <a:noFill/>
            <a:round/>
            <a:headEnd/>
            <a:tailEnd/>
          </a:ln>
        </p:spPr>
        <p:txBody>
          <a:bodyPr wrap="none" anchor="ctr"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>
              <a:solidFill>
                <a:srgbClr val="000000"/>
              </a:solidFill>
            </a:endParaRPr>
          </a:p>
        </p:txBody>
      </p:sp>
      <p:graphicFrame>
        <p:nvGraphicFramePr>
          <p:cNvPr id="11271" name="Group 7"/>
          <p:cNvGraphicFramePr>
            <a:graphicFrameLocks noGrp="1"/>
          </p:cNvGraphicFramePr>
          <p:nvPr/>
        </p:nvGraphicFramePr>
        <p:xfrm>
          <a:off x="2794000" y="3751263"/>
          <a:ext cx="3722216" cy="2600325"/>
        </p:xfrm>
        <a:graphic>
          <a:graphicData uri="http://schemas.openxmlformats.org/drawingml/2006/table">
            <a:tbl>
              <a:tblPr/>
              <a:tblGrid>
                <a:gridCol w="1862040"/>
                <a:gridCol w="1860176"/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</a:tabLst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Microsoft YaHei" charset="-122"/>
                        </a:rPr>
                        <a:t>METODICA</a:t>
                      </a:r>
                    </a:p>
                  </a:txBody>
                  <a:tcPr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</a:tabLst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Microsoft YaHei" charset="-122"/>
                        </a:rPr>
                        <a:t>DOSE mSv</a:t>
                      </a:r>
                    </a:p>
                  </a:txBody>
                  <a:tcPr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</a:tabLst>
                      </a:pPr>
                      <a:r>
                        <a:rPr kumimoji="0" lang="it-IT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Microsoft YaHei" charset="-122"/>
                        </a:rPr>
                        <a:t>Rx</a:t>
                      </a: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Microsoft YaHei" charset="-122"/>
                        </a:rPr>
                        <a:t> addome</a:t>
                      </a:r>
                    </a:p>
                  </a:txBody>
                  <a:tcPr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</a:tabLst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Microsoft YaHei" charset="-122"/>
                        </a:rPr>
                        <a:t>1</a:t>
                      </a:r>
                    </a:p>
                  </a:txBody>
                  <a:tcPr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7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</a:tabLst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Microsoft YaHei" charset="-122"/>
                        </a:rPr>
                        <a:t>CT </a:t>
                      </a:r>
                      <a:r>
                        <a:rPr kumimoji="0" lang="it-IT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Microsoft YaHei" charset="-122"/>
                        </a:rPr>
                        <a:t>senzamdc</a:t>
                      </a:r>
                      <a:endParaRPr kumimoji="0" lang="it-I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charset="0"/>
                        <a:ea typeface="Microsoft YaHei" charset="-122"/>
                      </a:endParaRPr>
                    </a:p>
                  </a:txBody>
                  <a:tcPr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</a:tabLst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Microsoft YaHei" charset="-122"/>
                        </a:rPr>
                        <a:t>1-3 </a:t>
                      </a:r>
                    </a:p>
                  </a:txBody>
                  <a:tcPr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3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</a:tabLst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Microsoft YaHei" charset="-122"/>
                        </a:rPr>
                        <a:t>Urografia</a:t>
                      </a:r>
                    </a:p>
                  </a:txBody>
                  <a:tcPr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</a:tabLst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Microsoft YaHei" charset="-122"/>
                        </a:rPr>
                        <a:t>3-5</a:t>
                      </a:r>
                    </a:p>
                  </a:txBody>
                  <a:tcPr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7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</a:tabLst>
                      </a:pPr>
                      <a:r>
                        <a:rPr kumimoji="0" lang="it-IT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Microsoft YaHei" charset="-122"/>
                        </a:rPr>
                        <a:t>UroTC</a:t>
                      </a: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Microsoft YaHei" charset="-122"/>
                        </a:rPr>
                        <a:t> mono</a:t>
                      </a:r>
                    </a:p>
                  </a:txBody>
                  <a:tcPr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</a:tabLst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Microsoft YaHei" charset="-122"/>
                        </a:rPr>
                        <a:t>8</a:t>
                      </a:r>
                    </a:p>
                  </a:txBody>
                  <a:tcPr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3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</a:tabLst>
                      </a:pPr>
                      <a:r>
                        <a:rPr kumimoji="0" lang="it-IT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Microsoft YaHei" charset="-122"/>
                        </a:rPr>
                        <a:t>UroTc</a:t>
                      </a: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Microsoft YaHei" charset="-122"/>
                        </a:rPr>
                        <a:t> bifasica</a:t>
                      </a:r>
                    </a:p>
                  </a:txBody>
                  <a:tcPr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</a:tabLst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Microsoft YaHei" charset="-122"/>
                        </a:rPr>
                        <a:t>16</a:t>
                      </a:r>
                    </a:p>
                  </a:txBody>
                  <a:tcPr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7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</a:tabLst>
                      </a:pPr>
                      <a:r>
                        <a:rPr kumimoji="0" lang="it-IT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Microsoft YaHei" charset="-122"/>
                        </a:rPr>
                        <a:t>Tc</a:t>
                      </a: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Microsoft YaHei" charset="-122"/>
                        </a:rPr>
                        <a:t> renale</a:t>
                      </a:r>
                    </a:p>
                  </a:txBody>
                  <a:tcPr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</a:tabLst>
                      </a:pPr>
                      <a:r>
                        <a:rPr kumimoji="0" lang="it-IT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Microsoft YaHei" charset="-122"/>
                        </a:rPr>
                        <a:t>22</a:t>
                      </a:r>
                    </a:p>
                  </a:txBody>
                  <a:tcPr horzOverflow="overflow">
                    <a:lnL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CF3"/>
                    </a:solidFill>
                  </a:tcPr>
                </a:tc>
              </a:tr>
            </a:tbl>
          </a:graphicData>
        </a:graphic>
      </p:graphicFrame>
      <p:sp>
        <p:nvSpPr>
          <p:cNvPr id="91167" name="Rectangle 59"/>
          <p:cNvSpPr>
            <a:spLocks noChangeArrowheads="1"/>
          </p:cNvSpPr>
          <p:nvPr/>
        </p:nvSpPr>
        <p:spPr bwMode="auto">
          <a:xfrm>
            <a:off x="0" y="0"/>
            <a:ext cx="9144000" cy="979488"/>
          </a:xfrm>
          <a:prstGeom prst="rect">
            <a:avLst/>
          </a:prstGeom>
          <a:gradFill rotWithShape="0">
            <a:gsLst>
              <a:gs pos="0">
                <a:srgbClr val="0A92E6"/>
              </a:gs>
              <a:gs pos="100000">
                <a:srgbClr val="FFEBFA"/>
              </a:gs>
            </a:gsLst>
            <a:path path="shape">
              <a:fillToRect l="70000" t="70000" r="30000" b="30000"/>
            </a:path>
          </a:gradFill>
          <a:ln w="25560">
            <a:solidFill>
              <a:srgbClr val="9AB4E4"/>
            </a:solidFill>
            <a:round/>
            <a:headEnd/>
            <a:tailEnd/>
          </a:ln>
        </p:spPr>
        <p:txBody>
          <a:bodyPr wrap="none" anchor="ctr"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425" y="658813"/>
            <a:ext cx="3219450" cy="3467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3187" name="AutoShape 2"/>
          <p:cNvSpPr>
            <a:spLocks noChangeArrowheads="1"/>
          </p:cNvSpPr>
          <p:nvPr/>
        </p:nvSpPr>
        <p:spPr bwMode="auto">
          <a:xfrm>
            <a:off x="3511550" y="1408113"/>
            <a:ext cx="1563688" cy="1079500"/>
          </a:xfrm>
          <a:prstGeom prst="rightArrowCallout">
            <a:avLst>
              <a:gd name="adj1" fmla="val 25000"/>
              <a:gd name="adj2" fmla="val 25000"/>
              <a:gd name="adj3" fmla="val 24142"/>
              <a:gd name="adj4" fmla="val 66667"/>
            </a:avLst>
          </a:prstGeom>
          <a:solidFill>
            <a:srgbClr val="FFFF00"/>
          </a:solidFill>
          <a:ln w="25560">
            <a:solidFill>
              <a:srgbClr val="3A5F8B"/>
            </a:solidFill>
            <a:round/>
            <a:headEnd/>
            <a:tailEnd/>
          </a:ln>
        </p:spPr>
        <p:txBody>
          <a:bodyPr lIns="90000" tIns="45000" rIns="90000" bIns="45000" anchor="ctr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</a:tabLst>
            </a:pPr>
            <a:r>
              <a:rPr lang="it-IT" sz="3600" b="1">
                <a:solidFill>
                  <a:srgbClr val="000000"/>
                </a:solidFill>
                <a:latin typeface="Calibri" pitchFamily="34" charset="0"/>
              </a:rPr>
              <a:t>A</a:t>
            </a:r>
          </a:p>
        </p:txBody>
      </p:sp>
      <p:sp>
        <p:nvSpPr>
          <p:cNvPr id="93188" name="AutoShape 3"/>
          <p:cNvSpPr>
            <a:spLocks noChangeArrowheads="1"/>
          </p:cNvSpPr>
          <p:nvPr/>
        </p:nvSpPr>
        <p:spPr bwMode="auto">
          <a:xfrm>
            <a:off x="5156200" y="1408113"/>
            <a:ext cx="1287463" cy="1079500"/>
          </a:xfrm>
          <a:prstGeom prst="rightArrowCallout">
            <a:avLst>
              <a:gd name="adj1" fmla="val 25000"/>
              <a:gd name="adj2" fmla="val 25000"/>
              <a:gd name="adj3" fmla="val 19877"/>
              <a:gd name="adj4" fmla="val 66667"/>
            </a:avLst>
          </a:prstGeom>
          <a:solidFill>
            <a:srgbClr val="FFFF00"/>
          </a:solidFill>
          <a:ln w="25560">
            <a:solidFill>
              <a:srgbClr val="3A5F8B"/>
            </a:solidFill>
            <a:round/>
            <a:headEnd/>
            <a:tailEnd/>
          </a:ln>
        </p:spPr>
        <p:txBody>
          <a:bodyPr lIns="90000" tIns="45000" rIns="90000" bIns="45000" anchor="ctr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</a:tabLst>
            </a:pPr>
            <a:r>
              <a:rPr lang="it-IT" sz="3600" b="1">
                <a:solidFill>
                  <a:srgbClr val="000000"/>
                </a:solidFill>
                <a:latin typeface="Calibri" pitchFamily="34" charset="0"/>
              </a:rPr>
              <a:t>B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695325" y="950913"/>
            <a:ext cx="2293938" cy="457200"/>
          </a:xfrm>
          <a:prstGeom prst="rect">
            <a:avLst/>
          </a:prstGeom>
          <a:solidFill>
            <a:srgbClr val="FFFF00"/>
          </a:solidFill>
          <a:ln w="25560">
            <a:solidFill>
              <a:srgbClr val="3A5F8B"/>
            </a:solidFill>
            <a:round/>
            <a:headEnd/>
            <a:tailEnd/>
          </a:ln>
        </p:spPr>
        <p:txBody>
          <a:bodyPr wrap="none" anchor="ctr"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695325" y="3759200"/>
            <a:ext cx="2293938" cy="236538"/>
          </a:xfrm>
          <a:prstGeom prst="rect">
            <a:avLst/>
          </a:prstGeom>
          <a:solidFill>
            <a:srgbClr val="FFFF00"/>
          </a:solidFill>
          <a:ln w="25560">
            <a:solidFill>
              <a:srgbClr val="3A5F8B"/>
            </a:solidFill>
            <a:round/>
            <a:headEnd/>
            <a:tailEnd/>
          </a:ln>
        </p:spPr>
        <p:txBody>
          <a:bodyPr wrap="none" anchor="ctr"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>
            <a:off x="6443663" y="950913"/>
            <a:ext cx="2468562" cy="1828800"/>
          </a:xfrm>
          <a:prstGeom prst="star8">
            <a:avLst>
              <a:gd name="adj" fmla="val 38426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  <a:headEnd/>
            <a:tailEnd/>
          </a:ln>
        </p:spPr>
        <p:txBody>
          <a:bodyPr lIns="90000" tIns="45000" rIns="90000" bIns="45000" anchor="ctr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</a:tabLst>
            </a:pPr>
            <a:r>
              <a:rPr lang="it-IT" sz="3200">
                <a:solidFill>
                  <a:srgbClr val="FFFFFF"/>
                </a:solidFill>
                <a:latin typeface="Calibri" pitchFamily="34" charset="0"/>
              </a:rPr>
              <a:t>dose↓20%</a:t>
            </a:r>
          </a:p>
        </p:txBody>
      </p:sp>
      <p:sp>
        <p:nvSpPr>
          <p:cNvPr id="93192" name="Rectangle 7"/>
          <p:cNvSpPr>
            <a:spLocks noChangeArrowheads="1"/>
          </p:cNvSpPr>
          <p:nvPr/>
        </p:nvSpPr>
        <p:spPr bwMode="auto">
          <a:xfrm>
            <a:off x="1447800" y="4471988"/>
            <a:ext cx="6534150" cy="942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>
            <a:spAutoFit/>
          </a:bodyPr>
          <a:lstStyle/>
          <a:p>
            <a:pPr defTabSz="449263"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it-IT" sz="2800" b="1">
                <a:solidFill>
                  <a:srgbClr val="FFFFFF"/>
                </a:solidFill>
                <a:latin typeface="Calibri" pitchFamily="34" charset="0"/>
              </a:rPr>
              <a:t>La TAC è operatore dipendente</a:t>
            </a:r>
          </a:p>
          <a:p>
            <a:pPr defTabSz="449263"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it-IT" sz="2800" b="1">
                <a:solidFill>
                  <a:srgbClr val="FFFFFF"/>
                </a:solidFill>
                <a:latin typeface="Calibri" pitchFamily="34" charset="0"/>
              </a:rPr>
              <a:t>la dose al paziente è operatore dipendente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  <p:bldP spid="1229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olo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00CC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latin typeface="Arial Narrow" pitchFamily="34" charset="0"/>
              </a:rPr>
              <a:t>ANNA 64 aa</a:t>
            </a:r>
          </a:p>
        </p:txBody>
      </p:sp>
      <p:pic>
        <p:nvPicPr>
          <p:cNvPr id="29698" name="Immagine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6750" y="2747963"/>
            <a:ext cx="22225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Fumetto 2 9"/>
          <p:cNvSpPr/>
          <p:nvPr/>
        </p:nvSpPr>
        <p:spPr>
          <a:xfrm>
            <a:off x="1793875" y="2112963"/>
            <a:ext cx="5222875" cy="758825"/>
          </a:xfrm>
          <a:prstGeom prst="wedgeRoundRectCallout">
            <a:avLst>
              <a:gd name="adj1" fmla="val -46316"/>
              <a:gd name="adj2" fmla="val 70278"/>
              <a:gd name="adj3" fmla="val 16667"/>
            </a:avLst>
          </a:prstGeom>
          <a:solidFill>
            <a:schemeClr val="bg1">
              <a:lumMod val="85000"/>
            </a:schemeClr>
          </a:solidFill>
          <a:ln w="38100" cmpd="sng">
            <a:solidFill>
              <a:srgbClr val="00CC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5000"/>
              </a:lnSpc>
              <a:spcBef>
                <a:spcPts val="0"/>
              </a:spcBef>
              <a:spcAft>
                <a:spcPts val="1425"/>
              </a:spcAft>
              <a:defRPr/>
            </a:pPr>
            <a:r>
              <a:rPr lang="it-IT" sz="2400" b="1" dirty="0">
                <a:solidFill>
                  <a:srgbClr val="000000"/>
                </a:solidFill>
                <a:latin typeface="Arial Narrow"/>
                <a:cs typeface="Arial Narrow"/>
              </a:rPr>
              <a:t>Ieri sono andata in bagno e ho visto le urine completamente rosse… </a:t>
            </a:r>
          </a:p>
        </p:txBody>
      </p:sp>
      <p:sp>
        <p:nvSpPr>
          <p:cNvPr id="11" name="Fumetto 2 10"/>
          <p:cNvSpPr/>
          <p:nvPr/>
        </p:nvSpPr>
        <p:spPr>
          <a:xfrm>
            <a:off x="1793875" y="4137025"/>
            <a:ext cx="5222875" cy="2039938"/>
          </a:xfrm>
          <a:prstGeom prst="wedgeRoundRectCallout">
            <a:avLst>
              <a:gd name="adj1" fmla="val -47496"/>
              <a:gd name="adj2" fmla="val -68071"/>
              <a:gd name="adj3" fmla="val 16667"/>
            </a:avLst>
          </a:prstGeom>
          <a:solidFill>
            <a:srgbClr val="D9D9D9"/>
          </a:solidFill>
          <a:ln w="38100" cmpd="sng">
            <a:solidFill>
              <a:srgbClr val="00CC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b="1" dirty="0">
                <a:solidFill>
                  <a:srgbClr val="000000"/>
                </a:solidFill>
                <a:latin typeface="Arial Narrow"/>
                <a:cs typeface="Arial Narrow"/>
              </a:rPr>
              <a:t>Mi sono spaventata , mio marito mi ha provato la pressione ed era molto alta! 180/95….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b="1" dirty="0">
                <a:solidFill>
                  <a:srgbClr val="000000"/>
                </a:solidFill>
                <a:latin typeface="Arial Narrow"/>
                <a:cs typeface="Arial Narrow"/>
              </a:rPr>
              <a:t> Allora oggi sono venuta subito da lei!</a:t>
            </a:r>
          </a:p>
        </p:txBody>
      </p:sp>
      <p:pic>
        <p:nvPicPr>
          <p:cNvPr id="29701" name="Immagine 17"/>
          <p:cNvPicPr>
            <a:picLocks noChangeAspect="1"/>
          </p:cNvPicPr>
          <p:nvPr/>
        </p:nvPicPr>
        <p:blipFill>
          <a:blip r:embed="rId3" cstate="print">
            <a:grayscl/>
          </a:blip>
          <a:srcRect l="6194" r="40508"/>
          <a:stretch>
            <a:fillRect/>
          </a:stretch>
        </p:blipFill>
        <p:spPr bwMode="auto">
          <a:xfrm>
            <a:off x="111125" y="1246188"/>
            <a:ext cx="1682750" cy="515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1"/>
          <p:cNvSpPr>
            <a:spLocks noChangeArrowheads="1"/>
          </p:cNvSpPr>
          <p:nvPr/>
        </p:nvSpPr>
        <p:spPr bwMode="auto">
          <a:xfrm>
            <a:off x="0" y="0"/>
            <a:ext cx="9144000" cy="979488"/>
          </a:xfrm>
          <a:prstGeom prst="rect">
            <a:avLst/>
          </a:prstGeom>
          <a:gradFill rotWithShape="0">
            <a:gsLst>
              <a:gs pos="0">
                <a:srgbClr val="0A92E6"/>
              </a:gs>
              <a:gs pos="100000">
                <a:srgbClr val="FFEBFA"/>
              </a:gs>
            </a:gsLst>
            <a:path path="shape">
              <a:fillToRect l="70000" t="70000" r="30000" b="30000"/>
            </a:path>
          </a:gradFill>
          <a:ln w="25560">
            <a:solidFill>
              <a:srgbClr val="9AB4E4"/>
            </a:solidFill>
            <a:round/>
            <a:headEnd/>
            <a:tailEnd/>
          </a:ln>
        </p:spPr>
        <p:txBody>
          <a:bodyPr wrap="none" anchor="ctr"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95235" name="Rectangle 2"/>
          <p:cNvSpPr>
            <a:spLocks noChangeArrowheads="1"/>
          </p:cNvSpPr>
          <p:nvPr/>
        </p:nvSpPr>
        <p:spPr bwMode="auto">
          <a:xfrm>
            <a:off x="708025" y="1882775"/>
            <a:ext cx="7727950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marL="342900" indent="-341313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it-IT" sz="2400" b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A) </a:t>
            </a:r>
            <a:r>
              <a:rPr lang="it-IT" sz="2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Ecografia reno-vescicale</a:t>
            </a:r>
          </a:p>
          <a:p>
            <a:pPr marL="342900" indent="-341313" defTabSz="449263">
              <a:buClr>
                <a:srgbClr val="C00000"/>
              </a:buClr>
              <a:buSzPct val="45000"/>
              <a:buFont typeface="Wingdings" pitchFamily="2" charset="2"/>
              <a:buChar char="§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it-IT" sz="2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molto diffusa e non invasiva</a:t>
            </a:r>
          </a:p>
          <a:p>
            <a:pPr marL="342900" indent="-341313" defTabSz="449263">
              <a:buClr>
                <a:srgbClr val="C00000"/>
              </a:buClr>
              <a:buSzPct val="45000"/>
              <a:buFont typeface="Wingdings" pitchFamily="2" charset="2"/>
              <a:buChar char="§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it-IT" sz="2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detezione neoplasia renale &lt; 1 cm: 20% vs 76% TC</a:t>
            </a:r>
          </a:p>
          <a:p>
            <a:pPr marL="342900" indent="-341313" defTabSz="449263">
              <a:buClr>
                <a:srgbClr val="C00000"/>
              </a:buClr>
              <a:buSzPct val="45000"/>
              <a:buFont typeface="Wingdings" pitchFamily="2" charset="2"/>
              <a:buChar char="§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it-IT" sz="2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detezione neoplasia renale &lt; 2 cm: 70% vs 95% TC</a:t>
            </a:r>
          </a:p>
          <a:p>
            <a:pPr marL="342900" indent="-341313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it-IT" sz="240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  <a:p>
            <a:pPr marL="342900" indent="-341313" defTabSz="449263">
              <a:buClr>
                <a:srgbClr val="C00000"/>
              </a:buClr>
              <a:buSzPct val="45000"/>
              <a:buFont typeface="Wingdings" pitchFamily="2" charset="2"/>
              <a:buChar char="§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it-IT" sz="2400" b="1" i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…mai fidarsi dell’ecografia negativa  se si sospetta una neoplasia renale!</a:t>
            </a:r>
          </a:p>
          <a:p>
            <a:pPr marL="342900" indent="-341313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endParaRPr lang="it-IT" sz="240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  <a:p>
            <a:pPr marL="342900" indent="-341313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it-IT" sz="2400" b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B) </a:t>
            </a:r>
            <a:r>
              <a:rPr lang="it-IT" sz="2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TC addome senza e con mdc</a:t>
            </a:r>
          </a:p>
          <a:p>
            <a:pPr marL="342900" indent="-341313" defTabSz="449263">
              <a:buClr>
                <a:srgbClr val="C00000"/>
              </a:buClr>
              <a:buSzPct val="45000"/>
              <a:buFont typeface="Wingdings" pitchFamily="2" charset="2"/>
              <a:buChar char="§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it-IT" sz="2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neoplasie, calcoli, idroureteronefrosi, cisti complicate, MAV, lesioni traumatiche</a:t>
            </a:r>
          </a:p>
        </p:txBody>
      </p:sp>
      <p:sp>
        <p:nvSpPr>
          <p:cNvPr id="95236" name="Rectangle 3"/>
          <p:cNvSpPr>
            <a:spLocks noChangeArrowheads="1"/>
          </p:cNvSpPr>
          <p:nvPr/>
        </p:nvSpPr>
        <p:spPr bwMode="auto">
          <a:xfrm>
            <a:off x="1714500" y="1147763"/>
            <a:ext cx="6624638" cy="425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it-IT" sz="2200" b="1">
                <a:solidFill>
                  <a:srgbClr val="1DB1FB"/>
                </a:solidFill>
                <a:latin typeface="Tahoma" pitchFamily="34" charset="0"/>
                <a:cs typeface="Tahoma" pitchFamily="34" charset="0"/>
              </a:rPr>
              <a:t>Sospetto clinico: neoplasia renale </a:t>
            </a:r>
          </a:p>
        </p:txBody>
      </p:sp>
      <p:sp>
        <p:nvSpPr>
          <p:cNvPr id="95237" name="Rectangle 4"/>
          <p:cNvSpPr>
            <a:spLocks noChangeArrowheads="1"/>
          </p:cNvSpPr>
          <p:nvPr/>
        </p:nvSpPr>
        <p:spPr bwMode="auto">
          <a:xfrm>
            <a:off x="0" y="179388"/>
            <a:ext cx="9144000" cy="577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sz="3200" b="1">
                <a:solidFill>
                  <a:srgbClr val="FFFFFF"/>
                </a:solidFill>
                <a:latin typeface="Georgia" pitchFamily="18" charset="0"/>
                <a:cs typeface="Tahoma" pitchFamily="34" charset="0"/>
              </a:rPr>
              <a:t>Ematuria da neoplasia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1"/>
          <p:cNvSpPr>
            <a:spLocks noChangeArrowheads="1"/>
          </p:cNvSpPr>
          <p:nvPr/>
        </p:nvSpPr>
        <p:spPr bwMode="auto">
          <a:xfrm>
            <a:off x="0" y="0"/>
            <a:ext cx="9144000" cy="979488"/>
          </a:xfrm>
          <a:prstGeom prst="rect">
            <a:avLst/>
          </a:prstGeom>
          <a:gradFill rotWithShape="0">
            <a:gsLst>
              <a:gs pos="0">
                <a:srgbClr val="0A92E6"/>
              </a:gs>
              <a:gs pos="100000">
                <a:srgbClr val="FFEBFA"/>
              </a:gs>
            </a:gsLst>
            <a:path path="shape">
              <a:fillToRect l="70000" t="70000" r="30000" b="30000"/>
            </a:path>
          </a:gradFill>
          <a:ln w="25560">
            <a:solidFill>
              <a:srgbClr val="9AB4E4"/>
            </a:solidFill>
            <a:round/>
            <a:headEnd/>
            <a:tailEnd/>
          </a:ln>
        </p:spPr>
        <p:txBody>
          <a:bodyPr wrap="none" anchor="ctr"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97283" name="Rectangle 2"/>
          <p:cNvSpPr>
            <a:spLocks noChangeArrowheads="1"/>
          </p:cNvSpPr>
          <p:nvPr/>
        </p:nvSpPr>
        <p:spPr bwMode="auto">
          <a:xfrm>
            <a:off x="438150" y="2551113"/>
            <a:ext cx="4883150" cy="301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marL="342900" indent="-341313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it-IT" sz="2400" b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A) </a:t>
            </a:r>
            <a:r>
              <a:rPr lang="it-IT" sz="240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Eco reno-vescicale (I livello)</a:t>
            </a:r>
          </a:p>
          <a:p>
            <a:pPr marL="342900" indent="-341313" defTabSz="449263">
              <a:buClr>
                <a:srgbClr val="C00000"/>
              </a:buClr>
              <a:buSzPct val="45000"/>
              <a:buFont typeface="Wingdings" pitchFamily="2" charset="2"/>
              <a:buChar char="§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it-IT" sz="2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lesione aggettante, ispessimento parietale, coaguli, idroureteronefrosi</a:t>
            </a:r>
          </a:p>
          <a:p>
            <a:pPr marL="342900" indent="-341313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it-IT" sz="2400" b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B) </a:t>
            </a:r>
            <a:r>
              <a:rPr lang="it-IT" sz="240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TC addome senza e con mdc (II livello)</a:t>
            </a:r>
          </a:p>
          <a:p>
            <a:pPr marL="342900" indent="-341313" defTabSz="449263">
              <a:buClr>
                <a:srgbClr val="C00000"/>
              </a:buClr>
              <a:buSzPct val="45000"/>
              <a:buFont typeface="Wingdings" pitchFamily="2" charset="2"/>
              <a:buChar char="§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it-IT" sz="2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per stadiazione (dopo la cistoscopia)</a:t>
            </a:r>
          </a:p>
        </p:txBody>
      </p:sp>
      <p:sp>
        <p:nvSpPr>
          <p:cNvPr id="97284" name="Rectangle 3"/>
          <p:cNvSpPr>
            <a:spLocks noChangeArrowheads="1"/>
          </p:cNvSpPr>
          <p:nvPr/>
        </p:nvSpPr>
        <p:spPr bwMode="auto">
          <a:xfrm>
            <a:off x="1763713" y="1258888"/>
            <a:ext cx="6048375" cy="425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it-IT" sz="2200" b="1">
                <a:solidFill>
                  <a:srgbClr val="1DB1FB"/>
                </a:solidFill>
                <a:latin typeface="Tahoma" pitchFamily="34" charset="0"/>
                <a:cs typeface="Tahoma" pitchFamily="34" charset="0"/>
              </a:rPr>
              <a:t>Sospetto clinico: neoplasia vescicale</a:t>
            </a:r>
          </a:p>
        </p:txBody>
      </p:sp>
      <p:sp>
        <p:nvSpPr>
          <p:cNvPr id="97285" name="Rectangle 4"/>
          <p:cNvSpPr>
            <a:spLocks noChangeArrowheads="1"/>
          </p:cNvSpPr>
          <p:nvPr/>
        </p:nvSpPr>
        <p:spPr bwMode="auto">
          <a:xfrm>
            <a:off x="0" y="179388"/>
            <a:ext cx="9144000" cy="577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sz="3200" b="1">
                <a:solidFill>
                  <a:srgbClr val="FFFFFF"/>
                </a:solidFill>
                <a:latin typeface="Georgia" pitchFamily="18" charset="0"/>
                <a:cs typeface="Tahoma" pitchFamily="34" charset="0"/>
              </a:rPr>
              <a:t>Macroematuria monosintomatica</a:t>
            </a:r>
          </a:p>
        </p:txBody>
      </p:sp>
      <p:pic>
        <p:nvPicPr>
          <p:cNvPr id="9728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8163" y="3427413"/>
            <a:ext cx="2928937" cy="3260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7287" name="Picture 6"/>
          <p:cNvPicPr>
            <a:picLocks noChangeAspect="1" noChangeArrowheads="1"/>
          </p:cNvPicPr>
          <p:nvPr/>
        </p:nvPicPr>
        <p:blipFill>
          <a:blip r:embed="rId4" cstate="print">
            <a:lum bright="2000"/>
          </a:blip>
          <a:srcRect/>
          <a:stretch>
            <a:fillRect/>
          </a:stretch>
        </p:blipFill>
        <p:spPr bwMode="auto">
          <a:xfrm>
            <a:off x="6037263" y="1674813"/>
            <a:ext cx="2081212" cy="17510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1"/>
          <p:cNvSpPr>
            <a:spLocks noChangeArrowheads="1"/>
          </p:cNvSpPr>
          <p:nvPr/>
        </p:nvSpPr>
        <p:spPr bwMode="auto">
          <a:xfrm>
            <a:off x="0" y="0"/>
            <a:ext cx="9144000" cy="979488"/>
          </a:xfrm>
          <a:prstGeom prst="rect">
            <a:avLst/>
          </a:prstGeom>
          <a:gradFill rotWithShape="0">
            <a:gsLst>
              <a:gs pos="0">
                <a:srgbClr val="0A92E6"/>
              </a:gs>
              <a:gs pos="100000">
                <a:srgbClr val="FFEBFA"/>
              </a:gs>
            </a:gsLst>
            <a:path path="shape">
              <a:fillToRect l="70000" t="70000" r="30000" b="30000"/>
            </a:path>
          </a:gradFill>
          <a:ln w="25560">
            <a:solidFill>
              <a:srgbClr val="9AB4E4"/>
            </a:solidFill>
            <a:round/>
            <a:headEnd/>
            <a:tailEnd/>
          </a:ln>
        </p:spPr>
        <p:txBody>
          <a:bodyPr wrap="none" anchor="ctr"/>
          <a:lstStyle/>
          <a:p>
            <a:pPr defTabSz="449263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99331" name="Rectangle 2"/>
          <p:cNvSpPr>
            <a:spLocks noChangeArrowheads="1"/>
          </p:cNvSpPr>
          <p:nvPr/>
        </p:nvSpPr>
        <p:spPr bwMode="auto">
          <a:xfrm>
            <a:off x="395288" y="1239838"/>
            <a:ext cx="5487987" cy="43592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marL="342900" indent="-341313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it-IT" sz="2000" b="1">
                <a:solidFill>
                  <a:srgbClr val="0A92E6"/>
                </a:solidFill>
                <a:latin typeface="Tahoma" pitchFamily="34" charset="0"/>
                <a:cs typeface="Tahoma" pitchFamily="34" charset="0"/>
              </a:rPr>
              <a:t>1) Pielo-RM (senza mdc) in caso di:</a:t>
            </a:r>
          </a:p>
          <a:p>
            <a:pPr marL="342900" indent="-341313" defTabSz="449263"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it-IT" sz="20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donne gravide (escluso il I trimestre)</a:t>
            </a:r>
          </a:p>
          <a:p>
            <a:pPr marL="342900" indent="-341313" defTabSz="449263"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it-IT" sz="20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insufficienza renale</a:t>
            </a:r>
          </a:p>
          <a:p>
            <a:pPr marL="342900" indent="-341313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it-IT" sz="200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  <a:p>
            <a:pPr marL="342900" indent="-341313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it-IT" sz="2000" b="1">
                <a:solidFill>
                  <a:srgbClr val="0A92E6"/>
                </a:solidFill>
                <a:latin typeface="Tahoma" pitchFamily="34" charset="0"/>
                <a:cs typeface="Tahoma" pitchFamily="34" charset="0"/>
              </a:rPr>
              <a:t>2) Uro-RM in caso di:</a:t>
            </a:r>
          </a:p>
          <a:p>
            <a:pPr marL="342900" indent="-341313" defTabSz="449263"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it-IT" sz="20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Pz allergici al mdc iodato</a:t>
            </a:r>
          </a:p>
          <a:p>
            <a:pPr marL="342900" indent="-341313" defTabSz="449263"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it-IT" sz="20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NO in insufficienza renale</a:t>
            </a:r>
          </a:p>
          <a:p>
            <a:pPr marL="342900" indent="-341313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it-IT" sz="200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  <a:p>
            <a:pPr marL="342900" indent="-341313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it-IT" sz="2000" b="1">
                <a:solidFill>
                  <a:srgbClr val="0A92E6"/>
                </a:solidFill>
                <a:latin typeface="Tahoma" pitchFamily="34" charset="0"/>
                <a:cs typeface="Tahoma" pitchFamily="34" charset="0"/>
              </a:rPr>
              <a:t>3) RM pelvi:</a:t>
            </a:r>
          </a:p>
          <a:p>
            <a:pPr marL="342900" indent="-341313" defTabSz="449263"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it-IT" sz="20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es. </a:t>
            </a:r>
            <a:r>
              <a:rPr lang="it-IT" sz="200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I LIVELLO</a:t>
            </a:r>
            <a:r>
              <a:rPr lang="it-IT" sz="20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 nel sospetto di </a:t>
            </a:r>
            <a:r>
              <a:rPr lang="it-IT" sz="200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endometriosi </a:t>
            </a:r>
            <a:r>
              <a:rPr lang="it-IT" sz="20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vescicale</a:t>
            </a:r>
          </a:p>
          <a:p>
            <a:pPr marL="342900" indent="-341313" defTabSz="449263">
              <a:buClr>
                <a:srgbClr val="000000"/>
              </a:buClr>
              <a:buSzPct val="45000"/>
              <a:buFont typeface="Arial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it-IT" sz="20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Ed indicata nelle neoplasie dell’uretra</a:t>
            </a:r>
          </a:p>
          <a:p>
            <a:pPr marL="342900" indent="-341313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it-IT" sz="200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  <a:p>
            <a:pPr marL="342900" indent="-341313" defTabSz="44926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it-IT" sz="200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9332" name="Rectangle 3"/>
          <p:cNvSpPr>
            <a:spLocks noChangeArrowheads="1"/>
          </p:cNvSpPr>
          <p:nvPr/>
        </p:nvSpPr>
        <p:spPr bwMode="auto">
          <a:xfrm>
            <a:off x="0" y="179388"/>
            <a:ext cx="9144000" cy="577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it-IT" sz="3200" b="1">
                <a:solidFill>
                  <a:srgbClr val="FFFFFF"/>
                </a:solidFill>
                <a:latin typeface="Georgia" pitchFamily="18" charset="0"/>
                <a:cs typeface="Tahoma" pitchFamily="34" charset="0"/>
              </a:rPr>
              <a:t>Imaging di II(+I) livello</a:t>
            </a:r>
          </a:p>
        </p:txBody>
      </p:sp>
      <p:pic>
        <p:nvPicPr>
          <p:cNvPr id="9933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4038" y="1577975"/>
            <a:ext cx="3106737" cy="22637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AutoShape 1"/>
          <p:cNvSpPr>
            <a:spLocks noChangeArrowheads="1"/>
          </p:cNvSpPr>
          <p:nvPr/>
        </p:nvSpPr>
        <p:spPr bwMode="auto">
          <a:xfrm>
            <a:off x="182563" y="1947863"/>
            <a:ext cx="3035300" cy="1819275"/>
          </a:xfrm>
          <a:prstGeom prst="rightArrowCallout">
            <a:avLst>
              <a:gd name="adj1" fmla="val 25000"/>
              <a:gd name="adj2" fmla="val 25000"/>
              <a:gd name="adj3" fmla="val 27807"/>
              <a:gd name="adj4" fmla="val 66667"/>
            </a:avLst>
          </a:prstGeom>
          <a:solidFill>
            <a:srgbClr val="FFFF00"/>
          </a:solidFill>
          <a:ln w="25560">
            <a:solidFill>
              <a:srgbClr val="3A5F8B"/>
            </a:solidFill>
            <a:round/>
            <a:headEnd/>
            <a:tailEnd/>
          </a:ln>
        </p:spPr>
        <p:txBody>
          <a:bodyPr lIns="90000" tIns="45000" rIns="90000" bIns="45000" anchor="ctr"/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it-IT" sz="3600" b="1">
                <a:solidFill>
                  <a:srgbClr val="000000"/>
                </a:solidFill>
                <a:latin typeface="Calibri" pitchFamily="34" charset="0"/>
              </a:rPr>
              <a:t>Macro</a:t>
            </a:r>
          </a:p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it-IT" sz="3600" b="1">
                <a:solidFill>
                  <a:srgbClr val="000000"/>
                </a:solidFill>
                <a:latin typeface="Calibri" pitchFamily="34" charset="0"/>
              </a:rPr>
              <a:t>ematuria</a:t>
            </a:r>
          </a:p>
        </p:txBody>
      </p:sp>
      <p:sp>
        <p:nvSpPr>
          <p:cNvPr id="101379" name="Rectangle 2"/>
          <p:cNvSpPr>
            <a:spLocks noChangeArrowheads="1"/>
          </p:cNvSpPr>
          <p:nvPr/>
        </p:nvSpPr>
        <p:spPr bwMode="auto">
          <a:xfrm>
            <a:off x="677863" y="530225"/>
            <a:ext cx="7442200" cy="1065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it-IT" sz="3200" b="1">
                <a:solidFill>
                  <a:srgbClr val="FFFFFF"/>
                </a:solidFill>
                <a:latin typeface="Georgia" pitchFamily="18" charset="0"/>
                <a:cs typeface="Tahoma" pitchFamily="34" charset="0"/>
              </a:rPr>
              <a:t>Percorsi diagnostici VS personalized medicine</a:t>
            </a:r>
          </a:p>
        </p:txBody>
      </p:sp>
      <p:sp>
        <p:nvSpPr>
          <p:cNvPr id="101380" name="Rectangle 3"/>
          <p:cNvSpPr>
            <a:spLocks noChangeArrowheads="1"/>
          </p:cNvSpPr>
          <p:nvPr/>
        </p:nvSpPr>
        <p:spPr bwMode="auto">
          <a:xfrm>
            <a:off x="4579938" y="2590800"/>
            <a:ext cx="1874837" cy="517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</a:tabLst>
            </a:pPr>
            <a:r>
              <a:rPr lang="it-IT" sz="2800" b="1">
                <a:solidFill>
                  <a:srgbClr val="FFFF00"/>
                </a:solidFill>
                <a:latin typeface="Georgia" pitchFamily="18" charset="0"/>
              </a:rPr>
              <a:t>ecografia</a:t>
            </a:r>
          </a:p>
        </p:txBody>
      </p:sp>
      <p:sp>
        <p:nvSpPr>
          <p:cNvPr id="101381" name="Rectangle 4"/>
          <p:cNvSpPr>
            <a:spLocks noChangeArrowheads="1"/>
          </p:cNvSpPr>
          <p:nvPr/>
        </p:nvSpPr>
        <p:spPr bwMode="auto">
          <a:xfrm>
            <a:off x="5230813" y="3397250"/>
            <a:ext cx="1692275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</a:tabLst>
            </a:pPr>
            <a:r>
              <a:rPr lang="it-IT" sz="2400" b="1">
                <a:solidFill>
                  <a:srgbClr val="FFFF00"/>
                </a:solidFill>
                <a:latin typeface="Georgia" pitchFamily="18" charset="0"/>
              </a:rPr>
              <a:t>radiologo</a:t>
            </a:r>
          </a:p>
        </p:txBody>
      </p:sp>
      <p:sp>
        <p:nvSpPr>
          <p:cNvPr id="101382" name="Rectangle 5"/>
          <p:cNvSpPr>
            <a:spLocks noChangeArrowheads="1"/>
          </p:cNvSpPr>
          <p:nvPr/>
        </p:nvSpPr>
        <p:spPr bwMode="auto">
          <a:xfrm>
            <a:off x="2625725" y="3397250"/>
            <a:ext cx="1406525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</a:tabLst>
            </a:pPr>
            <a:r>
              <a:rPr lang="it-IT" sz="2400" b="1">
                <a:solidFill>
                  <a:srgbClr val="FFFF00"/>
                </a:solidFill>
                <a:latin typeface="Georgia" pitchFamily="18" charset="0"/>
              </a:rPr>
              <a:t>urologo</a:t>
            </a:r>
          </a:p>
        </p:txBody>
      </p:sp>
      <p:sp>
        <p:nvSpPr>
          <p:cNvPr id="101383" name="Rectangle 6"/>
          <p:cNvSpPr>
            <a:spLocks noChangeArrowheads="1"/>
          </p:cNvSpPr>
          <p:nvPr/>
        </p:nvSpPr>
        <p:spPr bwMode="auto">
          <a:xfrm>
            <a:off x="1979613" y="4533900"/>
            <a:ext cx="5184775" cy="1065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 algn="ct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it-IT" sz="3200" b="1">
                <a:solidFill>
                  <a:srgbClr val="FFFFFF"/>
                </a:solidFill>
                <a:latin typeface="Georgia" pitchFamily="18" charset="0"/>
                <a:cs typeface="Tahoma" pitchFamily="34" charset="0"/>
              </a:rPr>
              <a:t>Percorsi diagnostici + personalized medicine</a:t>
            </a:r>
          </a:p>
        </p:txBody>
      </p:sp>
      <p:sp>
        <p:nvSpPr>
          <p:cNvPr id="101384" name="Rectangle 7"/>
          <p:cNvSpPr>
            <a:spLocks noChangeArrowheads="1"/>
          </p:cNvSpPr>
          <p:nvPr/>
        </p:nvSpPr>
        <p:spPr bwMode="auto">
          <a:xfrm>
            <a:off x="3168650" y="2640013"/>
            <a:ext cx="1050925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723900" algn="l"/>
              </a:tabLst>
            </a:pPr>
            <a:r>
              <a:rPr lang="it-IT" sz="2400" b="1">
                <a:solidFill>
                  <a:srgbClr val="FFFFFF"/>
                </a:solidFill>
                <a:latin typeface="Georgia" pitchFamily="18" charset="0"/>
              </a:rPr>
              <a:t>MMG</a:t>
            </a:r>
          </a:p>
        </p:txBody>
      </p:sp>
      <p:sp>
        <p:nvSpPr>
          <p:cNvPr id="101385" name="Rectangle 8"/>
          <p:cNvSpPr>
            <a:spLocks noChangeArrowheads="1"/>
          </p:cNvSpPr>
          <p:nvPr/>
        </p:nvSpPr>
        <p:spPr bwMode="auto">
          <a:xfrm>
            <a:off x="5738813" y="3843338"/>
            <a:ext cx="677862" cy="517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2800" b="1">
                <a:solidFill>
                  <a:srgbClr val="FFFF00"/>
                </a:solidFill>
                <a:latin typeface="Georgia" pitchFamily="18" charset="0"/>
              </a:rPr>
              <a:t>TC</a:t>
            </a:r>
          </a:p>
        </p:txBody>
      </p:sp>
      <p:cxnSp>
        <p:nvCxnSpPr>
          <p:cNvPr id="101386" name="AutoShape 9"/>
          <p:cNvCxnSpPr>
            <a:cxnSpLocks noChangeShapeType="1"/>
          </p:cNvCxnSpPr>
          <p:nvPr/>
        </p:nvCxnSpPr>
        <p:spPr bwMode="auto">
          <a:xfrm flipV="1">
            <a:off x="4227513" y="2851150"/>
            <a:ext cx="342900" cy="19050"/>
          </a:xfrm>
          <a:prstGeom prst="bentConnector3">
            <a:avLst>
              <a:gd name="adj1" fmla="val 50000"/>
            </a:avLst>
          </a:prstGeom>
          <a:noFill/>
          <a:ln w="38160">
            <a:solidFill>
              <a:srgbClr val="4F81BD"/>
            </a:solidFill>
            <a:round/>
            <a:headEnd/>
            <a:tailEnd type="triangle" w="med" len="med"/>
          </a:ln>
        </p:spPr>
      </p:cxnSp>
      <p:cxnSp>
        <p:nvCxnSpPr>
          <p:cNvPr id="101387" name="AutoShape 10"/>
          <p:cNvCxnSpPr>
            <a:cxnSpLocks noChangeShapeType="1"/>
          </p:cNvCxnSpPr>
          <p:nvPr/>
        </p:nvCxnSpPr>
        <p:spPr bwMode="auto">
          <a:xfrm flipH="1">
            <a:off x="3978275" y="3113088"/>
            <a:ext cx="638175" cy="374650"/>
          </a:xfrm>
          <a:prstGeom prst="bentConnector3">
            <a:avLst>
              <a:gd name="adj1" fmla="val 50000"/>
            </a:avLst>
          </a:prstGeom>
          <a:noFill/>
          <a:ln w="38160">
            <a:solidFill>
              <a:srgbClr val="4F81BD"/>
            </a:solidFill>
            <a:round/>
            <a:headEnd/>
            <a:tailEnd type="triangle" w="med" len="med"/>
          </a:ln>
        </p:spPr>
      </p:cxnSp>
      <p:cxnSp>
        <p:nvCxnSpPr>
          <p:cNvPr id="101388" name="AutoShape 11"/>
          <p:cNvCxnSpPr>
            <a:cxnSpLocks noChangeShapeType="1"/>
          </p:cNvCxnSpPr>
          <p:nvPr/>
        </p:nvCxnSpPr>
        <p:spPr bwMode="auto">
          <a:xfrm>
            <a:off x="5145088" y="3101975"/>
            <a:ext cx="392112" cy="411163"/>
          </a:xfrm>
          <a:prstGeom prst="bentConnector3">
            <a:avLst>
              <a:gd name="adj1" fmla="val 50000"/>
            </a:avLst>
          </a:prstGeom>
          <a:noFill/>
          <a:ln w="38160">
            <a:solidFill>
              <a:srgbClr val="4F81BD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Line 1"/>
          <p:cNvSpPr/>
          <p:nvPr/>
        </p:nvSpPr>
        <p:spPr>
          <a:xfrm>
            <a:off x="0" y="1438200"/>
            <a:ext cx="9144000" cy="1800"/>
          </a:xfrm>
          <a:prstGeom prst="line">
            <a:avLst/>
          </a:prstGeom>
          <a:ln w="76320">
            <a:solidFill>
              <a:srgbClr val="00CCFF"/>
            </a:solidFill>
            <a:round/>
          </a:ln>
        </p:spPr>
      </p:sp>
      <p:sp>
        <p:nvSpPr>
          <p:cNvPr id="104" name="Line 2"/>
          <p:cNvSpPr/>
          <p:nvPr/>
        </p:nvSpPr>
        <p:spPr>
          <a:xfrm>
            <a:off x="0" y="4994280"/>
            <a:ext cx="9144000" cy="1440"/>
          </a:xfrm>
          <a:prstGeom prst="line">
            <a:avLst/>
          </a:prstGeom>
          <a:ln w="76320">
            <a:solidFill>
              <a:srgbClr val="00CCFF"/>
            </a:solidFill>
            <a:round/>
          </a:ln>
        </p:spPr>
      </p:sp>
      <p:pic>
        <p:nvPicPr>
          <p:cNvPr id="105" name="Immagine 10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4360" y="1655640"/>
            <a:ext cx="2808000" cy="2744640"/>
          </a:xfrm>
          <a:prstGeom prst="rect">
            <a:avLst/>
          </a:prstGeom>
        </p:spPr>
      </p:pic>
      <p:graphicFrame>
        <p:nvGraphicFramePr>
          <p:cNvPr id="106" name="Table 3"/>
          <p:cNvGraphicFramePr/>
          <p:nvPr>
            <p:extLst>
              <p:ext uri="{D42A27DB-BD31-4B8C-83A1-F6EECF244321}">
                <p14:modId xmlns="" xmlns:p14="http://schemas.microsoft.com/office/powerpoint/2010/main" val="1297977869"/>
              </p:ext>
            </p:extLst>
          </p:nvPr>
        </p:nvGraphicFramePr>
        <p:xfrm>
          <a:off x="2879640" y="1689120"/>
          <a:ext cx="6119640" cy="3134880"/>
        </p:xfrm>
        <a:graphic>
          <a:graphicData uri="http://schemas.openxmlformats.org/drawingml/2006/table">
            <a:tbl>
              <a:tblPr/>
              <a:tblGrid>
                <a:gridCol w="6119640"/>
              </a:tblGrid>
              <a:tr h="3134880">
                <a:tc>
                  <a:txBody>
                    <a:bodyPr/>
                    <a:lstStyle/>
                    <a:p>
                      <a:pPr algn="ctr">
                        <a:lnSpc>
                          <a:spcPct val="93000"/>
                        </a:lnSpc>
                        <a:buFont typeface="Times New Roman"/>
                        <a:buChar char="•"/>
                      </a:pPr>
                      <a:r>
                        <a:rPr lang="it-IT" b="1" dirty="0">
                          <a:solidFill>
                            <a:srgbClr val="33CC66"/>
                          </a:solidFill>
                        </a:rPr>
                        <a:t>Dott. </a:t>
                      </a:r>
                      <a:r>
                        <a:rPr lang="it-IT" b="1" dirty="0" err="1" smtClean="0">
                          <a:solidFill>
                            <a:srgbClr val="33CC66"/>
                          </a:solidFill>
                        </a:rPr>
                        <a:t>Tralce</a:t>
                      </a:r>
                      <a:r>
                        <a:rPr lang="it-IT" b="1" dirty="0" smtClean="0">
                          <a:solidFill>
                            <a:srgbClr val="33CC66"/>
                          </a:solidFill>
                        </a:rPr>
                        <a:t> (Urologia </a:t>
                      </a:r>
                      <a:r>
                        <a:rPr lang="it-IT" b="1" dirty="0">
                          <a:solidFill>
                            <a:srgbClr val="33CC66"/>
                          </a:solidFill>
                        </a:rPr>
                        <a:t>– M. </a:t>
                      </a:r>
                      <a:r>
                        <a:rPr lang="it-IT" b="1" dirty="0" err="1">
                          <a:solidFill>
                            <a:srgbClr val="33CC66"/>
                          </a:solidFill>
                        </a:rPr>
                        <a:t>Mellini</a:t>
                      </a:r>
                      <a:r>
                        <a:rPr lang="it-IT" b="1" dirty="0">
                          <a:solidFill>
                            <a:srgbClr val="33CC66"/>
                          </a:solidFill>
                        </a:rPr>
                        <a:t> Chiari)</a:t>
                      </a:r>
                      <a:endParaRPr dirty="0"/>
                    </a:p>
                    <a:p>
                      <a:pPr algn="ctr">
                        <a:lnSpc>
                          <a:spcPct val="93000"/>
                        </a:lnSpc>
                        <a:buFont typeface="Times New Roman"/>
                        <a:buChar char="•"/>
                      </a:pPr>
                      <a:r>
                        <a:rPr lang="it-IT" b="1" dirty="0">
                          <a:solidFill>
                            <a:srgbClr val="33CC66"/>
                          </a:solidFill>
                        </a:rPr>
                        <a:t>Tel: </a:t>
                      </a:r>
                      <a:r>
                        <a:rPr lang="it-IT" b="1" dirty="0" smtClean="0">
                          <a:solidFill>
                            <a:srgbClr val="33CC66"/>
                          </a:solidFill>
                        </a:rPr>
                        <a:t>030.</a:t>
                      </a:r>
                      <a:endParaRPr dirty="0"/>
                    </a:p>
                    <a:p>
                      <a:pPr algn="ctr">
                        <a:lnSpc>
                          <a:spcPct val="93000"/>
                        </a:lnSpc>
                      </a:pPr>
                      <a:endParaRPr sz="1800" b="1" kern="1200" dirty="0">
                        <a:solidFill>
                          <a:srgbClr val="33CC6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93000"/>
                        </a:lnSpc>
                        <a:buFont typeface="Times New Roman"/>
                        <a:buChar char="•"/>
                      </a:pPr>
                      <a:r>
                        <a:rPr lang="it-IT" b="1" dirty="0">
                          <a:solidFill>
                            <a:srgbClr val="33CC66"/>
                          </a:solidFill>
                        </a:rPr>
                        <a:t>Dott. </a:t>
                      </a:r>
                      <a:r>
                        <a:rPr lang="it-IT" b="1" dirty="0" err="1" smtClean="0">
                          <a:solidFill>
                            <a:srgbClr val="33CC66"/>
                          </a:solidFill>
                        </a:rPr>
                        <a:t>Cabassa</a:t>
                      </a:r>
                      <a:r>
                        <a:rPr lang="it-IT" b="1" dirty="0" smtClean="0">
                          <a:solidFill>
                            <a:srgbClr val="33CC66"/>
                          </a:solidFill>
                        </a:rPr>
                        <a:t> </a:t>
                      </a:r>
                      <a:r>
                        <a:rPr lang="it-IT" b="1" dirty="0">
                          <a:solidFill>
                            <a:srgbClr val="33CC66"/>
                          </a:solidFill>
                        </a:rPr>
                        <a:t>(Radiologia – M. </a:t>
                      </a:r>
                      <a:r>
                        <a:rPr lang="it-IT" b="1" dirty="0" err="1">
                          <a:solidFill>
                            <a:srgbClr val="33CC66"/>
                          </a:solidFill>
                        </a:rPr>
                        <a:t>Mellini</a:t>
                      </a:r>
                      <a:r>
                        <a:rPr lang="it-IT" b="1" dirty="0">
                          <a:solidFill>
                            <a:srgbClr val="33CC66"/>
                          </a:solidFill>
                        </a:rPr>
                        <a:t> Chiari)</a:t>
                      </a:r>
                      <a:endParaRPr dirty="0"/>
                    </a:p>
                    <a:p>
                      <a:pPr algn="ctr">
                        <a:lnSpc>
                          <a:spcPct val="93000"/>
                        </a:lnSpc>
                        <a:buFont typeface="Times New Roman"/>
                        <a:buChar char="•"/>
                      </a:pPr>
                      <a:r>
                        <a:rPr lang="it-IT" b="1" dirty="0">
                          <a:solidFill>
                            <a:srgbClr val="33CC66"/>
                          </a:solidFill>
                        </a:rPr>
                        <a:t>Tel: </a:t>
                      </a:r>
                      <a:r>
                        <a:rPr lang="it-IT" b="1" dirty="0" smtClean="0">
                          <a:solidFill>
                            <a:srgbClr val="33CC66"/>
                          </a:solidFill>
                        </a:rPr>
                        <a:t>030.7102579</a:t>
                      </a:r>
                      <a:endParaRPr dirty="0"/>
                    </a:p>
                    <a:p>
                      <a:pPr algn="ctr">
                        <a:lnSpc>
                          <a:spcPct val="93000"/>
                        </a:lnSpc>
                      </a:pPr>
                      <a:endParaRPr dirty="0"/>
                    </a:p>
                    <a:p>
                      <a:pPr algn="ctr">
                        <a:lnSpc>
                          <a:spcPct val="93000"/>
                        </a:lnSpc>
                        <a:buFont typeface="Times New Roman"/>
                        <a:buChar char="•"/>
                      </a:pPr>
                      <a:r>
                        <a:rPr lang="it-IT" b="1" dirty="0" smtClean="0">
                          <a:solidFill>
                            <a:srgbClr val="33CC66"/>
                          </a:solidFill>
                        </a:rPr>
                        <a:t>D.ssa</a:t>
                      </a:r>
                      <a:r>
                        <a:rPr lang="it-IT" b="1" baseline="0" dirty="0" smtClean="0">
                          <a:solidFill>
                            <a:srgbClr val="33CC66"/>
                          </a:solidFill>
                        </a:rPr>
                        <a:t> Bracchi</a:t>
                      </a:r>
                      <a:r>
                        <a:rPr lang="it-IT" b="1" dirty="0" smtClean="0">
                          <a:solidFill>
                            <a:srgbClr val="33CC66"/>
                          </a:solidFill>
                        </a:rPr>
                        <a:t> (Nefrologia </a:t>
                      </a:r>
                      <a:r>
                        <a:rPr lang="it-IT" b="1" dirty="0">
                          <a:solidFill>
                            <a:srgbClr val="33CC66"/>
                          </a:solidFill>
                        </a:rPr>
                        <a:t>– </a:t>
                      </a:r>
                      <a:r>
                        <a:rPr lang="it-IT" b="1" dirty="0" smtClean="0">
                          <a:solidFill>
                            <a:srgbClr val="33CC66"/>
                          </a:solidFill>
                        </a:rPr>
                        <a:t>M.</a:t>
                      </a:r>
                      <a:r>
                        <a:rPr lang="it-IT" b="1" baseline="0" dirty="0" smtClean="0">
                          <a:solidFill>
                            <a:srgbClr val="33CC66"/>
                          </a:solidFill>
                        </a:rPr>
                        <a:t> </a:t>
                      </a:r>
                      <a:r>
                        <a:rPr lang="it-IT" b="1" baseline="0" dirty="0" err="1" smtClean="0">
                          <a:solidFill>
                            <a:srgbClr val="33CC66"/>
                          </a:solidFill>
                        </a:rPr>
                        <a:t>Mellini</a:t>
                      </a:r>
                      <a:r>
                        <a:rPr lang="it-IT" b="1" baseline="0" dirty="0" smtClean="0">
                          <a:solidFill>
                            <a:srgbClr val="33CC66"/>
                          </a:solidFill>
                        </a:rPr>
                        <a:t> Chiari</a:t>
                      </a:r>
                      <a:r>
                        <a:rPr lang="it-IT" b="1" dirty="0" smtClean="0">
                          <a:solidFill>
                            <a:srgbClr val="33CC66"/>
                          </a:solidFill>
                        </a:rPr>
                        <a:t>)</a:t>
                      </a:r>
                      <a:endParaRPr dirty="0"/>
                    </a:p>
                    <a:p>
                      <a:pPr algn="ctr">
                        <a:lnSpc>
                          <a:spcPct val="93000"/>
                        </a:lnSpc>
                        <a:buFont typeface="Times New Roman"/>
                        <a:buChar char="•"/>
                      </a:pPr>
                      <a:r>
                        <a:rPr lang="it-IT" b="1" dirty="0">
                          <a:solidFill>
                            <a:srgbClr val="33CC66"/>
                          </a:solidFill>
                        </a:rPr>
                        <a:t>Tel: 030. </a:t>
                      </a:r>
                      <a:endParaRPr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7" name="Table 4"/>
          <p:cNvGraphicFramePr/>
          <p:nvPr/>
        </p:nvGraphicFramePr>
        <p:xfrm>
          <a:off x="582480" y="177840"/>
          <a:ext cx="7846920" cy="998474"/>
        </p:xfrm>
        <a:graphic>
          <a:graphicData uri="http://schemas.openxmlformats.org/drawingml/2006/table">
            <a:tbl>
              <a:tblPr/>
              <a:tblGrid>
                <a:gridCol w="7846920"/>
              </a:tblGrid>
              <a:tr h="971280">
                <a:tc>
                  <a:txBody>
                    <a:bodyPr/>
                    <a:lstStyle/>
                    <a:p>
                      <a:pPr algn="ctr">
                        <a:lnSpc>
                          <a:spcPct val="93000"/>
                        </a:lnSpc>
                        <a:buFont typeface="Times New Roman"/>
                        <a:buChar char="•"/>
                      </a:pPr>
                      <a:r>
                        <a:rPr lang="it-IT" sz="3200" b="1">
                          <a:solidFill>
                            <a:srgbClr val="33CC66"/>
                          </a:solidFill>
                        </a:rPr>
                        <a:t>BOLLINO VERDE...</a:t>
                      </a:r>
                      <a:endParaRPr/>
                    </a:p>
                    <a:p>
                      <a:pPr algn="ctr">
                        <a:lnSpc>
                          <a:spcPct val="93000"/>
                        </a:lnSpc>
                        <a:buFont typeface="Times New Roman"/>
                        <a:buChar char="•"/>
                      </a:pPr>
                      <a:r>
                        <a:rPr lang="it-IT" sz="3200" b="1">
                          <a:solidFill>
                            <a:srgbClr val="33CC66"/>
                          </a:solidFill>
                        </a:rPr>
                        <a:t>...NUOVO MODELLO</a:t>
                      </a:r>
                      <a:endParaRPr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8" name="Immagine 10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3640" y="71280"/>
            <a:ext cx="1368000" cy="12952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476676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09625"/>
          </a:xfrm>
        </p:spPr>
        <p:txBody>
          <a:bodyPr/>
          <a:lstStyle/>
          <a:p>
            <a:r>
              <a:rPr lang="it-IT" sz="3600" b="1" u="sng" smtClean="0">
                <a:latin typeface="Arial Narrow" pitchFamily="34" charset="0"/>
              </a:rPr>
              <a:t>TAKE HOME MESSAGES:</a:t>
            </a:r>
          </a:p>
        </p:txBody>
      </p:sp>
      <p:graphicFrame>
        <p:nvGraphicFramePr>
          <p:cNvPr id="9" name="Diagramma 8"/>
          <p:cNvGraphicFramePr/>
          <p:nvPr/>
        </p:nvGraphicFramePr>
        <p:xfrm>
          <a:off x="0" y="809627"/>
          <a:ext cx="9144000" cy="60483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73138"/>
          </a:xfrm>
          <a:solidFill>
            <a:srgbClr val="00CC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latin typeface="Arial Narrow" pitchFamily="34" charset="0"/>
              </a:rPr>
              <a:t>ANNA</a:t>
            </a:r>
          </a:p>
        </p:txBody>
      </p:sp>
      <p:sp>
        <p:nvSpPr>
          <p:cNvPr id="6" name="Segnaposto contenuto 2"/>
          <p:cNvSpPr>
            <a:spLocks noGrp="1"/>
          </p:cNvSpPr>
          <p:nvPr>
            <p:ph idx="1"/>
          </p:nvPr>
        </p:nvSpPr>
        <p:spPr>
          <a:xfrm>
            <a:off x="317500" y="2100263"/>
            <a:ext cx="8556625" cy="4011612"/>
          </a:xfrm>
          <a:ln>
            <a:solidFill>
              <a:schemeClr val="tx2"/>
            </a:solidFill>
          </a:ln>
        </p:spPr>
        <p:txBody>
          <a:bodyPr rtlCol="0" anchor="ctr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dirty="0">
                <a:latin typeface="Arial Narrow"/>
                <a:cs typeface="Arial Narrow"/>
              </a:rPr>
              <a:t>Nessuna patologia rilevante in </a:t>
            </a:r>
            <a:r>
              <a:rPr lang="it-IT" dirty="0" smtClean="0">
                <a:latin typeface="Arial Narrow"/>
                <a:cs typeface="Arial Narrow"/>
              </a:rPr>
              <a:t>famiglia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u="sng" dirty="0" smtClean="0">
                <a:latin typeface="Arial Narrow"/>
                <a:cs typeface="Arial Narrow"/>
              </a:rPr>
              <a:t>Ex </a:t>
            </a:r>
            <a:r>
              <a:rPr lang="it-IT" u="sng" dirty="0">
                <a:latin typeface="Arial Narrow"/>
                <a:cs typeface="Arial Narrow"/>
              </a:rPr>
              <a:t>fumatrice </a:t>
            </a:r>
            <a:r>
              <a:rPr lang="it-IT" dirty="0">
                <a:latin typeface="Arial Narrow"/>
                <a:cs typeface="Arial Narrow"/>
              </a:rPr>
              <a:t>(10 </a:t>
            </a:r>
            <a:r>
              <a:rPr lang="it-IT" dirty="0" err="1">
                <a:latin typeface="Arial Narrow"/>
                <a:cs typeface="Arial Narrow"/>
              </a:rPr>
              <a:t>sig</a:t>
            </a:r>
            <a:r>
              <a:rPr lang="it-IT" dirty="0">
                <a:latin typeface="Arial Narrow"/>
                <a:cs typeface="Arial Narrow"/>
              </a:rPr>
              <a:t>/die per 20 anni)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u="sng" dirty="0" smtClean="0">
                <a:latin typeface="Arial Narrow"/>
                <a:cs typeface="Arial Narrow"/>
              </a:rPr>
              <a:t>Ipertensione </a:t>
            </a:r>
            <a:r>
              <a:rPr lang="it-IT" u="sng" dirty="0">
                <a:latin typeface="Arial Narrow"/>
                <a:cs typeface="Arial Narrow"/>
              </a:rPr>
              <a:t>arteriosa</a:t>
            </a:r>
            <a:r>
              <a:rPr lang="it-IT" dirty="0">
                <a:latin typeface="Arial Narrow"/>
                <a:cs typeface="Arial Narrow"/>
              </a:rPr>
              <a:t> in terapia con Ca-antagonisti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u="sng" dirty="0" smtClean="0">
                <a:latin typeface="Arial Narrow"/>
                <a:cs typeface="Arial Narrow"/>
              </a:rPr>
              <a:t>Stipsi</a:t>
            </a:r>
            <a:r>
              <a:rPr lang="it-IT" dirty="0" smtClean="0">
                <a:latin typeface="Arial Narrow"/>
                <a:cs typeface="Arial Narrow"/>
              </a:rPr>
              <a:t> </a:t>
            </a:r>
            <a:r>
              <a:rPr lang="it-IT" dirty="0">
                <a:latin typeface="Arial Narrow"/>
                <a:cs typeface="Arial Narrow"/>
              </a:rPr>
              <a:t>da circa 1 anno, peggiorata negli ultimi mesi, già 2 accessi in ambulatorio per dolori addominali ai quadranti inferiori (“coliche addominali”)</a:t>
            </a:r>
            <a:r>
              <a:rPr lang="it-IT" dirty="0" smtClean="0">
                <a:latin typeface="Arial Narrow"/>
                <a:cs typeface="Arial Narrow"/>
              </a:rPr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dirty="0">
              <a:latin typeface="Arial Narrow"/>
              <a:cs typeface="Arial Narrow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dirty="0" smtClean="0">
                <a:latin typeface="Arial Narrow"/>
                <a:cs typeface="Arial Narrow"/>
              </a:rPr>
              <a:t>10 </a:t>
            </a:r>
            <a:r>
              <a:rPr lang="it-IT" dirty="0">
                <a:latin typeface="Arial Narrow"/>
                <a:cs typeface="Arial Narrow"/>
              </a:rPr>
              <a:t>mesi fa prescritti Esami Ematochimici  (nessun referto pervenuto</a:t>
            </a:r>
            <a:r>
              <a:rPr lang="it-IT" dirty="0" smtClean="0">
                <a:latin typeface="Arial Narrow"/>
                <a:cs typeface="Arial Narrow"/>
              </a:rPr>
              <a:t>)</a:t>
            </a:r>
            <a:endParaRPr lang="it-IT" dirty="0">
              <a:latin typeface="Arial Narrow"/>
              <a:cs typeface="Arial Narrow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731838" y="1270000"/>
            <a:ext cx="7872412" cy="83026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4800" b="1" dirty="0">
                <a:solidFill>
                  <a:schemeClr val="tx2"/>
                </a:solidFill>
                <a:latin typeface="Arial Narrow"/>
                <a:cs typeface="Arial Narrow"/>
              </a:rPr>
              <a:t>APR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Immagine 1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6750" y="1741488"/>
            <a:ext cx="22225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umetto 2 7"/>
          <p:cNvSpPr/>
          <p:nvPr/>
        </p:nvSpPr>
        <p:spPr>
          <a:xfrm>
            <a:off x="1873250" y="1317625"/>
            <a:ext cx="5540375" cy="1682750"/>
          </a:xfrm>
          <a:prstGeom prst="wedgeRoundRectCallout">
            <a:avLst>
              <a:gd name="adj1" fmla="val -56993"/>
              <a:gd name="adj2" fmla="val 40967"/>
              <a:gd name="adj3" fmla="val 16667"/>
            </a:avLst>
          </a:prstGeom>
          <a:solidFill>
            <a:schemeClr val="bg1">
              <a:lumMod val="85000"/>
            </a:schemeClr>
          </a:solidFill>
          <a:ln w="38100" cmpd="sng">
            <a:solidFill>
              <a:srgbClr val="00CC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b="1" dirty="0">
                <a:solidFill>
                  <a:srgbClr val="000000"/>
                </a:solidFill>
                <a:latin typeface="Arial Narrow"/>
                <a:cs typeface="Arial Narrow"/>
              </a:rPr>
              <a:t>Si dottore…….. Anzi, no…. Negli ultimi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b="1" dirty="0">
                <a:solidFill>
                  <a:srgbClr val="000000"/>
                </a:solidFill>
                <a:latin typeface="Arial Narrow"/>
                <a:cs typeface="Arial Narrow"/>
              </a:rPr>
              <a:t>due mesi mi è capitato al mattino di vedere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b="1" dirty="0">
                <a:solidFill>
                  <a:srgbClr val="000000"/>
                </a:solidFill>
                <a:latin typeface="Arial Narrow"/>
                <a:cs typeface="Arial Narrow"/>
              </a:rPr>
              <a:t>l’urina un po’ più rossa ma pensavo fosse normale…</a:t>
            </a:r>
          </a:p>
        </p:txBody>
      </p:sp>
      <p:sp>
        <p:nvSpPr>
          <p:cNvPr id="10" name="Fumetto 2 9"/>
          <p:cNvSpPr/>
          <p:nvPr/>
        </p:nvSpPr>
        <p:spPr>
          <a:xfrm>
            <a:off x="2174875" y="3375025"/>
            <a:ext cx="4683125" cy="895350"/>
          </a:xfrm>
          <a:prstGeom prst="wedgeRoundRectCallout">
            <a:avLst>
              <a:gd name="adj1" fmla="val 65331"/>
              <a:gd name="adj2" fmla="val -6273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8100" cmpd="sng">
            <a:solidFill>
              <a:srgbClr val="00CC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5000"/>
              </a:lnSpc>
              <a:spcBef>
                <a:spcPts val="0"/>
              </a:spcBef>
              <a:spcAft>
                <a:spcPts val="1425"/>
              </a:spcAft>
              <a:defRPr/>
            </a:pPr>
            <a:r>
              <a:rPr lang="it-IT" sz="2400" b="1" dirty="0">
                <a:solidFill>
                  <a:srgbClr val="000000"/>
                </a:solidFill>
                <a:latin typeface="Arial Narrow"/>
                <a:cs typeface="Arial Narrow"/>
              </a:rPr>
              <a:t>Ha avuto dolore? Altri disturbi?</a:t>
            </a:r>
          </a:p>
        </p:txBody>
      </p:sp>
      <p:sp>
        <p:nvSpPr>
          <p:cNvPr id="11" name="Fumetto 2 10"/>
          <p:cNvSpPr/>
          <p:nvPr/>
        </p:nvSpPr>
        <p:spPr>
          <a:xfrm>
            <a:off x="1682750" y="4751388"/>
            <a:ext cx="5730875" cy="1836737"/>
          </a:xfrm>
          <a:prstGeom prst="wedgeRoundRectCallout">
            <a:avLst>
              <a:gd name="adj1" fmla="val -47496"/>
              <a:gd name="adj2" fmla="val -68071"/>
              <a:gd name="adj3" fmla="val 16667"/>
            </a:avLst>
          </a:prstGeom>
          <a:solidFill>
            <a:srgbClr val="D9D9D9"/>
          </a:solidFill>
          <a:ln w="38100" cmpd="sng">
            <a:solidFill>
              <a:srgbClr val="00CC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b="1" dirty="0">
                <a:solidFill>
                  <a:srgbClr val="000000"/>
                </a:solidFill>
                <a:latin typeface="Arial Narrow"/>
                <a:cs typeface="Arial Narrow"/>
              </a:rPr>
              <a:t>A volte sentivo un po’ di dolore alla pancia, ma ho sempre pensato fosse perché ero gonfia… Sa, la stipsi…. E poi sentivo un po’ di bruciore ma poi passava subito…</a:t>
            </a:r>
          </a:p>
        </p:txBody>
      </p:sp>
      <p:pic>
        <p:nvPicPr>
          <p:cNvPr id="31749" name="Immagine 8"/>
          <p:cNvPicPr>
            <a:picLocks noChangeAspect="1"/>
          </p:cNvPicPr>
          <p:nvPr/>
        </p:nvPicPr>
        <p:blipFill>
          <a:blip r:embed="rId3" cstate="print">
            <a:grayscl/>
          </a:blip>
          <a:srcRect l="6194" r="40508"/>
          <a:stretch>
            <a:fillRect/>
          </a:stretch>
        </p:blipFill>
        <p:spPr bwMode="auto">
          <a:xfrm>
            <a:off x="0" y="682625"/>
            <a:ext cx="1682750" cy="515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Fumetto 2 11"/>
          <p:cNvSpPr/>
          <p:nvPr/>
        </p:nvSpPr>
        <p:spPr>
          <a:xfrm>
            <a:off x="3349625" y="123825"/>
            <a:ext cx="5508625" cy="781050"/>
          </a:xfrm>
          <a:prstGeom prst="wedgeRoundRectCallout">
            <a:avLst>
              <a:gd name="adj1" fmla="val 35837"/>
              <a:gd name="adj2" fmla="val 111564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38100" cmpd="sng">
            <a:solidFill>
              <a:srgbClr val="00CC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5000"/>
              </a:lnSpc>
              <a:spcBef>
                <a:spcPts val="0"/>
              </a:spcBef>
              <a:spcAft>
                <a:spcPts val="1425"/>
              </a:spcAft>
              <a:defRPr/>
            </a:pPr>
            <a:r>
              <a:rPr lang="it-IT" sz="2400" b="1" dirty="0">
                <a:solidFill>
                  <a:srgbClr val="000000"/>
                </a:solidFill>
                <a:latin typeface="Arial Narrow"/>
                <a:cs typeface="Arial Narrow"/>
              </a:rPr>
              <a:t>E’ la prima volta che le capita?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egnaposto contenuto 2"/>
          <p:cNvSpPr>
            <a:spLocks noGrp="1"/>
          </p:cNvSpPr>
          <p:nvPr>
            <p:ph idx="1"/>
          </p:nvPr>
        </p:nvSpPr>
        <p:spPr>
          <a:xfrm>
            <a:off x="317500" y="1004888"/>
            <a:ext cx="8556625" cy="2138362"/>
          </a:xfrm>
          <a:ln>
            <a:solidFill>
              <a:schemeClr val="tx2"/>
            </a:solidFill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it-IT" sz="2700" smtClean="0">
                <a:latin typeface="Arial Narrow" pitchFamily="34" charset="0"/>
              </a:rPr>
              <a:t>PA 120/75mmHg   FC 78bpm</a:t>
            </a:r>
          </a:p>
          <a:p>
            <a:pPr>
              <a:lnSpc>
                <a:spcPct val="90000"/>
              </a:lnSpc>
            </a:pPr>
            <a:r>
              <a:rPr lang="it-IT" sz="2700" smtClean="0">
                <a:latin typeface="Arial Narrow" pitchFamily="34" charset="0"/>
              </a:rPr>
              <a:t>Pallore di cute e mucose</a:t>
            </a:r>
          </a:p>
          <a:p>
            <a:pPr>
              <a:lnSpc>
                <a:spcPct val="90000"/>
              </a:lnSpc>
            </a:pPr>
            <a:r>
              <a:rPr lang="it-IT" sz="2700" smtClean="0">
                <a:latin typeface="Arial Narrow" pitchFamily="34" charset="0"/>
              </a:rPr>
              <a:t>Addome trattablie, lievemente dolorabile ai quadranti inferiori &gt; a sinistra, Bloomberg negativo, Giordano negativo bilateralmente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731838" y="174625"/>
            <a:ext cx="7872412" cy="83026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4800" b="1" dirty="0">
                <a:solidFill>
                  <a:schemeClr val="accent2"/>
                </a:solidFill>
                <a:latin typeface="Arial Narrow"/>
                <a:cs typeface="Arial Narrow"/>
              </a:rPr>
              <a:t>ESAME OBIETTIVO</a:t>
            </a:r>
          </a:p>
        </p:txBody>
      </p:sp>
      <p:sp>
        <p:nvSpPr>
          <p:cNvPr id="7" name="Segnaposto contenuto 2"/>
          <p:cNvSpPr txBox="1">
            <a:spLocks/>
          </p:cNvSpPr>
          <p:nvPr/>
        </p:nvSpPr>
        <p:spPr>
          <a:xfrm>
            <a:off x="317500" y="4189413"/>
            <a:ext cx="8556625" cy="2128837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anchor="ctr">
            <a:normAutofit fontScale="8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dirty="0">
                <a:latin typeface="Arial Narrow"/>
                <a:cs typeface="Arial Narrow"/>
              </a:rPr>
              <a:t> Anemia </a:t>
            </a:r>
            <a:r>
              <a:rPr lang="it-IT" dirty="0" err="1">
                <a:latin typeface="Arial Narrow"/>
                <a:cs typeface="Arial Narrow"/>
              </a:rPr>
              <a:t>sideropenica</a:t>
            </a:r>
            <a:endParaRPr lang="it-IT" dirty="0">
              <a:latin typeface="Arial Narrow"/>
              <a:cs typeface="Arial Narrow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dirty="0">
                <a:latin typeface="Arial Narrow"/>
                <a:cs typeface="Arial Narrow"/>
              </a:rPr>
              <a:t> Funzione Renale/Funzionalità Epatica/Coagulazione nella norma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dirty="0">
                <a:latin typeface="Arial Narrow"/>
                <a:cs typeface="Arial Narrow"/>
              </a:rPr>
              <a:t> VES=30mm/h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dirty="0">
                <a:latin typeface="Arial Narrow"/>
                <a:cs typeface="Arial Narrow"/>
              </a:rPr>
              <a:t> Esame urine: </a:t>
            </a:r>
            <a:r>
              <a:rPr lang="it-IT" dirty="0" err="1">
                <a:latin typeface="Arial Narrow"/>
                <a:cs typeface="Arial Narrow"/>
              </a:rPr>
              <a:t>Microematuria</a:t>
            </a:r>
            <a:r>
              <a:rPr lang="it-IT" dirty="0">
                <a:latin typeface="Arial Narrow"/>
                <a:cs typeface="Arial Narrow"/>
              </a:rPr>
              <a:t> (</a:t>
            </a:r>
            <a:r>
              <a:rPr lang="it-IT" dirty="0" err="1">
                <a:latin typeface="Arial Narrow"/>
                <a:cs typeface="Arial Narrow"/>
              </a:rPr>
              <a:t>Hb</a:t>
            </a:r>
            <a:r>
              <a:rPr lang="it-IT" dirty="0">
                <a:latin typeface="Arial Narrow"/>
                <a:cs typeface="Arial Narrow"/>
              </a:rPr>
              <a:t>=3+)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731838" y="3359150"/>
            <a:ext cx="7872412" cy="83026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4800" b="1" dirty="0">
                <a:solidFill>
                  <a:srgbClr val="003300"/>
                </a:solidFill>
                <a:latin typeface="Arial Narrow"/>
                <a:cs typeface="Arial Narrow"/>
              </a:rPr>
              <a:t>ESAMI EMATOCHIMICI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olo 1"/>
          <p:cNvSpPr>
            <a:spLocks noGrp="1"/>
          </p:cNvSpPr>
          <p:nvPr>
            <p:ph type="title"/>
          </p:nvPr>
        </p:nvSpPr>
        <p:spPr>
          <a:xfrm>
            <a:off x="0" y="60325"/>
            <a:ext cx="9144000" cy="1025525"/>
          </a:xfrm>
          <a:solidFill>
            <a:srgbClr val="F2F2F2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it-IT" sz="6000" b="1" smtClean="0">
                <a:latin typeface="Arial Narrow" pitchFamily="34" charset="0"/>
              </a:rPr>
              <a:t>V</a:t>
            </a:r>
            <a:r>
              <a:rPr lang="it-IT" sz="5400" smtClean="0">
                <a:latin typeface="Arial Narrow" pitchFamily="34" charset="0"/>
              </a:rPr>
              <a:t>alutazione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263908" y="1236799"/>
            <a:ext cx="8692470" cy="156966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numCol="2">
            <a:spAutoFit/>
          </a:bodyPr>
          <a:lstStyle/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400" b="1" dirty="0">
                <a:latin typeface="+mn-lt"/>
                <a:cs typeface="+mn-cs"/>
              </a:rPr>
              <a:t>Infezione?</a:t>
            </a:r>
          </a:p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400" b="1" dirty="0">
                <a:latin typeface="+mn-lt"/>
                <a:cs typeface="+mn-cs"/>
              </a:rPr>
              <a:t>Calcolosi?  </a:t>
            </a:r>
          </a:p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400" b="1" dirty="0">
                <a:latin typeface="+mn-lt"/>
                <a:cs typeface="+mn-cs"/>
              </a:rPr>
              <a:t>Neoplasia Vescicale (Benigna/Maligna)?</a:t>
            </a:r>
          </a:p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400" b="1" dirty="0">
                <a:latin typeface="+mn-lt"/>
                <a:cs typeface="+mn-cs"/>
              </a:rPr>
              <a:t>K Alte Vie Escretrici?</a:t>
            </a:r>
          </a:p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400" b="1" dirty="0">
                <a:latin typeface="+mn-lt"/>
                <a:cs typeface="+mn-cs"/>
              </a:rPr>
              <a:t>Nefropatia?</a:t>
            </a:r>
          </a:p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400" b="1" dirty="0">
                <a:latin typeface="+mn-lt"/>
                <a:cs typeface="+mn-cs"/>
              </a:rPr>
              <a:t>Farmaci?</a:t>
            </a:r>
          </a:p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400" b="1" dirty="0">
                <a:latin typeface="+mn-lt"/>
                <a:cs typeface="+mn-cs"/>
              </a:rPr>
              <a:t>Criptogenetica?</a:t>
            </a:r>
          </a:p>
        </p:txBody>
      </p:sp>
      <p:pic>
        <p:nvPicPr>
          <p:cNvPr id="33795" name="Immagine 4"/>
          <p:cNvPicPr>
            <a:picLocks noChangeAspect="1"/>
          </p:cNvPicPr>
          <p:nvPr/>
        </p:nvPicPr>
        <p:blipFill>
          <a:blip r:embed="rId2" cstate="print"/>
          <a:srcRect b="43495"/>
          <a:stretch>
            <a:fillRect/>
          </a:stretch>
        </p:blipFill>
        <p:spPr bwMode="auto">
          <a:xfrm>
            <a:off x="0" y="2817813"/>
            <a:ext cx="914400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CasellaDiTesto 6"/>
          <p:cNvSpPr txBox="1">
            <a:spLocks noChangeArrowheads="1"/>
          </p:cNvSpPr>
          <p:nvPr/>
        </p:nvSpPr>
        <p:spPr bwMode="auto">
          <a:xfrm>
            <a:off x="446088" y="5921375"/>
            <a:ext cx="57927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2800" b="1">
                <a:latin typeface="Calibri" pitchFamily="34" charset="0"/>
              </a:rPr>
              <a:t>Eco Addome</a:t>
            </a:r>
            <a:endParaRPr lang="it-IT" sz="2800">
              <a:latin typeface="Calibri" pitchFamily="34" charset="0"/>
            </a:endParaRPr>
          </a:p>
        </p:txBody>
      </p:sp>
      <p:sp>
        <p:nvSpPr>
          <p:cNvPr id="33797" name="CasellaDiTesto 7"/>
          <p:cNvSpPr txBox="1">
            <a:spLocks noChangeArrowheads="1"/>
          </p:cNvSpPr>
          <p:nvPr/>
        </p:nvSpPr>
        <p:spPr bwMode="auto">
          <a:xfrm>
            <a:off x="446088" y="5203825"/>
            <a:ext cx="5792787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it-IT" sz="2800" b="1">
                <a:latin typeface="Calibri" pitchFamily="34" charset="0"/>
              </a:rPr>
              <a:t>Citologico urinario</a:t>
            </a:r>
            <a:endParaRPr lang="it-IT" sz="2800">
              <a:latin typeface="Calibri" pitchFamily="34" charset="0"/>
            </a:endParaRPr>
          </a:p>
        </p:txBody>
      </p:sp>
      <p:sp>
        <p:nvSpPr>
          <p:cNvPr id="33798" name="CasellaDiTesto 8"/>
          <p:cNvSpPr txBox="1">
            <a:spLocks noChangeArrowheads="1"/>
          </p:cNvSpPr>
          <p:nvPr/>
        </p:nvSpPr>
        <p:spPr bwMode="auto">
          <a:xfrm>
            <a:off x="263525" y="3109913"/>
            <a:ext cx="36496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3200" b="1">
                <a:latin typeface="Calibri" pitchFamily="34" charset="0"/>
              </a:rPr>
              <a:t>ANNA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/>
        </p:nvSpPr>
        <p:spPr>
          <a:xfrm>
            <a:off x="446088" y="1303338"/>
            <a:ext cx="1417637" cy="1809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34818" name="Picture 2" descr="C:\Users\Santo\Desktop\foto.JPG"/>
          <p:cNvPicPr>
            <a:picLocks noChangeAspect="1" noChangeArrowheads="1"/>
          </p:cNvPicPr>
          <p:nvPr/>
        </p:nvPicPr>
        <p:blipFill>
          <a:blip r:embed="rId2" cstate="print"/>
          <a:srcRect l="3937" t="31625" r="6235" b="2344"/>
          <a:stretch>
            <a:fillRect/>
          </a:stretch>
        </p:blipFill>
        <p:spPr bwMode="auto">
          <a:xfrm>
            <a:off x="179388" y="1484313"/>
            <a:ext cx="8640762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ornice 9"/>
          <p:cNvSpPr/>
          <p:nvPr/>
        </p:nvSpPr>
        <p:spPr>
          <a:xfrm>
            <a:off x="971550" y="5229225"/>
            <a:ext cx="2087563" cy="360363"/>
          </a:xfrm>
          <a:prstGeom prst="frame">
            <a:avLst>
              <a:gd name="adj1" fmla="val 863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11" name="Cornice 10"/>
          <p:cNvSpPr/>
          <p:nvPr/>
        </p:nvSpPr>
        <p:spPr>
          <a:xfrm>
            <a:off x="5435600" y="5300663"/>
            <a:ext cx="1944688" cy="360362"/>
          </a:xfrm>
          <a:prstGeom prst="frame">
            <a:avLst>
              <a:gd name="adj1" fmla="val 863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12" name="Cornice 11"/>
          <p:cNvSpPr/>
          <p:nvPr/>
        </p:nvSpPr>
        <p:spPr>
          <a:xfrm>
            <a:off x="3419475" y="5661025"/>
            <a:ext cx="5329238" cy="360363"/>
          </a:xfrm>
          <a:prstGeom prst="frame">
            <a:avLst>
              <a:gd name="adj1" fmla="val 8639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13" name="Cornice 12"/>
          <p:cNvSpPr/>
          <p:nvPr/>
        </p:nvSpPr>
        <p:spPr>
          <a:xfrm>
            <a:off x="323850" y="5445125"/>
            <a:ext cx="3240088" cy="504825"/>
          </a:xfrm>
          <a:prstGeom prst="frame">
            <a:avLst>
              <a:gd name="adj1" fmla="val 863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34823" name="Titolo 1"/>
          <p:cNvSpPr>
            <a:spLocks noGrp="1"/>
          </p:cNvSpPr>
          <p:nvPr>
            <p:ph type="title"/>
          </p:nvPr>
        </p:nvSpPr>
        <p:spPr>
          <a:xfrm>
            <a:off x="0" y="198438"/>
            <a:ext cx="9144000" cy="973137"/>
          </a:xfrm>
        </p:spPr>
        <p:txBody>
          <a:bodyPr/>
          <a:lstStyle/>
          <a:p>
            <a:r>
              <a:rPr lang="it-IT" b="1" smtClean="0">
                <a:solidFill>
                  <a:srgbClr val="00CCFF"/>
                </a:solidFill>
                <a:latin typeface="Arial Narrow" pitchFamily="34" charset="0"/>
              </a:rPr>
              <a:t>Eco addome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i Office">
  <a:themeElements>
    <a:clrScheme name="Tema di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i Office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Tema di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i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i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1911</Words>
  <Application>Microsoft Office PowerPoint</Application>
  <PresentationFormat>Presentazione su schermo (4:3)</PresentationFormat>
  <Paragraphs>435</Paragraphs>
  <Slides>45</Slides>
  <Notes>32</Notes>
  <HiddenSlides>1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45</vt:i4>
      </vt:variant>
    </vt:vector>
  </HeadingPairs>
  <TitlesOfParts>
    <vt:vector size="47" baseType="lpstr">
      <vt:lpstr>Tema di Office</vt:lpstr>
      <vt:lpstr>1_Tema di Office</vt:lpstr>
      <vt:lpstr>Diapositiva 1</vt:lpstr>
      <vt:lpstr>III SESSIONE: ADDOME</vt:lpstr>
      <vt:lpstr>Diapositiva 3</vt:lpstr>
      <vt:lpstr>ANNA 64 aa</vt:lpstr>
      <vt:lpstr>ANNA</vt:lpstr>
      <vt:lpstr>Diapositiva 6</vt:lpstr>
      <vt:lpstr>Diapositiva 7</vt:lpstr>
      <vt:lpstr>Valutazione</vt:lpstr>
      <vt:lpstr>Eco addome</vt:lpstr>
      <vt:lpstr>Citologico urinario SU 3 CAMPIONI DI URINE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EMATURIA UROLOGICA</vt:lpstr>
      <vt:lpstr>EMATURIA UROLOGICA</vt:lpstr>
      <vt:lpstr>L’EMATURIA MACROSCOPICA VA SEMPRE INDAGATA?</vt:lpstr>
      <vt:lpstr>SAGGEZZA  DAL PASSAT0.... </vt:lpstr>
      <vt:lpstr>EMATURIA</vt:lpstr>
      <vt:lpstr>L’EMATURIA MACROSCOPICA E’ UNA URGENZA ASSOLUTA ?</vt:lpstr>
      <vt:lpstr>DIAGNOSTICA UROLOGICA</vt:lpstr>
      <vt:lpstr>Diapositiva 27</vt:lpstr>
      <vt:lpstr>FUTURO </vt:lpstr>
      <vt:lpstr>QUALE DIAGNOSTICA PER IMMAGINI ?</vt:lpstr>
      <vt:lpstr>CISTOSCOPIA</vt:lpstr>
      <vt:lpstr>MACROEMATURIA</vt:lpstr>
      <vt:lpstr>Diapositiva 32</vt:lpstr>
      <vt:lpstr>MICROEMATURIA PERSISTENTE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TAKE HOME MESSAGES: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TAKE HOME MESSAGES:</dc:title>
  <dc:creator>lorenzo zanini</dc:creator>
  <cp:lastModifiedBy>lorenzo zanini</cp:lastModifiedBy>
  <cp:revision>17</cp:revision>
  <dcterms:created xsi:type="dcterms:W3CDTF">2013-05-08T14:02:03Z</dcterms:created>
  <dcterms:modified xsi:type="dcterms:W3CDTF">2013-05-10T12:19:32Z</dcterms:modified>
</cp:coreProperties>
</file>