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drawing3.xml" ContentType="application/vnd.ms-office.drawingml.diagramDrawing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diagrams/layout4.xml" ContentType="application/vnd.openxmlformats-officedocument.drawingml.diagramLayout+xml"/>
  <Override PartName="/ppt/slideLayouts/slideLayout10.xml" ContentType="application/vnd.openxmlformats-officedocument.presentationml.slideLayout+xml"/>
  <Default Extension="tiff" ContentType="image/tiff"/>
  <Override PartName="/ppt/diagrams/layout2.xml" ContentType="application/vnd.openxmlformats-officedocument.drawingml.diagram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319" r:id="rId2"/>
    <p:sldId id="257" r:id="rId3"/>
    <p:sldId id="267" r:id="rId4"/>
    <p:sldId id="258" r:id="rId5"/>
    <p:sldId id="259" r:id="rId6"/>
    <p:sldId id="261" r:id="rId7"/>
    <p:sldId id="262" r:id="rId8"/>
    <p:sldId id="263" r:id="rId9"/>
    <p:sldId id="264" r:id="rId10"/>
    <p:sldId id="265" r:id="rId11"/>
    <p:sldId id="266" r:id="rId12"/>
    <p:sldId id="269" r:id="rId13"/>
    <p:sldId id="272" r:id="rId14"/>
    <p:sldId id="291" r:id="rId15"/>
    <p:sldId id="292" r:id="rId16"/>
    <p:sldId id="268" r:id="rId17"/>
    <p:sldId id="293" r:id="rId18"/>
    <p:sldId id="273" r:id="rId19"/>
    <p:sldId id="294" r:id="rId20"/>
    <p:sldId id="298" r:id="rId21"/>
    <p:sldId id="299" r:id="rId22"/>
    <p:sldId id="300" r:id="rId23"/>
    <p:sldId id="301" r:id="rId24"/>
    <p:sldId id="302" r:id="rId25"/>
    <p:sldId id="303" r:id="rId26"/>
    <p:sldId id="304" r:id="rId27"/>
    <p:sldId id="305" r:id="rId28"/>
    <p:sldId id="306" r:id="rId29"/>
    <p:sldId id="307" r:id="rId30"/>
    <p:sldId id="308" r:id="rId31"/>
    <p:sldId id="309" r:id="rId32"/>
    <p:sldId id="310" r:id="rId33"/>
    <p:sldId id="311" r:id="rId34"/>
    <p:sldId id="312" r:id="rId35"/>
    <p:sldId id="321" r:id="rId36"/>
    <p:sldId id="314" r:id="rId37"/>
    <p:sldId id="317" r:id="rId38"/>
    <p:sldId id="313" r:id="rId39"/>
    <p:sldId id="316" r:id="rId40"/>
  </p:sldIdLst>
  <p:sldSz cx="9144000" cy="6858000" type="screen4x3"/>
  <p:notesSz cx="6858000" cy="9144000"/>
  <p:defaultTextStyle>
    <a:defPPr>
      <a:defRPr lang="it-IT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300"/>
    <a:srgbClr val="00CCFF"/>
    <a:srgbClr val="66CC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Stile medio 2 - Colore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Stile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21" autoAdjust="0"/>
    <p:restoredTop sz="94660"/>
  </p:normalViewPr>
  <p:slideViewPr>
    <p:cSldViewPr snapToGrid="0" snapToObjects="1">
      <p:cViewPr>
        <p:scale>
          <a:sx n="80" d="100"/>
          <a:sy n="80" d="100"/>
        </p:scale>
        <p:origin x="-222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0_3">
  <dgm:title val=""/>
  <dgm:desc val=""/>
  <dgm:catLst>
    <dgm:cat type="mainScheme" pri="10300"/>
  </dgm:catLst>
  <dgm:styleLbl name="node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lignNode1">
    <dgm:fillClrLst meth="repeat">
      <a:schemeClr val="dk2"/>
    </dgm:fillClrLst>
    <dgm:linClrLst meth="repeat">
      <a:schemeClr val="dk2"/>
    </dgm:linClrLst>
    <dgm:effectClrLst/>
    <dgm:txLinClrLst/>
    <dgm:txFillClrLst/>
    <dgm:txEffectClrLst/>
  </dgm:styleLbl>
  <dgm:styleLbl name="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lnNode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vennNode1">
    <dgm:fillClrLst meth="repeat">
      <a:schemeClr val="dk2">
        <a:alpha val="50000"/>
      </a:schemeClr>
    </dgm:fillClrLst>
    <dgm:linClrLst meth="repeat">
      <a:schemeClr val="lt2"/>
    </dgm:linClrLst>
    <dgm:effectClrLst/>
    <dgm:txLinClrLst/>
    <dgm:txFillClrLst/>
    <dgm:txEffectClrLst/>
  </dgm:styleLbl>
  <dgm:styleLbl name="node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node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fgImgPlace1">
    <dgm:fillClrLst meth="repeat">
      <a:schemeClr val="dk2">
        <a:tint val="50000"/>
      </a:schemeClr>
    </dgm:fillClrLst>
    <dgm:linClrLst meth="repeat">
      <a:schemeClr val="lt2"/>
    </dgm:linClrLst>
    <dgm:effectClrLst/>
    <dgm:txLinClrLst/>
    <dgm:txFillClrLst meth="repeat">
      <a:schemeClr val="lt2"/>
    </dgm:txFillClrLst>
    <dgm:txEffectClrLst/>
  </dgm:styleLbl>
  <dgm:styleLbl name="align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bgImgPlace1">
    <dgm:fillClrLst meth="repeat">
      <a:schemeClr val="dk2">
        <a:tint val="50000"/>
      </a:schemeClr>
    </dgm:fillClrLst>
    <dgm:linClrLst meth="repeat">
      <a:schemeClr val="dk2">
        <a:shade val="80000"/>
      </a:schemeClr>
    </dgm:linClrLst>
    <dgm:effectClrLst/>
    <dgm:txLinClrLst/>
    <dgm:txFillClrLst meth="repeat">
      <a:schemeClr val="lt2"/>
    </dgm:txFillClrLst>
    <dgm:txEffectClrLst/>
  </dgm:styleLbl>
  <dgm:styleLbl name="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callout">
    <dgm:fillClrLst meth="repeat">
      <a:schemeClr val="dk2"/>
    </dgm:fillClrLst>
    <dgm:linClrLst meth="repeat">
      <a:schemeClr val="dk2">
        <a:tint val="50000"/>
      </a:schemeClr>
    </dgm:linClrLst>
    <dgm:effectClrLst/>
    <dgm:txLinClrLst/>
    <dgm:txFillClrLst meth="repeat">
      <a:schemeClr val="lt2"/>
    </dgm:txFillClrLst>
    <dgm:txEffectClrLst/>
  </dgm:styleLbl>
  <dgm:styleLbl name="asst0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1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2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3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asst4">
    <dgm:fillClrLst meth="repeat">
      <a:schemeClr val="dk2"/>
    </dgm:fillClrLst>
    <dgm:linClrLst meth="repeat">
      <a:schemeClr val="lt2"/>
    </dgm:linClrLst>
    <dgm:effectClrLst/>
    <dgm:txLinClrLst/>
    <dgm:txFillClrLst/>
    <dgm:txEffectClrLst/>
  </dgm:styleLbl>
  <dgm:styleLbl name="parChTrans2D1">
    <dgm:fillClrLst meth="repeat">
      <a:schemeClr val="dk2">
        <a:tint val="60000"/>
      </a:schemeClr>
    </dgm:fillClrLst>
    <dgm:linClrLst meth="repeat">
      <a:schemeClr val="dk2">
        <a:tint val="60000"/>
      </a:schemeClr>
    </dgm:linClrLst>
    <dgm:effectClrLst/>
    <dgm:txLinClrLst/>
    <dgm:txFillClrLst meth="repeat">
      <a:schemeClr val="lt2"/>
    </dgm:txFillClrLst>
    <dgm:txEffectClrLst/>
  </dgm:styleLbl>
  <dgm:styleLbl name="parChTrans2D2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3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2D4">
    <dgm:fillClrLst meth="repeat">
      <a:schemeClr val="dk2"/>
    </dgm:fillClrLst>
    <dgm:linClrLst meth="repeat">
      <a:schemeClr val="dk2"/>
    </dgm:linClrLst>
    <dgm:effectClrLst/>
    <dgm:txLinClrLst/>
    <dgm:txFillClrLst meth="repeat">
      <a:schemeClr val="lt2"/>
    </dgm:txFillClrLst>
    <dgm:txEffectClrLst/>
  </dgm:styleLbl>
  <dgm:styleLbl name="parChTrans1D1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2"/>
    </dgm:fillClrLst>
    <dgm:linClrLst meth="repeat">
      <a:schemeClr val="dk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2"/>
    </dgm:fillClrLst>
    <dgm:linClrLst meth="repeat">
      <a:schemeClr val="dk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2">
        <a:alpha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2"/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dk2">
        <a:alpha val="90000"/>
        <a:tint val="40000"/>
      </a:schemeClr>
    </dgm:fillClrLst>
    <dgm:linClrLst meth="repeat">
      <a:schemeClr val="dk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2">
        <a:alpha val="9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2">
        <a:tint val="40000"/>
      </a:schemeClr>
    </dgm:fillClrLst>
    <dgm:linClrLst meth="repeat">
      <a:schemeClr val="dk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2">
        <a:shade val="8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2">
        <a:tint val="50000"/>
        <a:alpha val="40000"/>
      </a:schemeClr>
    </dgm:fillClrLst>
    <dgm:linClrLst meth="repeat">
      <a:schemeClr val="dk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2">
        <a:tint val="60000"/>
      </a:schemeClr>
    </dgm:fillClrLst>
    <dgm:linClrLst meth="repeat">
      <a:schemeClr val="lt2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2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E7C479A-06AC-4B44-BD18-E837F19107A3}" type="doc">
      <dgm:prSet loTypeId="urn:microsoft.com/office/officeart/2005/8/layout/chevron2" loCatId="" qsTypeId="urn:microsoft.com/office/officeart/2005/8/quickstyle/simple2" qsCatId="simple" csTypeId="urn:microsoft.com/office/officeart/2005/8/colors/accent0_3" csCatId="mainScheme" phldr="1"/>
      <dgm:spPr/>
      <dgm:t>
        <a:bodyPr/>
        <a:lstStyle/>
        <a:p>
          <a:endParaRPr lang="it-IT"/>
        </a:p>
      </dgm:t>
    </dgm:pt>
    <dgm:pt modelId="{CC0C5F87-9E09-F44A-9FE4-783D1ECA91D7}">
      <dgm:prSet phldrT="[Testo]" custT="1"/>
      <dgm:spPr>
        <a:solidFill>
          <a:srgbClr val="00CCFF"/>
        </a:solidFill>
      </dgm:spPr>
      <dgm:t>
        <a:bodyPr/>
        <a:lstStyle/>
        <a:p>
          <a:r>
            <a:rPr lang="it-IT" sz="4400" b="1" dirty="0" smtClean="0">
              <a:latin typeface="Arial Narrow"/>
              <a:cs typeface="Arial Narrow"/>
            </a:rPr>
            <a:t>1</a:t>
          </a:r>
          <a:endParaRPr lang="it-IT" sz="4400" b="1" dirty="0">
            <a:latin typeface="Arial Narrow"/>
            <a:cs typeface="Arial Narrow"/>
          </a:endParaRPr>
        </a:p>
      </dgm:t>
    </dgm:pt>
    <dgm:pt modelId="{5AE4371E-F69B-564C-BAFF-71315C623A70}" type="parTrans" cxnId="{D0416D1D-66BB-574B-9376-1CD968B95357}">
      <dgm:prSet/>
      <dgm:spPr/>
      <dgm:t>
        <a:bodyPr/>
        <a:lstStyle/>
        <a:p>
          <a:endParaRPr lang="it-IT" sz="2000" b="1">
            <a:latin typeface="Arial Narrow"/>
            <a:cs typeface="Arial Narrow"/>
          </a:endParaRPr>
        </a:p>
      </dgm:t>
    </dgm:pt>
    <dgm:pt modelId="{6217A77C-1E88-E445-9061-2D3F90FB172F}" type="sibTrans" cxnId="{D0416D1D-66BB-574B-9376-1CD968B95357}">
      <dgm:prSet/>
      <dgm:spPr/>
      <dgm:t>
        <a:bodyPr/>
        <a:lstStyle/>
        <a:p>
          <a:endParaRPr lang="it-IT" sz="2000" b="1">
            <a:latin typeface="Arial Narrow"/>
            <a:cs typeface="Arial Narrow"/>
          </a:endParaRPr>
        </a:p>
      </dgm:t>
    </dgm:pt>
    <dgm:pt modelId="{922FFC4C-6A2D-9A44-804C-E2E5705726AC}">
      <dgm:prSet phldrT="[Testo]" custT="1"/>
      <dgm:spPr/>
      <dgm:t>
        <a:bodyPr/>
        <a:lstStyle/>
        <a:p>
          <a:r>
            <a:rPr lang="it-IT" sz="1800" dirty="0" smtClean="0">
              <a:latin typeface="Arial Narrow"/>
              <a:cs typeface="Arial Narrow"/>
            </a:rPr>
            <a:t>La definizione di TIA non è più basata esclusivamente su un criterio temporale e clinico, ma necessita di un riscontro </a:t>
          </a:r>
          <a:r>
            <a:rPr lang="it-IT" sz="1800" dirty="0" err="1" smtClean="0">
              <a:latin typeface="Arial Narrow"/>
              <a:cs typeface="Arial Narrow"/>
            </a:rPr>
            <a:t>imaging</a:t>
          </a:r>
          <a:r>
            <a:rPr lang="it-IT" sz="1800" dirty="0" smtClean="0">
              <a:latin typeface="Arial Narrow"/>
              <a:cs typeface="Arial Narrow"/>
            </a:rPr>
            <a:t> che documenti l’assenza un danno ischemico acuto congruo alla sintomatologia.</a:t>
          </a:r>
          <a:endParaRPr lang="it-IT" sz="1800" b="0" dirty="0">
            <a:latin typeface="Arial Narrow"/>
            <a:cs typeface="Arial Narrow"/>
          </a:endParaRPr>
        </a:p>
      </dgm:t>
    </dgm:pt>
    <dgm:pt modelId="{55DC8128-38AE-BC44-AC35-37559B973E1D}" type="parTrans" cxnId="{13BAB499-A50D-9C40-AB94-AD730CC81BD5}">
      <dgm:prSet/>
      <dgm:spPr/>
      <dgm:t>
        <a:bodyPr/>
        <a:lstStyle/>
        <a:p>
          <a:endParaRPr lang="it-IT" sz="2000" b="1">
            <a:latin typeface="Arial Narrow"/>
            <a:cs typeface="Arial Narrow"/>
          </a:endParaRPr>
        </a:p>
      </dgm:t>
    </dgm:pt>
    <dgm:pt modelId="{21D3D581-FD1B-2448-BE08-269F939AE281}" type="sibTrans" cxnId="{13BAB499-A50D-9C40-AB94-AD730CC81BD5}">
      <dgm:prSet/>
      <dgm:spPr/>
      <dgm:t>
        <a:bodyPr/>
        <a:lstStyle/>
        <a:p>
          <a:endParaRPr lang="it-IT" sz="2000" b="1">
            <a:latin typeface="Arial Narrow"/>
            <a:cs typeface="Arial Narrow"/>
          </a:endParaRPr>
        </a:p>
      </dgm:t>
    </dgm:pt>
    <dgm:pt modelId="{E2B49345-971D-8E42-A04A-C70453476C74}">
      <dgm:prSet phldrT="[Testo]" custT="1"/>
      <dgm:spPr>
        <a:solidFill>
          <a:srgbClr val="00CCFF"/>
        </a:solidFill>
      </dgm:spPr>
      <dgm:t>
        <a:bodyPr/>
        <a:lstStyle/>
        <a:p>
          <a:r>
            <a:rPr lang="it-IT" sz="4400" b="1" dirty="0" smtClean="0">
              <a:latin typeface="Arial Narrow"/>
              <a:cs typeface="Arial Narrow"/>
            </a:rPr>
            <a:t>2</a:t>
          </a:r>
          <a:endParaRPr lang="it-IT" sz="4400" b="1" dirty="0">
            <a:latin typeface="Arial Narrow"/>
            <a:cs typeface="Arial Narrow"/>
          </a:endParaRPr>
        </a:p>
      </dgm:t>
    </dgm:pt>
    <dgm:pt modelId="{9F226912-73DC-E24F-8FE0-63CDABB1D476}" type="parTrans" cxnId="{DF974313-AD65-3E4D-8264-80AFFC0CDEC6}">
      <dgm:prSet/>
      <dgm:spPr/>
      <dgm:t>
        <a:bodyPr/>
        <a:lstStyle/>
        <a:p>
          <a:endParaRPr lang="it-IT" sz="2000" b="1">
            <a:latin typeface="Arial Narrow"/>
            <a:cs typeface="Arial Narrow"/>
          </a:endParaRPr>
        </a:p>
      </dgm:t>
    </dgm:pt>
    <dgm:pt modelId="{5DB71C7B-809A-8A4D-9C35-18A6D14D3069}" type="sibTrans" cxnId="{DF974313-AD65-3E4D-8264-80AFFC0CDEC6}">
      <dgm:prSet/>
      <dgm:spPr/>
      <dgm:t>
        <a:bodyPr/>
        <a:lstStyle/>
        <a:p>
          <a:endParaRPr lang="it-IT" sz="2000" b="1">
            <a:latin typeface="Arial Narrow"/>
            <a:cs typeface="Arial Narrow"/>
          </a:endParaRPr>
        </a:p>
      </dgm:t>
    </dgm:pt>
    <dgm:pt modelId="{1A482E81-4384-F043-99B0-3556F969F1C4}">
      <dgm:prSet phldrT="[Testo]" custT="1"/>
      <dgm:spPr/>
      <dgm:t>
        <a:bodyPr/>
        <a:lstStyle/>
        <a:p>
          <a:endParaRPr lang="it-IT" sz="1800" b="0" dirty="0">
            <a:latin typeface="Arial Narrow"/>
            <a:cs typeface="Arial Narrow"/>
          </a:endParaRPr>
        </a:p>
      </dgm:t>
    </dgm:pt>
    <dgm:pt modelId="{55572179-215C-D243-966B-370145BC56AC}" type="parTrans" cxnId="{9E2CC3D5-8CB7-6E48-8C69-333CB0D942DB}">
      <dgm:prSet/>
      <dgm:spPr/>
      <dgm:t>
        <a:bodyPr/>
        <a:lstStyle/>
        <a:p>
          <a:endParaRPr lang="it-IT" sz="2000" b="1">
            <a:latin typeface="Arial Narrow"/>
            <a:cs typeface="Arial Narrow"/>
          </a:endParaRPr>
        </a:p>
      </dgm:t>
    </dgm:pt>
    <dgm:pt modelId="{83A71B02-8262-324A-AE92-F0CC69BD7133}" type="sibTrans" cxnId="{9E2CC3D5-8CB7-6E48-8C69-333CB0D942DB}">
      <dgm:prSet/>
      <dgm:spPr/>
      <dgm:t>
        <a:bodyPr/>
        <a:lstStyle/>
        <a:p>
          <a:endParaRPr lang="it-IT" sz="2000" b="1">
            <a:latin typeface="Arial Narrow"/>
            <a:cs typeface="Arial Narrow"/>
          </a:endParaRPr>
        </a:p>
      </dgm:t>
    </dgm:pt>
    <dgm:pt modelId="{E1BFDECB-B5AA-5B42-B0D9-5495E9F87448}">
      <dgm:prSet phldrT="[Testo]" custT="1"/>
      <dgm:spPr>
        <a:solidFill>
          <a:srgbClr val="00CCFF"/>
        </a:solidFill>
      </dgm:spPr>
      <dgm:t>
        <a:bodyPr/>
        <a:lstStyle/>
        <a:p>
          <a:r>
            <a:rPr lang="it-IT" sz="4400" b="1" dirty="0" smtClean="0">
              <a:latin typeface="Arial Narrow"/>
              <a:cs typeface="Arial Narrow"/>
            </a:rPr>
            <a:t>4</a:t>
          </a:r>
          <a:endParaRPr lang="it-IT" sz="4400" b="1" dirty="0">
            <a:latin typeface="Arial Narrow"/>
            <a:cs typeface="Arial Narrow"/>
          </a:endParaRPr>
        </a:p>
      </dgm:t>
    </dgm:pt>
    <dgm:pt modelId="{D18C085B-0903-4640-A7E2-CFCC7CEAF310}" type="parTrans" cxnId="{E3E29C23-F7FE-B04A-9F92-CDD6D07A19FC}">
      <dgm:prSet/>
      <dgm:spPr/>
      <dgm:t>
        <a:bodyPr/>
        <a:lstStyle/>
        <a:p>
          <a:endParaRPr lang="it-IT" sz="2000" b="1">
            <a:latin typeface="Arial Narrow"/>
            <a:cs typeface="Arial Narrow"/>
          </a:endParaRPr>
        </a:p>
      </dgm:t>
    </dgm:pt>
    <dgm:pt modelId="{B5FBAB14-709E-6046-8227-C5EBEFE144DF}" type="sibTrans" cxnId="{E3E29C23-F7FE-B04A-9F92-CDD6D07A19FC}">
      <dgm:prSet/>
      <dgm:spPr/>
      <dgm:t>
        <a:bodyPr/>
        <a:lstStyle/>
        <a:p>
          <a:endParaRPr lang="it-IT" sz="2000" b="1">
            <a:latin typeface="Arial Narrow"/>
            <a:cs typeface="Arial Narrow"/>
          </a:endParaRPr>
        </a:p>
      </dgm:t>
    </dgm:pt>
    <dgm:pt modelId="{082C3A4E-F1E0-BD46-9F2B-FE77532B948D}">
      <dgm:prSet phldrT="[Testo]" custT="1"/>
      <dgm:spPr>
        <a:solidFill>
          <a:srgbClr val="00CCFF"/>
        </a:solidFill>
      </dgm:spPr>
      <dgm:t>
        <a:bodyPr/>
        <a:lstStyle/>
        <a:p>
          <a:r>
            <a:rPr lang="it-IT" sz="4400" b="1" dirty="0" smtClean="0">
              <a:latin typeface="Arial Narrow"/>
              <a:cs typeface="Arial Narrow"/>
            </a:rPr>
            <a:t>3</a:t>
          </a:r>
          <a:endParaRPr lang="it-IT" sz="4400" b="1" dirty="0">
            <a:latin typeface="Arial Narrow"/>
            <a:cs typeface="Arial Narrow"/>
          </a:endParaRPr>
        </a:p>
      </dgm:t>
    </dgm:pt>
    <dgm:pt modelId="{40089F66-C4E9-8247-8830-60741CD6540C}" type="parTrans" cxnId="{D11E2040-042A-3C4B-B963-4A71BB492171}">
      <dgm:prSet/>
      <dgm:spPr/>
      <dgm:t>
        <a:bodyPr/>
        <a:lstStyle/>
        <a:p>
          <a:endParaRPr lang="it-IT" sz="2000" b="1">
            <a:latin typeface="Arial Narrow"/>
            <a:cs typeface="Arial Narrow"/>
          </a:endParaRPr>
        </a:p>
      </dgm:t>
    </dgm:pt>
    <dgm:pt modelId="{1B8D673A-BB07-6C4A-8184-248E84727E6E}" type="sibTrans" cxnId="{D11E2040-042A-3C4B-B963-4A71BB492171}">
      <dgm:prSet/>
      <dgm:spPr/>
      <dgm:t>
        <a:bodyPr/>
        <a:lstStyle/>
        <a:p>
          <a:endParaRPr lang="it-IT" sz="2000" b="1">
            <a:latin typeface="Arial Narrow"/>
            <a:cs typeface="Arial Narrow"/>
          </a:endParaRPr>
        </a:p>
      </dgm:t>
    </dgm:pt>
    <dgm:pt modelId="{3800E0CD-D18A-6B4E-B56D-EC77A674B61F}">
      <dgm:prSet custT="1"/>
      <dgm:spPr/>
      <dgm:t>
        <a:bodyPr/>
        <a:lstStyle/>
        <a:p>
          <a:endParaRPr lang="it-IT" sz="1800" b="0" dirty="0">
            <a:latin typeface="Arial Narrow"/>
            <a:cs typeface="Arial Narrow"/>
          </a:endParaRPr>
        </a:p>
      </dgm:t>
    </dgm:pt>
    <dgm:pt modelId="{3C83A840-A429-9140-B6C5-2BD15E5E8C13}" type="parTrans" cxnId="{B7815F8B-CE6B-C44D-8726-F52F027A438E}">
      <dgm:prSet/>
      <dgm:spPr/>
      <dgm:t>
        <a:bodyPr/>
        <a:lstStyle/>
        <a:p>
          <a:endParaRPr lang="it-IT" sz="2000" b="1">
            <a:latin typeface="Arial Narrow"/>
            <a:cs typeface="Arial Narrow"/>
          </a:endParaRPr>
        </a:p>
      </dgm:t>
    </dgm:pt>
    <dgm:pt modelId="{FC492137-1D8A-4246-AB17-ADD4450B27EF}" type="sibTrans" cxnId="{B7815F8B-CE6B-C44D-8726-F52F027A438E}">
      <dgm:prSet/>
      <dgm:spPr/>
      <dgm:t>
        <a:bodyPr/>
        <a:lstStyle/>
        <a:p>
          <a:endParaRPr lang="it-IT" sz="2000" b="1">
            <a:latin typeface="Arial Narrow"/>
            <a:cs typeface="Arial Narrow"/>
          </a:endParaRPr>
        </a:p>
      </dgm:t>
    </dgm:pt>
    <dgm:pt modelId="{8CC556F1-3902-064D-9B1D-7826AE877ED2}" type="pres">
      <dgm:prSet presAssocID="{FE7C479A-06AC-4B44-BD18-E837F19107A3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E3E038D3-8E18-EA42-AF72-11DD7CD67EA8}" type="pres">
      <dgm:prSet presAssocID="{CC0C5F87-9E09-F44A-9FE4-783D1ECA91D7}" presName="composite" presStyleCnt="0"/>
      <dgm:spPr/>
    </dgm:pt>
    <dgm:pt modelId="{A33AEACA-D2B7-DD4F-BC66-D0A9C74BB356}" type="pres">
      <dgm:prSet presAssocID="{CC0C5F87-9E09-F44A-9FE4-783D1ECA91D7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350713BD-B27B-E948-80D9-169A97BCC1EF}" type="pres">
      <dgm:prSet presAssocID="{CC0C5F87-9E09-F44A-9FE4-783D1ECA91D7}" presName="descendantText" presStyleLbl="alignAcc1" presStyleIdx="0" presStyleCnt="4" custLinFactNeighborX="0" custLinFactNeighborY="-439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915AC809-38F8-0E4E-BD3E-2767400BDDE8}" type="pres">
      <dgm:prSet presAssocID="{6217A77C-1E88-E445-9061-2D3F90FB172F}" presName="sp" presStyleCnt="0"/>
      <dgm:spPr/>
    </dgm:pt>
    <dgm:pt modelId="{ABB89070-6C57-554C-B131-4B74B9AD69F3}" type="pres">
      <dgm:prSet presAssocID="{E2B49345-971D-8E42-A04A-C70453476C74}" presName="composite" presStyleCnt="0"/>
      <dgm:spPr/>
    </dgm:pt>
    <dgm:pt modelId="{40E24A69-73F7-6B42-B21F-2F80040FE5B1}" type="pres">
      <dgm:prSet presAssocID="{E2B49345-971D-8E42-A04A-C70453476C74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AB14E9ED-0B59-3C41-BFB6-02715B144645}" type="pres">
      <dgm:prSet presAssocID="{E2B49345-971D-8E42-A04A-C70453476C74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E2A5A025-D2BF-FD4B-9D0E-069330075690}" type="pres">
      <dgm:prSet presAssocID="{5DB71C7B-809A-8A4D-9C35-18A6D14D3069}" presName="sp" presStyleCnt="0"/>
      <dgm:spPr/>
    </dgm:pt>
    <dgm:pt modelId="{80146EE5-1473-194F-B1B6-CD064E2E7C73}" type="pres">
      <dgm:prSet presAssocID="{082C3A4E-F1E0-BD46-9F2B-FE77532B948D}" presName="composite" presStyleCnt="0"/>
      <dgm:spPr/>
    </dgm:pt>
    <dgm:pt modelId="{66BEDA6B-ED39-584D-AFF9-E78CD244A2D8}" type="pres">
      <dgm:prSet presAssocID="{082C3A4E-F1E0-BD46-9F2B-FE77532B948D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49A8466E-1FE7-744E-93DB-7BDD5B0612CC}" type="pres">
      <dgm:prSet presAssocID="{082C3A4E-F1E0-BD46-9F2B-FE77532B948D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1052B3D2-7971-7943-9E06-86B513B37BA9}" type="pres">
      <dgm:prSet presAssocID="{1B8D673A-BB07-6C4A-8184-248E84727E6E}" presName="sp" presStyleCnt="0"/>
      <dgm:spPr/>
    </dgm:pt>
    <dgm:pt modelId="{1979A3C7-6B83-AE48-AD16-A7BE9B28A234}" type="pres">
      <dgm:prSet presAssocID="{E1BFDECB-B5AA-5B42-B0D9-5495E9F87448}" presName="composite" presStyleCnt="0"/>
      <dgm:spPr/>
    </dgm:pt>
    <dgm:pt modelId="{F5DAF114-CBF2-6C42-A815-A4131FDC3DFB}" type="pres">
      <dgm:prSet presAssocID="{E1BFDECB-B5AA-5B42-B0D9-5495E9F87448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927D0E4D-3F6D-644B-A84D-6BDF82C790D4}" type="pres">
      <dgm:prSet presAssocID="{E1BFDECB-B5AA-5B42-B0D9-5495E9F87448}" presName="descendantText" presStyleLbl="alignAcc1" presStyleIdx="3" presStyleCnt="4" custLinFactNeighborX="3147" custLinFactNeighborY="40361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D0416D1D-66BB-574B-9376-1CD968B95357}" srcId="{FE7C479A-06AC-4B44-BD18-E837F19107A3}" destId="{CC0C5F87-9E09-F44A-9FE4-783D1ECA91D7}" srcOrd="0" destOrd="0" parTransId="{5AE4371E-F69B-564C-BAFF-71315C623A70}" sibTransId="{6217A77C-1E88-E445-9061-2D3F90FB172F}"/>
    <dgm:cxn modelId="{FFD15B19-87F7-4F7C-93BF-299B302778D2}" type="presOf" srcId="{FE7C479A-06AC-4B44-BD18-E837F19107A3}" destId="{8CC556F1-3902-064D-9B1D-7826AE877ED2}" srcOrd="0" destOrd="0" presId="urn:microsoft.com/office/officeart/2005/8/layout/chevron2"/>
    <dgm:cxn modelId="{D11E2040-042A-3C4B-B963-4A71BB492171}" srcId="{FE7C479A-06AC-4B44-BD18-E837F19107A3}" destId="{082C3A4E-F1E0-BD46-9F2B-FE77532B948D}" srcOrd="2" destOrd="0" parTransId="{40089F66-C4E9-8247-8830-60741CD6540C}" sibTransId="{1B8D673A-BB07-6C4A-8184-248E84727E6E}"/>
    <dgm:cxn modelId="{EC40A4C9-E0F2-4BB4-80A4-E13ED203F72B}" type="presOf" srcId="{CC0C5F87-9E09-F44A-9FE4-783D1ECA91D7}" destId="{A33AEACA-D2B7-DD4F-BC66-D0A9C74BB356}" srcOrd="0" destOrd="0" presId="urn:microsoft.com/office/officeart/2005/8/layout/chevron2"/>
    <dgm:cxn modelId="{DF974313-AD65-3E4D-8264-80AFFC0CDEC6}" srcId="{FE7C479A-06AC-4B44-BD18-E837F19107A3}" destId="{E2B49345-971D-8E42-A04A-C70453476C74}" srcOrd="1" destOrd="0" parTransId="{9F226912-73DC-E24F-8FE0-63CDABB1D476}" sibTransId="{5DB71C7B-809A-8A4D-9C35-18A6D14D3069}"/>
    <dgm:cxn modelId="{23CBBB99-59AC-4F96-BDDF-4CF493BFE60F}" type="presOf" srcId="{3800E0CD-D18A-6B4E-B56D-EC77A674B61F}" destId="{AB14E9ED-0B59-3C41-BFB6-02715B144645}" srcOrd="0" destOrd="0" presId="urn:microsoft.com/office/officeart/2005/8/layout/chevron2"/>
    <dgm:cxn modelId="{07BD6457-00B4-4A3B-A4C8-BAD5A9A51505}" type="presOf" srcId="{E1BFDECB-B5AA-5B42-B0D9-5495E9F87448}" destId="{F5DAF114-CBF2-6C42-A815-A4131FDC3DFB}" srcOrd="0" destOrd="0" presId="urn:microsoft.com/office/officeart/2005/8/layout/chevron2"/>
    <dgm:cxn modelId="{8943591C-979F-4CB0-A09E-14BC7052794B}" type="presOf" srcId="{922FFC4C-6A2D-9A44-804C-E2E5705726AC}" destId="{350713BD-B27B-E948-80D9-169A97BCC1EF}" srcOrd="0" destOrd="0" presId="urn:microsoft.com/office/officeart/2005/8/layout/chevron2"/>
    <dgm:cxn modelId="{3FA8EDB3-B96F-4ADD-AD9B-D615321F3BDB}" type="presOf" srcId="{E2B49345-971D-8E42-A04A-C70453476C74}" destId="{40E24A69-73F7-6B42-B21F-2F80040FE5B1}" srcOrd="0" destOrd="0" presId="urn:microsoft.com/office/officeart/2005/8/layout/chevron2"/>
    <dgm:cxn modelId="{CF20E14B-EEE6-4B9C-9F64-347B85EA4728}" type="presOf" srcId="{1A482E81-4384-F043-99B0-3556F969F1C4}" destId="{49A8466E-1FE7-744E-93DB-7BDD5B0612CC}" srcOrd="0" destOrd="0" presId="urn:microsoft.com/office/officeart/2005/8/layout/chevron2"/>
    <dgm:cxn modelId="{B7815F8B-CE6B-C44D-8726-F52F027A438E}" srcId="{E2B49345-971D-8E42-A04A-C70453476C74}" destId="{3800E0CD-D18A-6B4E-B56D-EC77A674B61F}" srcOrd="0" destOrd="0" parTransId="{3C83A840-A429-9140-B6C5-2BD15E5E8C13}" sibTransId="{FC492137-1D8A-4246-AB17-ADD4450B27EF}"/>
    <dgm:cxn modelId="{11FC02A0-EEBC-4BC6-BA85-951B9579D70C}" type="presOf" srcId="{082C3A4E-F1E0-BD46-9F2B-FE77532B948D}" destId="{66BEDA6B-ED39-584D-AFF9-E78CD244A2D8}" srcOrd="0" destOrd="0" presId="urn:microsoft.com/office/officeart/2005/8/layout/chevron2"/>
    <dgm:cxn modelId="{13BAB499-A50D-9C40-AB94-AD730CC81BD5}" srcId="{CC0C5F87-9E09-F44A-9FE4-783D1ECA91D7}" destId="{922FFC4C-6A2D-9A44-804C-E2E5705726AC}" srcOrd="0" destOrd="0" parTransId="{55DC8128-38AE-BC44-AC35-37559B973E1D}" sibTransId="{21D3D581-FD1B-2448-BE08-269F939AE281}"/>
    <dgm:cxn modelId="{E3E29C23-F7FE-B04A-9F92-CDD6D07A19FC}" srcId="{FE7C479A-06AC-4B44-BD18-E837F19107A3}" destId="{E1BFDECB-B5AA-5B42-B0D9-5495E9F87448}" srcOrd="3" destOrd="0" parTransId="{D18C085B-0903-4640-A7E2-CFCC7CEAF310}" sibTransId="{B5FBAB14-709E-6046-8227-C5EBEFE144DF}"/>
    <dgm:cxn modelId="{9E2CC3D5-8CB7-6E48-8C69-333CB0D942DB}" srcId="{082C3A4E-F1E0-BD46-9F2B-FE77532B948D}" destId="{1A482E81-4384-F043-99B0-3556F969F1C4}" srcOrd="0" destOrd="0" parTransId="{55572179-215C-D243-966B-370145BC56AC}" sibTransId="{83A71B02-8262-324A-AE92-F0CC69BD7133}"/>
    <dgm:cxn modelId="{CB4E685E-4B85-4E81-8F3C-0C292A465994}" type="presParOf" srcId="{8CC556F1-3902-064D-9B1D-7826AE877ED2}" destId="{E3E038D3-8E18-EA42-AF72-11DD7CD67EA8}" srcOrd="0" destOrd="0" presId="urn:microsoft.com/office/officeart/2005/8/layout/chevron2"/>
    <dgm:cxn modelId="{98B6CA58-7B82-468C-836E-ECC123CE32D1}" type="presParOf" srcId="{E3E038D3-8E18-EA42-AF72-11DD7CD67EA8}" destId="{A33AEACA-D2B7-DD4F-BC66-D0A9C74BB356}" srcOrd="0" destOrd="0" presId="urn:microsoft.com/office/officeart/2005/8/layout/chevron2"/>
    <dgm:cxn modelId="{8B2DD924-8D09-4D80-AEB6-5EAD91D4D6F7}" type="presParOf" srcId="{E3E038D3-8E18-EA42-AF72-11DD7CD67EA8}" destId="{350713BD-B27B-E948-80D9-169A97BCC1EF}" srcOrd="1" destOrd="0" presId="urn:microsoft.com/office/officeart/2005/8/layout/chevron2"/>
    <dgm:cxn modelId="{DD948631-4FE6-4166-9198-B74A20F652BD}" type="presParOf" srcId="{8CC556F1-3902-064D-9B1D-7826AE877ED2}" destId="{915AC809-38F8-0E4E-BD3E-2767400BDDE8}" srcOrd="1" destOrd="0" presId="urn:microsoft.com/office/officeart/2005/8/layout/chevron2"/>
    <dgm:cxn modelId="{5F55435D-8001-4E64-8C4E-FD0DC87EF962}" type="presParOf" srcId="{8CC556F1-3902-064D-9B1D-7826AE877ED2}" destId="{ABB89070-6C57-554C-B131-4B74B9AD69F3}" srcOrd="2" destOrd="0" presId="urn:microsoft.com/office/officeart/2005/8/layout/chevron2"/>
    <dgm:cxn modelId="{CB173132-DD8B-4A5C-BE54-EC8F1A4FC2E9}" type="presParOf" srcId="{ABB89070-6C57-554C-B131-4B74B9AD69F3}" destId="{40E24A69-73F7-6B42-B21F-2F80040FE5B1}" srcOrd="0" destOrd="0" presId="urn:microsoft.com/office/officeart/2005/8/layout/chevron2"/>
    <dgm:cxn modelId="{CC8DB7C8-549A-455E-AE02-04EFE504F59F}" type="presParOf" srcId="{ABB89070-6C57-554C-B131-4B74B9AD69F3}" destId="{AB14E9ED-0B59-3C41-BFB6-02715B144645}" srcOrd="1" destOrd="0" presId="urn:microsoft.com/office/officeart/2005/8/layout/chevron2"/>
    <dgm:cxn modelId="{920BAA2F-26E7-40BC-91CE-03255977F17C}" type="presParOf" srcId="{8CC556F1-3902-064D-9B1D-7826AE877ED2}" destId="{E2A5A025-D2BF-FD4B-9D0E-069330075690}" srcOrd="3" destOrd="0" presId="urn:microsoft.com/office/officeart/2005/8/layout/chevron2"/>
    <dgm:cxn modelId="{BBE35DD3-89B3-4822-9990-49FE0168EE56}" type="presParOf" srcId="{8CC556F1-3902-064D-9B1D-7826AE877ED2}" destId="{80146EE5-1473-194F-B1B6-CD064E2E7C73}" srcOrd="4" destOrd="0" presId="urn:microsoft.com/office/officeart/2005/8/layout/chevron2"/>
    <dgm:cxn modelId="{44DE97EE-1E72-40B6-875E-E11100CC40A1}" type="presParOf" srcId="{80146EE5-1473-194F-B1B6-CD064E2E7C73}" destId="{66BEDA6B-ED39-584D-AFF9-E78CD244A2D8}" srcOrd="0" destOrd="0" presId="urn:microsoft.com/office/officeart/2005/8/layout/chevron2"/>
    <dgm:cxn modelId="{8ECFC44F-377E-4CE0-8810-2A1BF16ABDB7}" type="presParOf" srcId="{80146EE5-1473-194F-B1B6-CD064E2E7C73}" destId="{49A8466E-1FE7-744E-93DB-7BDD5B0612CC}" srcOrd="1" destOrd="0" presId="urn:microsoft.com/office/officeart/2005/8/layout/chevron2"/>
    <dgm:cxn modelId="{C44FFB96-17B9-44CA-9065-585C5DFFC509}" type="presParOf" srcId="{8CC556F1-3902-064D-9B1D-7826AE877ED2}" destId="{1052B3D2-7971-7943-9E06-86B513B37BA9}" srcOrd="5" destOrd="0" presId="urn:microsoft.com/office/officeart/2005/8/layout/chevron2"/>
    <dgm:cxn modelId="{0549F18F-0E3D-41B8-90C0-06A122C51B46}" type="presParOf" srcId="{8CC556F1-3902-064D-9B1D-7826AE877ED2}" destId="{1979A3C7-6B83-AE48-AD16-A7BE9B28A234}" srcOrd="6" destOrd="0" presId="urn:microsoft.com/office/officeart/2005/8/layout/chevron2"/>
    <dgm:cxn modelId="{4EE0EB1D-9125-48A6-9143-DE6AEBAEC867}" type="presParOf" srcId="{1979A3C7-6B83-AE48-AD16-A7BE9B28A234}" destId="{F5DAF114-CBF2-6C42-A815-A4131FDC3DFB}" srcOrd="0" destOrd="0" presId="urn:microsoft.com/office/officeart/2005/8/layout/chevron2"/>
    <dgm:cxn modelId="{46193767-8B45-4E63-AD7D-B325E7F16EAB}" type="presParOf" srcId="{1979A3C7-6B83-AE48-AD16-A7BE9B28A234}" destId="{927D0E4D-3F6D-644B-A84D-6BDF82C790D4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E7C479A-06AC-4B44-BD18-E837F19107A3}" type="doc">
      <dgm:prSet loTypeId="urn:microsoft.com/office/officeart/2005/8/layout/chevron2" loCatId="" qsTypeId="urn:microsoft.com/office/officeart/2005/8/quickstyle/simple2" qsCatId="simple" csTypeId="urn:microsoft.com/office/officeart/2005/8/colors/accent0_3" csCatId="mainScheme" phldr="1"/>
      <dgm:spPr/>
      <dgm:t>
        <a:bodyPr/>
        <a:lstStyle/>
        <a:p>
          <a:endParaRPr lang="it-IT"/>
        </a:p>
      </dgm:t>
    </dgm:pt>
    <dgm:pt modelId="{CC0C5F87-9E09-F44A-9FE4-783D1ECA91D7}">
      <dgm:prSet phldrT="[Testo]" custT="1"/>
      <dgm:spPr>
        <a:solidFill>
          <a:srgbClr val="00CCFF"/>
        </a:solidFill>
      </dgm:spPr>
      <dgm:t>
        <a:bodyPr/>
        <a:lstStyle/>
        <a:p>
          <a:r>
            <a:rPr lang="it-IT" sz="4400" b="1" dirty="0" smtClean="0">
              <a:latin typeface="Arial Narrow"/>
              <a:cs typeface="Arial Narrow"/>
            </a:rPr>
            <a:t>1</a:t>
          </a:r>
          <a:endParaRPr lang="it-IT" sz="4400" b="1" dirty="0">
            <a:latin typeface="Arial Narrow"/>
            <a:cs typeface="Arial Narrow"/>
          </a:endParaRPr>
        </a:p>
      </dgm:t>
    </dgm:pt>
    <dgm:pt modelId="{5AE4371E-F69B-564C-BAFF-71315C623A70}" type="parTrans" cxnId="{D0416D1D-66BB-574B-9376-1CD968B95357}">
      <dgm:prSet/>
      <dgm:spPr/>
      <dgm:t>
        <a:bodyPr/>
        <a:lstStyle/>
        <a:p>
          <a:endParaRPr lang="it-IT" sz="2000" b="1">
            <a:latin typeface="Arial Narrow"/>
            <a:cs typeface="Arial Narrow"/>
          </a:endParaRPr>
        </a:p>
      </dgm:t>
    </dgm:pt>
    <dgm:pt modelId="{6217A77C-1E88-E445-9061-2D3F90FB172F}" type="sibTrans" cxnId="{D0416D1D-66BB-574B-9376-1CD968B95357}">
      <dgm:prSet/>
      <dgm:spPr/>
      <dgm:t>
        <a:bodyPr/>
        <a:lstStyle/>
        <a:p>
          <a:endParaRPr lang="it-IT" sz="2000" b="1">
            <a:latin typeface="Arial Narrow"/>
            <a:cs typeface="Arial Narrow"/>
          </a:endParaRPr>
        </a:p>
      </dgm:t>
    </dgm:pt>
    <dgm:pt modelId="{922FFC4C-6A2D-9A44-804C-E2E5705726AC}">
      <dgm:prSet phldrT="[Testo]" custT="1"/>
      <dgm:spPr/>
      <dgm:t>
        <a:bodyPr/>
        <a:lstStyle/>
        <a:p>
          <a:r>
            <a:rPr lang="it-IT" sz="1800" dirty="0" smtClean="0">
              <a:latin typeface="Arial Narrow"/>
              <a:cs typeface="Arial Narrow"/>
            </a:rPr>
            <a:t>La definizione di TIA non è più basata esclusivamente su un criterio temporale e clinico, ma necessita di un riscontro </a:t>
          </a:r>
          <a:r>
            <a:rPr lang="it-IT" sz="1800" dirty="0" err="1" smtClean="0">
              <a:latin typeface="Arial Narrow"/>
              <a:cs typeface="Arial Narrow"/>
            </a:rPr>
            <a:t>imaging</a:t>
          </a:r>
          <a:r>
            <a:rPr lang="it-IT" sz="1800" dirty="0" smtClean="0">
              <a:latin typeface="Arial Narrow"/>
              <a:cs typeface="Arial Narrow"/>
            </a:rPr>
            <a:t> che documenti l’assenza un danno ischemico acuto congruo alla sintomatologia.</a:t>
          </a:r>
          <a:endParaRPr lang="it-IT" sz="1800" b="0" dirty="0">
            <a:latin typeface="Arial Narrow"/>
            <a:cs typeface="Arial Narrow"/>
          </a:endParaRPr>
        </a:p>
      </dgm:t>
    </dgm:pt>
    <dgm:pt modelId="{55DC8128-38AE-BC44-AC35-37559B973E1D}" type="parTrans" cxnId="{13BAB499-A50D-9C40-AB94-AD730CC81BD5}">
      <dgm:prSet/>
      <dgm:spPr/>
      <dgm:t>
        <a:bodyPr/>
        <a:lstStyle/>
        <a:p>
          <a:endParaRPr lang="it-IT" sz="2000" b="1">
            <a:latin typeface="Arial Narrow"/>
            <a:cs typeface="Arial Narrow"/>
          </a:endParaRPr>
        </a:p>
      </dgm:t>
    </dgm:pt>
    <dgm:pt modelId="{21D3D581-FD1B-2448-BE08-269F939AE281}" type="sibTrans" cxnId="{13BAB499-A50D-9C40-AB94-AD730CC81BD5}">
      <dgm:prSet/>
      <dgm:spPr/>
      <dgm:t>
        <a:bodyPr/>
        <a:lstStyle/>
        <a:p>
          <a:endParaRPr lang="it-IT" sz="2000" b="1">
            <a:latin typeface="Arial Narrow"/>
            <a:cs typeface="Arial Narrow"/>
          </a:endParaRPr>
        </a:p>
      </dgm:t>
    </dgm:pt>
    <dgm:pt modelId="{E2B49345-971D-8E42-A04A-C70453476C74}">
      <dgm:prSet phldrT="[Testo]" custT="1"/>
      <dgm:spPr>
        <a:solidFill>
          <a:srgbClr val="00CCFF"/>
        </a:solidFill>
      </dgm:spPr>
      <dgm:t>
        <a:bodyPr/>
        <a:lstStyle/>
        <a:p>
          <a:r>
            <a:rPr lang="it-IT" sz="4400" b="1" dirty="0" smtClean="0">
              <a:latin typeface="Arial Narrow"/>
              <a:cs typeface="Arial Narrow"/>
            </a:rPr>
            <a:t>2</a:t>
          </a:r>
          <a:endParaRPr lang="it-IT" sz="4400" b="1" dirty="0">
            <a:latin typeface="Arial Narrow"/>
            <a:cs typeface="Arial Narrow"/>
          </a:endParaRPr>
        </a:p>
      </dgm:t>
    </dgm:pt>
    <dgm:pt modelId="{9F226912-73DC-E24F-8FE0-63CDABB1D476}" type="parTrans" cxnId="{DF974313-AD65-3E4D-8264-80AFFC0CDEC6}">
      <dgm:prSet/>
      <dgm:spPr/>
      <dgm:t>
        <a:bodyPr/>
        <a:lstStyle/>
        <a:p>
          <a:endParaRPr lang="it-IT" sz="2000" b="1">
            <a:latin typeface="Arial Narrow"/>
            <a:cs typeface="Arial Narrow"/>
          </a:endParaRPr>
        </a:p>
      </dgm:t>
    </dgm:pt>
    <dgm:pt modelId="{5DB71C7B-809A-8A4D-9C35-18A6D14D3069}" type="sibTrans" cxnId="{DF974313-AD65-3E4D-8264-80AFFC0CDEC6}">
      <dgm:prSet/>
      <dgm:spPr/>
      <dgm:t>
        <a:bodyPr/>
        <a:lstStyle/>
        <a:p>
          <a:endParaRPr lang="it-IT" sz="2000" b="1">
            <a:latin typeface="Arial Narrow"/>
            <a:cs typeface="Arial Narrow"/>
          </a:endParaRPr>
        </a:p>
      </dgm:t>
    </dgm:pt>
    <dgm:pt modelId="{1A482E81-4384-F043-99B0-3556F969F1C4}">
      <dgm:prSet phldrT="[Testo]" custT="1"/>
      <dgm:spPr/>
      <dgm:t>
        <a:bodyPr/>
        <a:lstStyle/>
        <a:p>
          <a:endParaRPr lang="it-IT" sz="1800" b="0" dirty="0">
            <a:latin typeface="Arial Narrow"/>
            <a:cs typeface="Arial Narrow"/>
          </a:endParaRPr>
        </a:p>
      </dgm:t>
    </dgm:pt>
    <dgm:pt modelId="{55572179-215C-D243-966B-370145BC56AC}" type="parTrans" cxnId="{9E2CC3D5-8CB7-6E48-8C69-333CB0D942DB}">
      <dgm:prSet/>
      <dgm:spPr/>
      <dgm:t>
        <a:bodyPr/>
        <a:lstStyle/>
        <a:p>
          <a:endParaRPr lang="it-IT" sz="2000" b="1">
            <a:latin typeface="Arial Narrow"/>
            <a:cs typeface="Arial Narrow"/>
          </a:endParaRPr>
        </a:p>
      </dgm:t>
    </dgm:pt>
    <dgm:pt modelId="{83A71B02-8262-324A-AE92-F0CC69BD7133}" type="sibTrans" cxnId="{9E2CC3D5-8CB7-6E48-8C69-333CB0D942DB}">
      <dgm:prSet/>
      <dgm:spPr/>
      <dgm:t>
        <a:bodyPr/>
        <a:lstStyle/>
        <a:p>
          <a:endParaRPr lang="it-IT" sz="2000" b="1">
            <a:latin typeface="Arial Narrow"/>
            <a:cs typeface="Arial Narrow"/>
          </a:endParaRPr>
        </a:p>
      </dgm:t>
    </dgm:pt>
    <dgm:pt modelId="{E1BFDECB-B5AA-5B42-B0D9-5495E9F87448}">
      <dgm:prSet phldrT="[Testo]" custT="1"/>
      <dgm:spPr>
        <a:solidFill>
          <a:srgbClr val="00CCFF"/>
        </a:solidFill>
      </dgm:spPr>
      <dgm:t>
        <a:bodyPr/>
        <a:lstStyle/>
        <a:p>
          <a:r>
            <a:rPr lang="it-IT" sz="4400" b="1" dirty="0" smtClean="0">
              <a:latin typeface="Arial Narrow"/>
              <a:cs typeface="Arial Narrow"/>
            </a:rPr>
            <a:t>4</a:t>
          </a:r>
          <a:endParaRPr lang="it-IT" sz="4400" b="1" dirty="0">
            <a:latin typeface="Arial Narrow"/>
            <a:cs typeface="Arial Narrow"/>
          </a:endParaRPr>
        </a:p>
      </dgm:t>
    </dgm:pt>
    <dgm:pt modelId="{D18C085B-0903-4640-A7E2-CFCC7CEAF310}" type="parTrans" cxnId="{E3E29C23-F7FE-B04A-9F92-CDD6D07A19FC}">
      <dgm:prSet/>
      <dgm:spPr/>
      <dgm:t>
        <a:bodyPr/>
        <a:lstStyle/>
        <a:p>
          <a:endParaRPr lang="it-IT" sz="2000" b="1">
            <a:latin typeface="Arial Narrow"/>
            <a:cs typeface="Arial Narrow"/>
          </a:endParaRPr>
        </a:p>
      </dgm:t>
    </dgm:pt>
    <dgm:pt modelId="{B5FBAB14-709E-6046-8227-C5EBEFE144DF}" type="sibTrans" cxnId="{E3E29C23-F7FE-B04A-9F92-CDD6D07A19FC}">
      <dgm:prSet/>
      <dgm:spPr/>
      <dgm:t>
        <a:bodyPr/>
        <a:lstStyle/>
        <a:p>
          <a:endParaRPr lang="it-IT" sz="2000" b="1">
            <a:latin typeface="Arial Narrow"/>
            <a:cs typeface="Arial Narrow"/>
          </a:endParaRPr>
        </a:p>
      </dgm:t>
    </dgm:pt>
    <dgm:pt modelId="{54635D34-9A8F-3040-A6D1-AC1310742952}">
      <dgm:prSet phldrT="[Testo]" custT="1"/>
      <dgm:spPr/>
      <dgm:t>
        <a:bodyPr/>
        <a:lstStyle/>
        <a:p>
          <a:endParaRPr lang="it-IT" sz="1800" b="0" dirty="0">
            <a:latin typeface="Arial Narrow"/>
            <a:cs typeface="Arial Narrow"/>
          </a:endParaRPr>
        </a:p>
      </dgm:t>
    </dgm:pt>
    <dgm:pt modelId="{09FDE4ED-3A38-C546-9408-A77230F9596C}" type="parTrans" cxnId="{C6C38EC6-60CA-5247-A175-C463902844C5}">
      <dgm:prSet/>
      <dgm:spPr/>
      <dgm:t>
        <a:bodyPr/>
        <a:lstStyle/>
        <a:p>
          <a:endParaRPr lang="it-IT" sz="2000" b="1">
            <a:latin typeface="Arial Narrow"/>
            <a:cs typeface="Arial Narrow"/>
          </a:endParaRPr>
        </a:p>
      </dgm:t>
    </dgm:pt>
    <dgm:pt modelId="{B8436067-74AD-6E47-BB72-F72B6D770B21}" type="sibTrans" cxnId="{C6C38EC6-60CA-5247-A175-C463902844C5}">
      <dgm:prSet/>
      <dgm:spPr/>
      <dgm:t>
        <a:bodyPr/>
        <a:lstStyle/>
        <a:p>
          <a:endParaRPr lang="it-IT" sz="2000" b="1">
            <a:latin typeface="Arial Narrow"/>
            <a:cs typeface="Arial Narrow"/>
          </a:endParaRPr>
        </a:p>
      </dgm:t>
    </dgm:pt>
    <dgm:pt modelId="{082C3A4E-F1E0-BD46-9F2B-FE77532B948D}">
      <dgm:prSet phldrT="[Testo]" custT="1"/>
      <dgm:spPr>
        <a:solidFill>
          <a:srgbClr val="00CCFF"/>
        </a:solidFill>
      </dgm:spPr>
      <dgm:t>
        <a:bodyPr/>
        <a:lstStyle/>
        <a:p>
          <a:r>
            <a:rPr lang="it-IT" sz="4400" b="1" dirty="0" smtClean="0">
              <a:latin typeface="Arial Narrow"/>
              <a:cs typeface="Arial Narrow"/>
            </a:rPr>
            <a:t>3</a:t>
          </a:r>
          <a:endParaRPr lang="it-IT" sz="4400" b="1" dirty="0">
            <a:latin typeface="Arial Narrow"/>
            <a:cs typeface="Arial Narrow"/>
          </a:endParaRPr>
        </a:p>
      </dgm:t>
    </dgm:pt>
    <dgm:pt modelId="{40089F66-C4E9-8247-8830-60741CD6540C}" type="parTrans" cxnId="{D11E2040-042A-3C4B-B963-4A71BB492171}">
      <dgm:prSet/>
      <dgm:spPr/>
      <dgm:t>
        <a:bodyPr/>
        <a:lstStyle/>
        <a:p>
          <a:endParaRPr lang="it-IT" sz="2000" b="1">
            <a:latin typeface="Arial Narrow"/>
            <a:cs typeface="Arial Narrow"/>
          </a:endParaRPr>
        </a:p>
      </dgm:t>
    </dgm:pt>
    <dgm:pt modelId="{1B8D673A-BB07-6C4A-8184-248E84727E6E}" type="sibTrans" cxnId="{D11E2040-042A-3C4B-B963-4A71BB492171}">
      <dgm:prSet/>
      <dgm:spPr/>
      <dgm:t>
        <a:bodyPr/>
        <a:lstStyle/>
        <a:p>
          <a:endParaRPr lang="it-IT" sz="2000" b="1">
            <a:latin typeface="Arial Narrow"/>
            <a:cs typeface="Arial Narrow"/>
          </a:endParaRPr>
        </a:p>
      </dgm:t>
    </dgm:pt>
    <dgm:pt modelId="{3800E0CD-D18A-6B4E-B56D-EC77A674B61F}">
      <dgm:prSet custT="1"/>
      <dgm:spPr/>
      <dgm:t>
        <a:bodyPr/>
        <a:lstStyle/>
        <a:p>
          <a:r>
            <a:rPr lang="it-IT" sz="1800" dirty="0" smtClean="0">
              <a:latin typeface="Arial Narrow"/>
              <a:cs typeface="Arial Narrow"/>
            </a:rPr>
            <a:t>Il TIA è un’emergenza medica e va approcciato con le opportune indagini diagnostiche entro 48-72 (meglio 24) ore per meglio definire il profilo di rischio del paziente. Nell’impossibilità di effettuare le indagini nei tempi previsti, è consigliabile inviare il paziente in pronto soccorso</a:t>
          </a:r>
          <a:endParaRPr lang="it-IT" sz="1800" b="0" dirty="0">
            <a:latin typeface="Arial Narrow"/>
            <a:cs typeface="Arial Narrow"/>
          </a:endParaRPr>
        </a:p>
      </dgm:t>
    </dgm:pt>
    <dgm:pt modelId="{3C83A840-A429-9140-B6C5-2BD15E5E8C13}" type="parTrans" cxnId="{B7815F8B-CE6B-C44D-8726-F52F027A438E}">
      <dgm:prSet/>
      <dgm:spPr/>
      <dgm:t>
        <a:bodyPr/>
        <a:lstStyle/>
        <a:p>
          <a:endParaRPr lang="it-IT" sz="2000" b="1">
            <a:latin typeface="Arial Narrow"/>
            <a:cs typeface="Arial Narrow"/>
          </a:endParaRPr>
        </a:p>
      </dgm:t>
    </dgm:pt>
    <dgm:pt modelId="{FC492137-1D8A-4246-AB17-ADD4450B27EF}" type="sibTrans" cxnId="{B7815F8B-CE6B-C44D-8726-F52F027A438E}">
      <dgm:prSet/>
      <dgm:spPr/>
      <dgm:t>
        <a:bodyPr/>
        <a:lstStyle/>
        <a:p>
          <a:endParaRPr lang="it-IT" sz="2000" b="1">
            <a:latin typeface="Arial Narrow"/>
            <a:cs typeface="Arial Narrow"/>
          </a:endParaRPr>
        </a:p>
      </dgm:t>
    </dgm:pt>
    <dgm:pt modelId="{8CC556F1-3902-064D-9B1D-7826AE877ED2}" type="pres">
      <dgm:prSet presAssocID="{FE7C479A-06AC-4B44-BD18-E837F19107A3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E3E038D3-8E18-EA42-AF72-11DD7CD67EA8}" type="pres">
      <dgm:prSet presAssocID="{CC0C5F87-9E09-F44A-9FE4-783D1ECA91D7}" presName="composite" presStyleCnt="0"/>
      <dgm:spPr/>
    </dgm:pt>
    <dgm:pt modelId="{A33AEACA-D2B7-DD4F-BC66-D0A9C74BB356}" type="pres">
      <dgm:prSet presAssocID="{CC0C5F87-9E09-F44A-9FE4-783D1ECA91D7}" presName="parentText" presStyleLbl="alignNode1" presStyleIdx="0" presStyleCnt="4" custLinFactNeighborX="-5519" custLinFactNeighborY="-286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350713BD-B27B-E948-80D9-169A97BCC1EF}" type="pres">
      <dgm:prSet presAssocID="{CC0C5F87-9E09-F44A-9FE4-783D1ECA91D7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915AC809-38F8-0E4E-BD3E-2767400BDDE8}" type="pres">
      <dgm:prSet presAssocID="{6217A77C-1E88-E445-9061-2D3F90FB172F}" presName="sp" presStyleCnt="0"/>
      <dgm:spPr/>
    </dgm:pt>
    <dgm:pt modelId="{ABB89070-6C57-554C-B131-4B74B9AD69F3}" type="pres">
      <dgm:prSet presAssocID="{E2B49345-971D-8E42-A04A-C70453476C74}" presName="composite" presStyleCnt="0"/>
      <dgm:spPr/>
    </dgm:pt>
    <dgm:pt modelId="{40E24A69-73F7-6B42-B21F-2F80040FE5B1}" type="pres">
      <dgm:prSet presAssocID="{E2B49345-971D-8E42-A04A-C70453476C74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AB14E9ED-0B59-3C41-BFB6-02715B144645}" type="pres">
      <dgm:prSet presAssocID="{E2B49345-971D-8E42-A04A-C70453476C74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E2A5A025-D2BF-FD4B-9D0E-069330075690}" type="pres">
      <dgm:prSet presAssocID="{5DB71C7B-809A-8A4D-9C35-18A6D14D3069}" presName="sp" presStyleCnt="0"/>
      <dgm:spPr/>
    </dgm:pt>
    <dgm:pt modelId="{80146EE5-1473-194F-B1B6-CD064E2E7C73}" type="pres">
      <dgm:prSet presAssocID="{082C3A4E-F1E0-BD46-9F2B-FE77532B948D}" presName="composite" presStyleCnt="0"/>
      <dgm:spPr/>
    </dgm:pt>
    <dgm:pt modelId="{66BEDA6B-ED39-584D-AFF9-E78CD244A2D8}" type="pres">
      <dgm:prSet presAssocID="{082C3A4E-F1E0-BD46-9F2B-FE77532B948D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49A8466E-1FE7-744E-93DB-7BDD5B0612CC}" type="pres">
      <dgm:prSet presAssocID="{082C3A4E-F1E0-BD46-9F2B-FE77532B948D}" presName="descendantText" presStyleLbl="alignAcc1" presStyleIdx="2" presStyleCnt="4" custScaleX="100791" custLinFactNeighborX="509" custLinFactNeighborY="1967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1052B3D2-7971-7943-9E06-86B513B37BA9}" type="pres">
      <dgm:prSet presAssocID="{1B8D673A-BB07-6C4A-8184-248E84727E6E}" presName="sp" presStyleCnt="0"/>
      <dgm:spPr/>
    </dgm:pt>
    <dgm:pt modelId="{1979A3C7-6B83-AE48-AD16-A7BE9B28A234}" type="pres">
      <dgm:prSet presAssocID="{E1BFDECB-B5AA-5B42-B0D9-5495E9F87448}" presName="composite" presStyleCnt="0"/>
      <dgm:spPr/>
    </dgm:pt>
    <dgm:pt modelId="{F5DAF114-CBF2-6C42-A815-A4131FDC3DFB}" type="pres">
      <dgm:prSet presAssocID="{E1BFDECB-B5AA-5B42-B0D9-5495E9F87448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927D0E4D-3F6D-644B-A84D-6BDF82C790D4}" type="pres">
      <dgm:prSet presAssocID="{E1BFDECB-B5AA-5B42-B0D9-5495E9F87448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D0416D1D-66BB-574B-9376-1CD968B95357}" srcId="{FE7C479A-06AC-4B44-BD18-E837F19107A3}" destId="{CC0C5F87-9E09-F44A-9FE4-783D1ECA91D7}" srcOrd="0" destOrd="0" parTransId="{5AE4371E-F69B-564C-BAFF-71315C623A70}" sibTransId="{6217A77C-1E88-E445-9061-2D3F90FB172F}"/>
    <dgm:cxn modelId="{C3F98ECC-5E17-425B-A0CB-D22F2666F59A}" type="presOf" srcId="{FE7C479A-06AC-4B44-BD18-E837F19107A3}" destId="{8CC556F1-3902-064D-9B1D-7826AE877ED2}" srcOrd="0" destOrd="0" presId="urn:microsoft.com/office/officeart/2005/8/layout/chevron2"/>
    <dgm:cxn modelId="{D11E2040-042A-3C4B-B963-4A71BB492171}" srcId="{FE7C479A-06AC-4B44-BD18-E837F19107A3}" destId="{082C3A4E-F1E0-BD46-9F2B-FE77532B948D}" srcOrd="2" destOrd="0" parTransId="{40089F66-C4E9-8247-8830-60741CD6540C}" sibTransId="{1B8D673A-BB07-6C4A-8184-248E84727E6E}"/>
    <dgm:cxn modelId="{DF974313-AD65-3E4D-8264-80AFFC0CDEC6}" srcId="{FE7C479A-06AC-4B44-BD18-E837F19107A3}" destId="{E2B49345-971D-8E42-A04A-C70453476C74}" srcOrd="1" destOrd="0" parTransId="{9F226912-73DC-E24F-8FE0-63CDABB1D476}" sibTransId="{5DB71C7B-809A-8A4D-9C35-18A6D14D3069}"/>
    <dgm:cxn modelId="{61E71ABB-65D9-498D-A253-42A62185CDC1}" type="presOf" srcId="{082C3A4E-F1E0-BD46-9F2B-FE77532B948D}" destId="{66BEDA6B-ED39-584D-AFF9-E78CD244A2D8}" srcOrd="0" destOrd="0" presId="urn:microsoft.com/office/officeart/2005/8/layout/chevron2"/>
    <dgm:cxn modelId="{C5BC2C7E-019C-4A66-B3F8-AD3EC073D763}" type="presOf" srcId="{CC0C5F87-9E09-F44A-9FE4-783D1ECA91D7}" destId="{A33AEACA-D2B7-DD4F-BC66-D0A9C74BB356}" srcOrd="0" destOrd="0" presId="urn:microsoft.com/office/officeart/2005/8/layout/chevron2"/>
    <dgm:cxn modelId="{6E8629E2-3ADA-4530-85E8-1AE71762100F}" type="presOf" srcId="{3800E0CD-D18A-6B4E-B56D-EC77A674B61F}" destId="{AB14E9ED-0B59-3C41-BFB6-02715B144645}" srcOrd="0" destOrd="0" presId="urn:microsoft.com/office/officeart/2005/8/layout/chevron2"/>
    <dgm:cxn modelId="{C6C38EC6-60CA-5247-A175-C463902844C5}" srcId="{E1BFDECB-B5AA-5B42-B0D9-5495E9F87448}" destId="{54635D34-9A8F-3040-A6D1-AC1310742952}" srcOrd="0" destOrd="0" parTransId="{09FDE4ED-3A38-C546-9408-A77230F9596C}" sibTransId="{B8436067-74AD-6E47-BB72-F72B6D770B21}"/>
    <dgm:cxn modelId="{2D06D509-A22F-47B3-8A15-CCFAB499311F}" type="presOf" srcId="{1A482E81-4384-F043-99B0-3556F969F1C4}" destId="{49A8466E-1FE7-744E-93DB-7BDD5B0612CC}" srcOrd="0" destOrd="0" presId="urn:microsoft.com/office/officeart/2005/8/layout/chevron2"/>
    <dgm:cxn modelId="{B7815F8B-CE6B-C44D-8726-F52F027A438E}" srcId="{E2B49345-971D-8E42-A04A-C70453476C74}" destId="{3800E0CD-D18A-6B4E-B56D-EC77A674B61F}" srcOrd="0" destOrd="0" parTransId="{3C83A840-A429-9140-B6C5-2BD15E5E8C13}" sibTransId="{FC492137-1D8A-4246-AB17-ADD4450B27EF}"/>
    <dgm:cxn modelId="{13BAB499-A50D-9C40-AB94-AD730CC81BD5}" srcId="{CC0C5F87-9E09-F44A-9FE4-783D1ECA91D7}" destId="{922FFC4C-6A2D-9A44-804C-E2E5705726AC}" srcOrd="0" destOrd="0" parTransId="{55DC8128-38AE-BC44-AC35-37559B973E1D}" sibTransId="{21D3D581-FD1B-2448-BE08-269F939AE281}"/>
    <dgm:cxn modelId="{E3E29C23-F7FE-B04A-9F92-CDD6D07A19FC}" srcId="{FE7C479A-06AC-4B44-BD18-E837F19107A3}" destId="{E1BFDECB-B5AA-5B42-B0D9-5495E9F87448}" srcOrd="3" destOrd="0" parTransId="{D18C085B-0903-4640-A7E2-CFCC7CEAF310}" sibTransId="{B5FBAB14-709E-6046-8227-C5EBEFE144DF}"/>
    <dgm:cxn modelId="{9E2CC3D5-8CB7-6E48-8C69-333CB0D942DB}" srcId="{082C3A4E-F1E0-BD46-9F2B-FE77532B948D}" destId="{1A482E81-4384-F043-99B0-3556F969F1C4}" srcOrd="0" destOrd="0" parTransId="{55572179-215C-D243-966B-370145BC56AC}" sibTransId="{83A71B02-8262-324A-AE92-F0CC69BD7133}"/>
    <dgm:cxn modelId="{F4EE3B97-3B6B-4327-83F9-A88E73D7EF0A}" type="presOf" srcId="{E2B49345-971D-8E42-A04A-C70453476C74}" destId="{40E24A69-73F7-6B42-B21F-2F80040FE5B1}" srcOrd="0" destOrd="0" presId="urn:microsoft.com/office/officeart/2005/8/layout/chevron2"/>
    <dgm:cxn modelId="{0A67D8CD-13B6-4F79-96A4-1C51F19E01D6}" type="presOf" srcId="{54635D34-9A8F-3040-A6D1-AC1310742952}" destId="{927D0E4D-3F6D-644B-A84D-6BDF82C790D4}" srcOrd="0" destOrd="0" presId="urn:microsoft.com/office/officeart/2005/8/layout/chevron2"/>
    <dgm:cxn modelId="{D0D4D876-8BA7-48EF-92CA-BE6D186BE7BA}" type="presOf" srcId="{E1BFDECB-B5AA-5B42-B0D9-5495E9F87448}" destId="{F5DAF114-CBF2-6C42-A815-A4131FDC3DFB}" srcOrd="0" destOrd="0" presId="urn:microsoft.com/office/officeart/2005/8/layout/chevron2"/>
    <dgm:cxn modelId="{65CBAB6F-8FB5-421E-A4D4-0CFECE303BFE}" type="presOf" srcId="{922FFC4C-6A2D-9A44-804C-E2E5705726AC}" destId="{350713BD-B27B-E948-80D9-169A97BCC1EF}" srcOrd="0" destOrd="0" presId="urn:microsoft.com/office/officeart/2005/8/layout/chevron2"/>
    <dgm:cxn modelId="{9ED03040-B239-4762-9076-1D005FF25CCF}" type="presParOf" srcId="{8CC556F1-3902-064D-9B1D-7826AE877ED2}" destId="{E3E038D3-8E18-EA42-AF72-11DD7CD67EA8}" srcOrd="0" destOrd="0" presId="urn:microsoft.com/office/officeart/2005/8/layout/chevron2"/>
    <dgm:cxn modelId="{2ACAED9C-3E44-46B2-9EEC-4D51C53FCF18}" type="presParOf" srcId="{E3E038D3-8E18-EA42-AF72-11DD7CD67EA8}" destId="{A33AEACA-D2B7-DD4F-BC66-D0A9C74BB356}" srcOrd="0" destOrd="0" presId="urn:microsoft.com/office/officeart/2005/8/layout/chevron2"/>
    <dgm:cxn modelId="{044A2789-2B90-4A3C-AB47-5B303C9F8D4B}" type="presParOf" srcId="{E3E038D3-8E18-EA42-AF72-11DD7CD67EA8}" destId="{350713BD-B27B-E948-80D9-169A97BCC1EF}" srcOrd="1" destOrd="0" presId="urn:microsoft.com/office/officeart/2005/8/layout/chevron2"/>
    <dgm:cxn modelId="{B7F43956-DB90-4E2B-A899-D3B2C0FB8FD3}" type="presParOf" srcId="{8CC556F1-3902-064D-9B1D-7826AE877ED2}" destId="{915AC809-38F8-0E4E-BD3E-2767400BDDE8}" srcOrd="1" destOrd="0" presId="urn:microsoft.com/office/officeart/2005/8/layout/chevron2"/>
    <dgm:cxn modelId="{6D165A42-808C-43F1-AA77-F199C25CD4A9}" type="presParOf" srcId="{8CC556F1-3902-064D-9B1D-7826AE877ED2}" destId="{ABB89070-6C57-554C-B131-4B74B9AD69F3}" srcOrd="2" destOrd="0" presId="urn:microsoft.com/office/officeart/2005/8/layout/chevron2"/>
    <dgm:cxn modelId="{42F2ED0D-70CA-48DF-BE3B-8D08043D92CE}" type="presParOf" srcId="{ABB89070-6C57-554C-B131-4B74B9AD69F3}" destId="{40E24A69-73F7-6B42-B21F-2F80040FE5B1}" srcOrd="0" destOrd="0" presId="urn:microsoft.com/office/officeart/2005/8/layout/chevron2"/>
    <dgm:cxn modelId="{78CFA4BF-C26F-4627-9642-2158200AA7A0}" type="presParOf" srcId="{ABB89070-6C57-554C-B131-4B74B9AD69F3}" destId="{AB14E9ED-0B59-3C41-BFB6-02715B144645}" srcOrd="1" destOrd="0" presId="urn:microsoft.com/office/officeart/2005/8/layout/chevron2"/>
    <dgm:cxn modelId="{8777C412-3778-4365-9B88-79ABCF4E71C8}" type="presParOf" srcId="{8CC556F1-3902-064D-9B1D-7826AE877ED2}" destId="{E2A5A025-D2BF-FD4B-9D0E-069330075690}" srcOrd="3" destOrd="0" presId="urn:microsoft.com/office/officeart/2005/8/layout/chevron2"/>
    <dgm:cxn modelId="{89EE5466-C60E-455C-B817-4EB643C728F0}" type="presParOf" srcId="{8CC556F1-3902-064D-9B1D-7826AE877ED2}" destId="{80146EE5-1473-194F-B1B6-CD064E2E7C73}" srcOrd="4" destOrd="0" presId="urn:microsoft.com/office/officeart/2005/8/layout/chevron2"/>
    <dgm:cxn modelId="{309D2843-D389-44B3-87F7-26642B20ECB1}" type="presParOf" srcId="{80146EE5-1473-194F-B1B6-CD064E2E7C73}" destId="{66BEDA6B-ED39-584D-AFF9-E78CD244A2D8}" srcOrd="0" destOrd="0" presId="urn:microsoft.com/office/officeart/2005/8/layout/chevron2"/>
    <dgm:cxn modelId="{63700E7C-6F24-4351-9241-70C445D685A2}" type="presParOf" srcId="{80146EE5-1473-194F-B1B6-CD064E2E7C73}" destId="{49A8466E-1FE7-744E-93DB-7BDD5B0612CC}" srcOrd="1" destOrd="0" presId="urn:microsoft.com/office/officeart/2005/8/layout/chevron2"/>
    <dgm:cxn modelId="{5C207FA3-2E9D-45DF-A3EA-42B0AFD0B6FA}" type="presParOf" srcId="{8CC556F1-3902-064D-9B1D-7826AE877ED2}" destId="{1052B3D2-7971-7943-9E06-86B513B37BA9}" srcOrd="5" destOrd="0" presId="urn:microsoft.com/office/officeart/2005/8/layout/chevron2"/>
    <dgm:cxn modelId="{5E163B91-3D13-4FAE-A1F5-BE5083D869E7}" type="presParOf" srcId="{8CC556F1-3902-064D-9B1D-7826AE877ED2}" destId="{1979A3C7-6B83-AE48-AD16-A7BE9B28A234}" srcOrd="6" destOrd="0" presId="urn:microsoft.com/office/officeart/2005/8/layout/chevron2"/>
    <dgm:cxn modelId="{AC34A99A-BB4D-40D9-A851-17DAFB8ABB99}" type="presParOf" srcId="{1979A3C7-6B83-AE48-AD16-A7BE9B28A234}" destId="{F5DAF114-CBF2-6C42-A815-A4131FDC3DFB}" srcOrd="0" destOrd="0" presId="urn:microsoft.com/office/officeart/2005/8/layout/chevron2"/>
    <dgm:cxn modelId="{F1ABF6B0-AE98-4144-9F4D-E1BF8A3B13CC}" type="presParOf" srcId="{1979A3C7-6B83-AE48-AD16-A7BE9B28A234}" destId="{927D0E4D-3F6D-644B-A84D-6BDF82C790D4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FE7C479A-06AC-4B44-BD18-E837F19107A3}" type="doc">
      <dgm:prSet loTypeId="urn:microsoft.com/office/officeart/2005/8/layout/chevron2" loCatId="" qsTypeId="urn:microsoft.com/office/officeart/2005/8/quickstyle/simple2" qsCatId="simple" csTypeId="urn:microsoft.com/office/officeart/2005/8/colors/accent0_3" csCatId="mainScheme" phldr="1"/>
      <dgm:spPr/>
      <dgm:t>
        <a:bodyPr/>
        <a:lstStyle/>
        <a:p>
          <a:endParaRPr lang="it-IT"/>
        </a:p>
      </dgm:t>
    </dgm:pt>
    <dgm:pt modelId="{CC0C5F87-9E09-F44A-9FE4-783D1ECA91D7}">
      <dgm:prSet phldrT="[Testo]" custT="1"/>
      <dgm:spPr>
        <a:solidFill>
          <a:srgbClr val="00CCFF"/>
        </a:solidFill>
      </dgm:spPr>
      <dgm:t>
        <a:bodyPr/>
        <a:lstStyle/>
        <a:p>
          <a:r>
            <a:rPr lang="it-IT" sz="4400" b="1" dirty="0" smtClean="0">
              <a:latin typeface="Arial Narrow"/>
              <a:cs typeface="Arial Narrow"/>
            </a:rPr>
            <a:t>1</a:t>
          </a:r>
          <a:endParaRPr lang="it-IT" sz="4400" b="1" dirty="0">
            <a:latin typeface="Arial Narrow"/>
            <a:cs typeface="Arial Narrow"/>
          </a:endParaRPr>
        </a:p>
      </dgm:t>
    </dgm:pt>
    <dgm:pt modelId="{5AE4371E-F69B-564C-BAFF-71315C623A70}" type="parTrans" cxnId="{D0416D1D-66BB-574B-9376-1CD968B95357}">
      <dgm:prSet/>
      <dgm:spPr/>
      <dgm:t>
        <a:bodyPr/>
        <a:lstStyle/>
        <a:p>
          <a:endParaRPr lang="it-IT" sz="2000" b="1">
            <a:latin typeface="Arial Narrow"/>
            <a:cs typeface="Arial Narrow"/>
          </a:endParaRPr>
        </a:p>
      </dgm:t>
    </dgm:pt>
    <dgm:pt modelId="{6217A77C-1E88-E445-9061-2D3F90FB172F}" type="sibTrans" cxnId="{D0416D1D-66BB-574B-9376-1CD968B95357}">
      <dgm:prSet/>
      <dgm:spPr/>
      <dgm:t>
        <a:bodyPr/>
        <a:lstStyle/>
        <a:p>
          <a:endParaRPr lang="it-IT" sz="2000" b="1">
            <a:latin typeface="Arial Narrow"/>
            <a:cs typeface="Arial Narrow"/>
          </a:endParaRPr>
        </a:p>
      </dgm:t>
    </dgm:pt>
    <dgm:pt modelId="{922FFC4C-6A2D-9A44-804C-E2E5705726AC}">
      <dgm:prSet phldrT="[Testo]" custT="1"/>
      <dgm:spPr/>
      <dgm:t>
        <a:bodyPr/>
        <a:lstStyle/>
        <a:p>
          <a:r>
            <a:rPr lang="it-IT" sz="1800" dirty="0" smtClean="0">
              <a:latin typeface="Arial Narrow"/>
              <a:cs typeface="Arial Narrow"/>
            </a:rPr>
            <a:t>La definizione di TIA non è più basata esclusivamente su un criterio temporale e clinico, ma necessita di un riscontro </a:t>
          </a:r>
          <a:r>
            <a:rPr lang="it-IT" sz="1800" dirty="0" err="1" smtClean="0">
              <a:latin typeface="Arial Narrow"/>
              <a:cs typeface="Arial Narrow"/>
            </a:rPr>
            <a:t>imaging</a:t>
          </a:r>
          <a:r>
            <a:rPr lang="it-IT" sz="1800" dirty="0" smtClean="0">
              <a:latin typeface="Arial Narrow"/>
              <a:cs typeface="Arial Narrow"/>
            </a:rPr>
            <a:t> che documenti l’assenza un danno ischemico acuto congruo alla sintomatologia.</a:t>
          </a:r>
          <a:endParaRPr lang="it-IT" sz="1800" b="0" dirty="0">
            <a:latin typeface="Arial Narrow"/>
            <a:cs typeface="Arial Narrow"/>
          </a:endParaRPr>
        </a:p>
      </dgm:t>
    </dgm:pt>
    <dgm:pt modelId="{55DC8128-38AE-BC44-AC35-37559B973E1D}" type="parTrans" cxnId="{13BAB499-A50D-9C40-AB94-AD730CC81BD5}">
      <dgm:prSet/>
      <dgm:spPr/>
      <dgm:t>
        <a:bodyPr/>
        <a:lstStyle/>
        <a:p>
          <a:endParaRPr lang="it-IT" sz="2000" b="1">
            <a:latin typeface="Arial Narrow"/>
            <a:cs typeface="Arial Narrow"/>
          </a:endParaRPr>
        </a:p>
      </dgm:t>
    </dgm:pt>
    <dgm:pt modelId="{21D3D581-FD1B-2448-BE08-269F939AE281}" type="sibTrans" cxnId="{13BAB499-A50D-9C40-AB94-AD730CC81BD5}">
      <dgm:prSet/>
      <dgm:spPr/>
      <dgm:t>
        <a:bodyPr/>
        <a:lstStyle/>
        <a:p>
          <a:endParaRPr lang="it-IT" sz="2000" b="1">
            <a:latin typeface="Arial Narrow"/>
            <a:cs typeface="Arial Narrow"/>
          </a:endParaRPr>
        </a:p>
      </dgm:t>
    </dgm:pt>
    <dgm:pt modelId="{E2B49345-971D-8E42-A04A-C70453476C74}">
      <dgm:prSet phldrT="[Testo]" custT="1"/>
      <dgm:spPr>
        <a:solidFill>
          <a:srgbClr val="00CCFF"/>
        </a:solidFill>
      </dgm:spPr>
      <dgm:t>
        <a:bodyPr/>
        <a:lstStyle/>
        <a:p>
          <a:r>
            <a:rPr lang="it-IT" sz="4400" b="1" dirty="0" smtClean="0">
              <a:latin typeface="Arial Narrow"/>
              <a:cs typeface="Arial Narrow"/>
            </a:rPr>
            <a:t>2</a:t>
          </a:r>
          <a:endParaRPr lang="it-IT" sz="4400" b="1" dirty="0">
            <a:latin typeface="Arial Narrow"/>
            <a:cs typeface="Arial Narrow"/>
          </a:endParaRPr>
        </a:p>
      </dgm:t>
    </dgm:pt>
    <dgm:pt modelId="{9F226912-73DC-E24F-8FE0-63CDABB1D476}" type="parTrans" cxnId="{DF974313-AD65-3E4D-8264-80AFFC0CDEC6}">
      <dgm:prSet/>
      <dgm:spPr/>
      <dgm:t>
        <a:bodyPr/>
        <a:lstStyle/>
        <a:p>
          <a:endParaRPr lang="it-IT" sz="2000" b="1">
            <a:latin typeface="Arial Narrow"/>
            <a:cs typeface="Arial Narrow"/>
          </a:endParaRPr>
        </a:p>
      </dgm:t>
    </dgm:pt>
    <dgm:pt modelId="{5DB71C7B-809A-8A4D-9C35-18A6D14D3069}" type="sibTrans" cxnId="{DF974313-AD65-3E4D-8264-80AFFC0CDEC6}">
      <dgm:prSet/>
      <dgm:spPr/>
      <dgm:t>
        <a:bodyPr/>
        <a:lstStyle/>
        <a:p>
          <a:endParaRPr lang="it-IT" sz="2000" b="1">
            <a:latin typeface="Arial Narrow"/>
            <a:cs typeface="Arial Narrow"/>
          </a:endParaRPr>
        </a:p>
      </dgm:t>
    </dgm:pt>
    <dgm:pt modelId="{1A482E81-4384-F043-99B0-3556F969F1C4}">
      <dgm:prSet phldrT="[Testo]" custT="1"/>
      <dgm:spPr/>
      <dgm:t>
        <a:bodyPr/>
        <a:lstStyle/>
        <a:p>
          <a:r>
            <a:rPr lang="it-IT" sz="1800" dirty="0" smtClean="0">
              <a:latin typeface="Arial Narrow"/>
              <a:cs typeface="Arial Narrow"/>
            </a:rPr>
            <a:t>Un approccio diagnostico condiviso di primo livello, che consideri le indicazioni delle Linee Guida nel contesto geografico in cui viviamo può essere riassunto in:</a:t>
          </a:r>
          <a:endParaRPr lang="it-IT" sz="1800" b="0" dirty="0">
            <a:latin typeface="Arial Narrow"/>
            <a:cs typeface="Arial Narrow"/>
          </a:endParaRPr>
        </a:p>
      </dgm:t>
    </dgm:pt>
    <dgm:pt modelId="{55572179-215C-D243-966B-370145BC56AC}" type="parTrans" cxnId="{9E2CC3D5-8CB7-6E48-8C69-333CB0D942DB}">
      <dgm:prSet/>
      <dgm:spPr/>
      <dgm:t>
        <a:bodyPr/>
        <a:lstStyle/>
        <a:p>
          <a:endParaRPr lang="it-IT" sz="2000" b="1">
            <a:latin typeface="Arial Narrow"/>
            <a:cs typeface="Arial Narrow"/>
          </a:endParaRPr>
        </a:p>
      </dgm:t>
    </dgm:pt>
    <dgm:pt modelId="{83A71B02-8262-324A-AE92-F0CC69BD7133}" type="sibTrans" cxnId="{9E2CC3D5-8CB7-6E48-8C69-333CB0D942DB}">
      <dgm:prSet/>
      <dgm:spPr/>
      <dgm:t>
        <a:bodyPr/>
        <a:lstStyle/>
        <a:p>
          <a:endParaRPr lang="it-IT" sz="2000" b="1">
            <a:latin typeface="Arial Narrow"/>
            <a:cs typeface="Arial Narrow"/>
          </a:endParaRPr>
        </a:p>
      </dgm:t>
    </dgm:pt>
    <dgm:pt modelId="{E1BFDECB-B5AA-5B42-B0D9-5495E9F87448}">
      <dgm:prSet phldrT="[Testo]" custT="1"/>
      <dgm:spPr>
        <a:solidFill>
          <a:srgbClr val="00CCFF"/>
        </a:solidFill>
      </dgm:spPr>
      <dgm:t>
        <a:bodyPr/>
        <a:lstStyle/>
        <a:p>
          <a:r>
            <a:rPr lang="it-IT" sz="4400" b="1" dirty="0" smtClean="0">
              <a:latin typeface="Arial Narrow"/>
              <a:cs typeface="Arial Narrow"/>
            </a:rPr>
            <a:t>4</a:t>
          </a:r>
          <a:endParaRPr lang="it-IT" sz="4400" b="1" dirty="0">
            <a:latin typeface="Arial Narrow"/>
            <a:cs typeface="Arial Narrow"/>
          </a:endParaRPr>
        </a:p>
      </dgm:t>
    </dgm:pt>
    <dgm:pt modelId="{D18C085B-0903-4640-A7E2-CFCC7CEAF310}" type="parTrans" cxnId="{E3E29C23-F7FE-B04A-9F92-CDD6D07A19FC}">
      <dgm:prSet/>
      <dgm:spPr/>
      <dgm:t>
        <a:bodyPr/>
        <a:lstStyle/>
        <a:p>
          <a:endParaRPr lang="it-IT" sz="2000" b="1">
            <a:latin typeface="Arial Narrow"/>
            <a:cs typeface="Arial Narrow"/>
          </a:endParaRPr>
        </a:p>
      </dgm:t>
    </dgm:pt>
    <dgm:pt modelId="{B5FBAB14-709E-6046-8227-C5EBEFE144DF}" type="sibTrans" cxnId="{E3E29C23-F7FE-B04A-9F92-CDD6D07A19FC}">
      <dgm:prSet/>
      <dgm:spPr/>
      <dgm:t>
        <a:bodyPr/>
        <a:lstStyle/>
        <a:p>
          <a:endParaRPr lang="it-IT" sz="2000" b="1">
            <a:latin typeface="Arial Narrow"/>
            <a:cs typeface="Arial Narrow"/>
          </a:endParaRPr>
        </a:p>
      </dgm:t>
    </dgm:pt>
    <dgm:pt modelId="{54635D34-9A8F-3040-A6D1-AC1310742952}">
      <dgm:prSet phldrT="[Testo]" custT="1"/>
      <dgm:spPr/>
      <dgm:t>
        <a:bodyPr/>
        <a:lstStyle/>
        <a:p>
          <a:endParaRPr lang="it-IT" sz="1800" b="0" dirty="0">
            <a:latin typeface="Arial Narrow"/>
            <a:cs typeface="Arial Narrow"/>
          </a:endParaRPr>
        </a:p>
      </dgm:t>
    </dgm:pt>
    <dgm:pt modelId="{09FDE4ED-3A38-C546-9408-A77230F9596C}" type="parTrans" cxnId="{C6C38EC6-60CA-5247-A175-C463902844C5}">
      <dgm:prSet/>
      <dgm:spPr/>
      <dgm:t>
        <a:bodyPr/>
        <a:lstStyle/>
        <a:p>
          <a:endParaRPr lang="it-IT" sz="2000" b="1">
            <a:latin typeface="Arial Narrow"/>
            <a:cs typeface="Arial Narrow"/>
          </a:endParaRPr>
        </a:p>
      </dgm:t>
    </dgm:pt>
    <dgm:pt modelId="{B8436067-74AD-6E47-BB72-F72B6D770B21}" type="sibTrans" cxnId="{C6C38EC6-60CA-5247-A175-C463902844C5}">
      <dgm:prSet/>
      <dgm:spPr/>
      <dgm:t>
        <a:bodyPr/>
        <a:lstStyle/>
        <a:p>
          <a:endParaRPr lang="it-IT" sz="2000" b="1">
            <a:latin typeface="Arial Narrow"/>
            <a:cs typeface="Arial Narrow"/>
          </a:endParaRPr>
        </a:p>
      </dgm:t>
    </dgm:pt>
    <dgm:pt modelId="{082C3A4E-F1E0-BD46-9F2B-FE77532B948D}">
      <dgm:prSet phldrT="[Testo]" custT="1"/>
      <dgm:spPr>
        <a:solidFill>
          <a:srgbClr val="00CCFF"/>
        </a:solidFill>
      </dgm:spPr>
      <dgm:t>
        <a:bodyPr/>
        <a:lstStyle/>
        <a:p>
          <a:r>
            <a:rPr lang="it-IT" sz="4400" b="1" dirty="0" smtClean="0">
              <a:latin typeface="Arial Narrow"/>
              <a:cs typeface="Arial Narrow"/>
            </a:rPr>
            <a:t>3</a:t>
          </a:r>
          <a:endParaRPr lang="it-IT" sz="4400" b="1" dirty="0">
            <a:latin typeface="Arial Narrow"/>
            <a:cs typeface="Arial Narrow"/>
          </a:endParaRPr>
        </a:p>
      </dgm:t>
    </dgm:pt>
    <dgm:pt modelId="{40089F66-C4E9-8247-8830-60741CD6540C}" type="parTrans" cxnId="{D11E2040-042A-3C4B-B963-4A71BB492171}">
      <dgm:prSet/>
      <dgm:spPr/>
      <dgm:t>
        <a:bodyPr/>
        <a:lstStyle/>
        <a:p>
          <a:endParaRPr lang="it-IT" sz="2000" b="1">
            <a:latin typeface="Arial Narrow"/>
            <a:cs typeface="Arial Narrow"/>
          </a:endParaRPr>
        </a:p>
      </dgm:t>
    </dgm:pt>
    <dgm:pt modelId="{1B8D673A-BB07-6C4A-8184-248E84727E6E}" type="sibTrans" cxnId="{D11E2040-042A-3C4B-B963-4A71BB492171}">
      <dgm:prSet/>
      <dgm:spPr/>
      <dgm:t>
        <a:bodyPr/>
        <a:lstStyle/>
        <a:p>
          <a:endParaRPr lang="it-IT" sz="2000" b="1">
            <a:latin typeface="Arial Narrow"/>
            <a:cs typeface="Arial Narrow"/>
          </a:endParaRPr>
        </a:p>
      </dgm:t>
    </dgm:pt>
    <dgm:pt modelId="{3800E0CD-D18A-6B4E-B56D-EC77A674B61F}">
      <dgm:prSet custT="1"/>
      <dgm:spPr/>
      <dgm:t>
        <a:bodyPr/>
        <a:lstStyle/>
        <a:p>
          <a:r>
            <a:rPr lang="it-IT" sz="1800" dirty="0" smtClean="0">
              <a:latin typeface="Arial Narrow"/>
              <a:cs typeface="Arial Narrow"/>
            </a:rPr>
            <a:t>Il TIA è un’emergenza medica e va approcciato con le opportune indagini diagnostiche entro 48 (meglio 24) ore per meglio definire il profilo di rischio del paziente. Nell’impossibilità di effettuare le indagini nei tempi previsti, è consigliabile inviare il paziente in pronto soccorso</a:t>
          </a:r>
          <a:endParaRPr lang="it-IT" sz="1800" b="0" dirty="0">
            <a:latin typeface="Arial Narrow"/>
            <a:cs typeface="Arial Narrow"/>
          </a:endParaRPr>
        </a:p>
      </dgm:t>
    </dgm:pt>
    <dgm:pt modelId="{3C83A840-A429-9140-B6C5-2BD15E5E8C13}" type="parTrans" cxnId="{B7815F8B-CE6B-C44D-8726-F52F027A438E}">
      <dgm:prSet/>
      <dgm:spPr/>
      <dgm:t>
        <a:bodyPr/>
        <a:lstStyle/>
        <a:p>
          <a:endParaRPr lang="it-IT" sz="2000" b="1">
            <a:latin typeface="Arial Narrow"/>
            <a:cs typeface="Arial Narrow"/>
          </a:endParaRPr>
        </a:p>
      </dgm:t>
    </dgm:pt>
    <dgm:pt modelId="{FC492137-1D8A-4246-AB17-ADD4450B27EF}" type="sibTrans" cxnId="{B7815F8B-CE6B-C44D-8726-F52F027A438E}">
      <dgm:prSet/>
      <dgm:spPr/>
      <dgm:t>
        <a:bodyPr/>
        <a:lstStyle/>
        <a:p>
          <a:endParaRPr lang="it-IT" sz="2000" b="1">
            <a:latin typeface="Arial Narrow"/>
            <a:cs typeface="Arial Narrow"/>
          </a:endParaRPr>
        </a:p>
      </dgm:t>
    </dgm:pt>
    <dgm:pt modelId="{A5143F10-5986-D047-8B49-249559F69649}">
      <dgm:prSet custT="1"/>
      <dgm:spPr/>
      <dgm:t>
        <a:bodyPr/>
        <a:lstStyle/>
        <a:p>
          <a:r>
            <a:rPr lang="it-IT" sz="1800" dirty="0" smtClean="0">
              <a:latin typeface="Arial Narrow"/>
              <a:cs typeface="Arial Narrow"/>
            </a:rPr>
            <a:t>TC ENCEFALO + ECG + ECODOPPLER-TSA + ECOCARDIO/DOPPLER-TC</a:t>
          </a:r>
        </a:p>
      </dgm:t>
    </dgm:pt>
    <dgm:pt modelId="{4D35B441-397D-D040-A418-9ECB361BC3C2}" type="parTrans" cxnId="{5E329D34-2796-D542-85B5-59AD3E40A33A}">
      <dgm:prSet/>
      <dgm:spPr/>
      <dgm:t>
        <a:bodyPr/>
        <a:lstStyle/>
        <a:p>
          <a:endParaRPr lang="it-IT" sz="2000"/>
        </a:p>
      </dgm:t>
    </dgm:pt>
    <dgm:pt modelId="{9050D3E9-40C3-9F4E-BFB4-AC3002763135}" type="sibTrans" cxnId="{5E329D34-2796-D542-85B5-59AD3E40A33A}">
      <dgm:prSet/>
      <dgm:spPr/>
      <dgm:t>
        <a:bodyPr/>
        <a:lstStyle/>
        <a:p>
          <a:endParaRPr lang="it-IT" sz="2000"/>
        </a:p>
      </dgm:t>
    </dgm:pt>
    <dgm:pt modelId="{B237FD7B-A4D8-7F4C-9F11-0545E47C40F2}">
      <dgm:prSet custT="1"/>
      <dgm:spPr/>
      <dgm:t>
        <a:bodyPr/>
        <a:lstStyle/>
        <a:p>
          <a:r>
            <a:rPr lang="it-IT" sz="1800" dirty="0" smtClean="0">
              <a:latin typeface="Arial Narrow"/>
              <a:cs typeface="Arial Narrow"/>
            </a:rPr>
            <a:t>VISITA NEUROLOGICA</a:t>
          </a:r>
        </a:p>
      </dgm:t>
    </dgm:pt>
    <dgm:pt modelId="{90E3607E-F865-6C4F-ABED-652D31802FC8}" type="parTrans" cxnId="{24F02C34-D091-404D-9EB0-70B55CFD4D56}">
      <dgm:prSet/>
      <dgm:spPr/>
      <dgm:t>
        <a:bodyPr/>
        <a:lstStyle/>
        <a:p>
          <a:endParaRPr lang="it-IT" sz="2000"/>
        </a:p>
      </dgm:t>
    </dgm:pt>
    <dgm:pt modelId="{1DD900E9-7C05-E74F-8ED6-CE6E6E49D5BB}" type="sibTrans" cxnId="{24F02C34-D091-404D-9EB0-70B55CFD4D56}">
      <dgm:prSet/>
      <dgm:spPr/>
      <dgm:t>
        <a:bodyPr/>
        <a:lstStyle/>
        <a:p>
          <a:endParaRPr lang="it-IT" sz="2000"/>
        </a:p>
      </dgm:t>
    </dgm:pt>
    <dgm:pt modelId="{8CC556F1-3902-064D-9B1D-7826AE877ED2}" type="pres">
      <dgm:prSet presAssocID="{FE7C479A-06AC-4B44-BD18-E837F19107A3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E3E038D3-8E18-EA42-AF72-11DD7CD67EA8}" type="pres">
      <dgm:prSet presAssocID="{CC0C5F87-9E09-F44A-9FE4-783D1ECA91D7}" presName="composite" presStyleCnt="0"/>
      <dgm:spPr/>
    </dgm:pt>
    <dgm:pt modelId="{A33AEACA-D2B7-DD4F-BC66-D0A9C74BB356}" type="pres">
      <dgm:prSet presAssocID="{CC0C5F87-9E09-F44A-9FE4-783D1ECA91D7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350713BD-B27B-E948-80D9-169A97BCC1EF}" type="pres">
      <dgm:prSet presAssocID="{CC0C5F87-9E09-F44A-9FE4-783D1ECA91D7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915AC809-38F8-0E4E-BD3E-2767400BDDE8}" type="pres">
      <dgm:prSet presAssocID="{6217A77C-1E88-E445-9061-2D3F90FB172F}" presName="sp" presStyleCnt="0"/>
      <dgm:spPr/>
    </dgm:pt>
    <dgm:pt modelId="{ABB89070-6C57-554C-B131-4B74B9AD69F3}" type="pres">
      <dgm:prSet presAssocID="{E2B49345-971D-8E42-A04A-C70453476C74}" presName="composite" presStyleCnt="0"/>
      <dgm:spPr/>
    </dgm:pt>
    <dgm:pt modelId="{40E24A69-73F7-6B42-B21F-2F80040FE5B1}" type="pres">
      <dgm:prSet presAssocID="{E2B49345-971D-8E42-A04A-C70453476C74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AB14E9ED-0B59-3C41-BFB6-02715B144645}" type="pres">
      <dgm:prSet presAssocID="{E2B49345-971D-8E42-A04A-C70453476C74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E2A5A025-D2BF-FD4B-9D0E-069330075690}" type="pres">
      <dgm:prSet presAssocID="{5DB71C7B-809A-8A4D-9C35-18A6D14D3069}" presName="sp" presStyleCnt="0"/>
      <dgm:spPr/>
    </dgm:pt>
    <dgm:pt modelId="{80146EE5-1473-194F-B1B6-CD064E2E7C73}" type="pres">
      <dgm:prSet presAssocID="{082C3A4E-F1E0-BD46-9F2B-FE77532B948D}" presName="composite" presStyleCnt="0"/>
      <dgm:spPr/>
    </dgm:pt>
    <dgm:pt modelId="{66BEDA6B-ED39-584D-AFF9-E78CD244A2D8}" type="pres">
      <dgm:prSet presAssocID="{082C3A4E-F1E0-BD46-9F2B-FE77532B948D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49A8466E-1FE7-744E-93DB-7BDD5B0612CC}" type="pres">
      <dgm:prSet presAssocID="{082C3A4E-F1E0-BD46-9F2B-FE77532B948D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1052B3D2-7971-7943-9E06-86B513B37BA9}" type="pres">
      <dgm:prSet presAssocID="{1B8D673A-BB07-6C4A-8184-248E84727E6E}" presName="sp" presStyleCnt="0"/>
      <dgm:spPr/>
    </dgm:pt>
    <dgm:pt modelId="{1979A3C7-6B83-AE48-AD16-A7BE9B28A234}" type="pres">
      <dgm:prSet presAssocID="{E1BFDECB-B5AA-5B42-B0D9-5495E9F87448}" presName="composite" presStyleCnt="0"/>
      <dgm:spPr/>
    </dgm:pt>
    <dgm:pt modelId="{F5DAF114-CBF2-6C42-A815-A4131FDC3DFB}" type="pres">
      <dgm:prSet presAssocID="{E1BFDECB-B5AA-5B42-B0D9-5495E9F87448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927D0E4D-3F6D-644B-A84D-6BDF82C790D4}" type="pres">
      <dgm:prSet presAssocID="{E1BFDECB-B5AA-5B42-B0D9-5495E9F87448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D0416D1D-66BB-574B-9376-1CD968B95357}" srcId="{FE7C479A-06AC-4B44-BD18-E837F19107A3}" destId="{CC0C5F87-9E09-F44A-9FE4-783D1ECA91D7}" srcOrd="0" destOrd="0" parTransId="{5AE4371E-F69B-564C-BAFF-71315C623A70}" sibTransId="{6217A77C-1E88-E445-9061-2D3F90FB172F}"/>
    <dgm:cxn modelId="{4326FBA2-0C85-4C5A-AB2A-6F1C977057F6}" type="presOf" srcId="{E2B49345-971D-8E42-A04A-C70453476C74}" destId="{40E24A69-73F7-6B42-B21F-2F80040FE5B1}" srcOrd="0" destOrd="0" presId="urn:microsoft.com/office/officeart/2005/8/layout/chevron2"/>
    <dgm:cxn modelId="{D11E2040-042A-3C4B-B963-4A71BB492171}" srcId="{FE7C479A-06AC-4B44-BD18-E837F19107A3}" destId="{082C3A4E-F1E0-BD46-9F2B-FE77532B948D}" srcOrd="2" destOrd="0" parTransId="{40089F66-C4E9-8247-8830-60741CD6540C}" sibTransId="{1B8D673A-BB07-6C4A-8184-248E84727E6E}"/>
    <dgm:cxn modelId="{DF974313-AD65-3E4D-8264-80AFFC0CDEC6}" srcId="{FE7C479A-06AC-4B44-BD18-E837F19107A3}" destId="{E2B49345-971D-8E42-A04A-C70453476C74}" srcOrd="1" destOrd="0" parTransId="{9F226912-73DC-E24F-8FE0-63CDABB1D476}" sibTransId="{5DB71C7B-809A-8A4D-9C35-18A6D14D3069}"/>
    <dgm:cxn modelId="{49EC5188-D4EB-4273-B32C-3F5C22D97D5B}" type="presOf" srcId="{1A482E81-4384-F043-99B0-3556F969F1C4}" destId="{49A8466E-1FE7-744E-93DB-7BDD5B0612CC}" srcOrd="0" destOrd="0" presId="urn:microsoft.com/office/officeart/2005/8/layout/chevron2"/>
    <dgm:cxn modelId="{947231DF-0AF1-4ADA-91C2-794A04274CAF}" type="presOf" srcId="{082C3A4E-F1E0-BD46-9F2B-FE77532B948D}" destId="{66BEDA6B-ED39-584D-AFF9-E78CD244A2D8}" srcOrd="0" destOrd="0" presId="urn:microsoft.com/office/officeart/2005/8/layout/chevron2"/>
    <dgm:cxn modelId="{5E329D34-2796-D542-85B5-59AD3E40A33A}" srcId="{1A482E81-4384-F043-99B0-3556F969F1C4}" destId="{A5143F10-5986-D047-8B49-249559F69649}" srcOrd="0" destOrd="0" parTransId="{4D35B441-397D-D040-A418-9ECB361BC3C2}" sibTransId="{9050D3E9-40C3-9F4E-BFB4-AC3002763135}"/>
    <dgm:cxn modelId="{023EF13C-C066-489D-A364-2319F58D82A8}" type="presOf" srcId="{CC0C5F87-9E09-F44A-9FE4-783D1ECA91D7}" destId="{A33AEACA-D2B7-DD4F-BC66-D0A9C74BB356}" srcOrd="0" destOrd="0" presId="urn:microsoft.com/office/officeart/2005/8/layout/chevron2"/>
    <dgm:cxn modelId="{C6C38EC6-60CA-5247-A175-C463902844C5}" srcId="{E1BFDECB-B5AA-5B42-B0D9-5495E9F87448}" destId="{54635D34-9A8F-3040-A6D1-AC1310742952}" srcOrd="0" destOrd="0" parTransId="{09FDE4ED-3A38-C546-9408-A77230F9596C}" sibTransId="{B8436067-74AD-6E47-BB72-F72B6D770B21}"/>
    <dgm:cxn modelId="{C924828D-CF40-40D5-B09B-9B0D808CA3B2}" type="presOf" srcId="{54635D34-9A8F-3040-A6D1-AC1310742952}" destId="{927D0E4D-3F6D-644B-A84D-6BDF82C790D4}" srcOrd="0" destOrd="0" presId="urn:microsoft.com/office/officeart/2005/8/layout/chevron2"/>
    <dgm:cxn modelId="{24F02C34-D091-404D-9EB0-70B55CFD4D56}" srcId="{1A482E81-4384-F043-99B0-3556F969F1C4}" destId="{B237FD7B-A4D8-7F4C-9F11-0545E47C40F2}" srcOrd="1" destOrd="0" parTransId="{90E3607E-F865-6C4F-ABED-652D31802FC8}" sibTransId="{1DD900E9-7C05-E74F-8ED6-CE6E6E49D5BB}"/>
    <dgm:cxn modelId="{B7815F8B-CE6B-C44D-8726-F52F027A438E}" srcId="{E2B49345-971D-8E42-A04A-C70453476C74}" destId="{3800E0CD-D18A-6B4E-B56D-EC77A674B61F}" srcOrd="0" destOrd="0" parTransId="{3C83A840-A429-9140-B6C5-2BD15E5E8C13}" sibTransId="{FC492137-1D8A-4246-AB17-ADD4450B27EF}"/>
    <dgm:cxn modelId="{3B27726E-2B01-4821-BD75-332EF8AF5928}" type="presOf" srcId="{3800E0CD-D18A-6B4E-B56D-EC77A674B61F}" destId="{AB14E9ED-0B59-3C41-BFB6-02715B144645}" srcOrd="0" destOrd="0" presId="urn:microsoft.com/office/officeart/2005/8/layout/chevron2"/>
    <dgm:cxn modelId="{235CD8CB-A0FF-44E1-80AA-1503B46F135E}" type="presOf" srcId="{E1BFDECB-B5AA-5B42-B0D9-5495E9F87448}" destId="{F5DAF114-CBF2-6C42-A815-A4131FDC3DFB}" srcOrd="0" destOrd="0" presId="urn:microsoft.com/office/officeart/2005/8/layout/chevron2"/>
    <dgm:cxn modelId="{8B65E67C-34AA-4D28-AB3C-CECF8B724F19}" type="presOf" srcId="{A5143F10-5986-D047-8B49-249559F69649}" destId="{49A8466E-1FE7-744E-93DB-7BDD5B0612CC}" srcOrd="0" destOrd="1" presId="urn:microsoft.com/office/officeart/2005/8/layout/chevron2"/>
    <dgm:cxn modelId="{E3E29C23-F7FE-B04A-9F92-CDD6D07A19FC}" srcId="{FE7C479A-06AC-4B44-BD18-E837F19107A3}" destId="{E1BFDECB-B5AA-5B42-B0D9-5495E9F87448}" srcOrd="3" destOrd="0" parTransId="{D18C085B-0903-4640-A7E2-CFCC7CEAF310}" sibTransId="{B5FBAB14-709E-6046-8227-C5EBEFE144DF}"/>
    <dgm:cxn modelId="{13BAB499-A50D-9C40-AB94-AD730CC81BD5}" srcId="{CC0C5F87-9E09-F44A-9FE4-783D1ECA91D7}" destId="{922FFC4C-6A2D-9A44-804C-E2E5705726AC}" srcOrd="0" destOrd="0" parTransId="{55DC8128-38AE-BC44-AC35-37559B973E1D}" sibTransId="{21D3D581-FD1B-2448-BE08-269F939AE281}"/>
    <dgm:cxn modelId="{E70A6E38-09B4-41B1-84F2-2FA978BCD883}" type="presOf" srcId="{B237FD7B-A4D8-7F4C-9F11-0545E47C40F2}" destId="{49A8466E-1FE7-744E-93DB-7BDD5B0612CC}" srcOrd="0" destOrd="2" presId="urn:microsoft.com/office/officeart/2005/8/layout/chevron2"/>
    <dgm:cxn modelId="{9E2CC3D5-8CB7-6E48-8C69-333CB0D942DB}" srcId="{082C3A4E-F1E0-BD46-9F2B-FE77532B948D}" destId="{1A482E81-4384-F043-99B0-3556F969F1C4}" srcOrd="0" destOrd="0" parTransId="{55572179-215C-D243-966B-370145BC56AC}" sibTransId="{83A71B02-8262-324A-AE92-F0CC69BD7133}"/>
    <dgm:cxn modelId="{F7C612D6-5346-4058-9E2B-814EEDFF8691}" type="presOf" srcId="{FE7C479A-06AC-4B44-BD18-E837F19107A3}" destId="{8CC556F1-3902-064D-9B1D-7826AE877ED2}" srcOrd="0" destOrd="0" presId="urn:microsoft.com/office/officeart/2005/8/layout/chevron2"/>
    <dgm:cxn modelId="{06B01D34-3065-49B8-BF3A-E77F2A240DFD}" type="presOf" srcId="{922FFC4C-6A2D-9A44-804C-E2E5705726AC}" destId="{350713BD-B27B-E948-80D9-169A97BCC1EF}" srcOrd="0" destOrd="0" presId="urn:microsoft.com/office/officeart/2005/8/layout/chevron2"/>
    <dgm:cxn modelId="{97275909-AC98-494C-B8BC-28BF474CABAF}" type="presParOf" srcId="{8CC556F1-3902-064D-9B1D-7826AE877ED2}" destId="{E3E038D3-8E18-EA42-AF72-11DD7CD67EA8}" srcOrd="0" destOrd="0" presId="urn:microsoft.com/office/officeart/2005/8/layout/chevron2"/>
    <dgm:cxn modelId="{A7A64809-4FEC-43EC-9A86-039FD7258EA2}" type="presParOf" srcId="{E3E038D3-8E18-EA42-AF72-11DD7CD67EA8}" destId="{A33AEACA-D2B7-DD4F-BC66-D0A9C74BB356}" srcOrd="0" destOrd="0" presId="urn:microsoft.com/office/officeart/2005/8/layout/chevron2"/>
    <dgm:cxn modelId="{A0502180-84C1-41A6-BC52-2600A8CF1A57}" type="presParOf" srcId="{E3E038D3-8E18-EA42-AF72-11DD7CD67EA8}" destId="{350713BD-B27B-E948-80D9-169A97BCC1EF}" srcOrd="1" destOrd="0" presId="urn:microsoft.com/office/officeart/2005/8/layout/chevron2"/>
    <dgm:cxn modelId="{88EFE0ED-9C60-440B-A93B-10A8D593CBFB}" type="presParOf" srcId="{8CC556F1-3902-064D-9B1D-7826AE877ED2}" destId="{915AC809-38F8-0E4E-BD3E-2767400BDDE8}" srcOrd="1" destOrd="0" presId="urn:microsoft.com/office/officeart/2005/8/layout/chevron2"/>
    <dgm:cxn modelId="{17010034-AB14-4C61-90F2-E90EC2818C76}" type="presParOf" srcId="{8CC556F1-3902-064D-9B1D-7826AE877ED2}" destId="{ABB89070-6C57-554C-B131-4B74B9AD69F3}" srcOrd="2" destOrd="0" presId="urn:microsoft.com/office/officeart/2005/8/layout/chevron2"/>
    <dgm:cxn modelId="{61A24C40-2409-4360-ABA5-A8BDEDDABA2D}" type="presParOf" srcId="{ABB89070-6C57-554C-B131-4B74B9AD69F3}" destId="{40E24A69-73F7-6B42-B21F-2F80040FE5B1}" srcOrd="0" destOrd="0" presId="urn:microsoft.com/office/officeart/2005/8/layout/chevron2"/>
    <dgm:cxn modelId="{30893FB7-421C-45D5-AA48-FB952AC197D3}" type="presParOf" srcId="{ABB89070-6C57-554C-B131-4B74B9AD69F3}" destId="{AB14E9ED-0B59-3C41-BFB6-02715B144645}" srcOrd="1" destOrd="0" presId="urn:microsoft.com/office/officeart/2005/8/layout/chevron2"/>
    <dgm:cxn modelId="{E8C32C78-4F6B-409A-BF44-9B5ABCE2F0CF}" type="presParOf" srcId="{8CC556F1-3902-064D-9B1D-7826AE877ED2}" destId="{E2A5A025-D2BF-FD4B-9D0E-069330075690}" srcOrd="3" destOrd="0" presId="urn:microsoft.com/office/officeart/2005/8/layout/chevron2"/>
    <dgm:cxn modelId="{47712242-CE0A-4945-8883-A63DD3BE04B4}" type="presParOf" srcId="{8CC556F1-3902-064D-9B1D-7826AE877ED2}" destId="{80146EE5-1473-194F-B1B6-CD064E2E7C73}" srcOrd="4" destOrd="0" presId="urn:microsoft.com/office/officeart/2005/8/layout/chevron2"/>
    <dgm:cxn modelId="{269C1490-A3C9-4445-841B-B219D700B009}" type="presParOf" srcId="{80146EE5-1473-194F-B1B6-CD064E2E7C73}" destId="{66BEDA6B-ED39-584D-AFF9-E78CD244A2D8}" srcOrd="0" destOrd="0" presId="urn:microsoft.com/office/officeart/2005/8/layout/chevron2"/>
    <dgm:cxn modelId="{B5DB4A04-E713-4034-8939-2554173DE11B}" type="presParOf" srcId="{80146EE5-1473-194F-B1B6-CD064E2E7C73}" destId="{49A8466E-1FE7-744E-93DB-7BDD5B0612CC}" srcOrd="1" destOrd="0" presId="urn:microsoft.com/office/officeart/2005/8/layout/chevron2"/>
    <dgm:cxn modelId="{24D0A9AC-A8F7-4399-BD6C-5D8099E560B4}" type="presParOf" srcId="{8CC556F1-3902-064D-9B1D-7826AE877ED2}" destId="{1052B3D2-7971-7943-9E06-86B513B37BA9}" srcOrd="5" destOrd="0" presId="urn:microsoft.com/office/officeart/2005/8/layout/chevron2"/>
    <dgm:cxn modelId="{BD0CDBAF-05FE-49A3-8309-FE85150BD118}" type="presParOf" srcId="{8CC556F1-3902-064D-9B1D-7826AE877ED2}" destId="{1979A3C7-6B83-AE48-AD16-A7BE9B28A234}" srcOrd="6" destOrd="0" presId="urn:microsoft.com/office/officeart/2005/8/layout/chevron2"/>
    <dgm:cxn modelId="{B69ABEE9-B4DC-4B70-94FE-AAD56429EB76}" type="presParOf" srcId="{1979A3C7-6B83-AE48-AD16-A7BE9B28A234}" destId="{F5DAF114-CBF2-6C42-A815-A4131FDC3DFB}" srcOrd="0" destOrd="0" presId="urn:microsoft.com/office/officeart/2005/8/layout/chevron2"/>
    <dgm:cxn modelId="{8337B1AE-1F89-4F37-A7D6-CC14D3A878EE}" type="presParOf" srcId="{1979A3C7-6B83-AE48-AD16-A7BE9B28A234}" destId="{927D0E4D-3F6D-644B-A84D-6BDF82C790D4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FE7C479A-06AC-4B44-BD18-E837F19107A3}" type="doc">
      <dgm:prSet loTypeId="urn:microsoft.com/office/officeart/2005/8/layout/chevron2" loCatId="" qsTypeId="urn:microsoft.com/office/officeart/2005/8/quickstyle/simple2" qsCatId="simple" csTypeId="urn:microsoft.com/office/officeart/2005/8/colors/accent0_3" csCatId="mainScheme" phldr="1"/>
      <dgm:spPr/>
      <dgm:t>
        <a:bodyPr/>
        <a:lstStyle/>
        <a:p>
          <a:endParaRPr lang="it-IT"/>
        </a:p>
      </dgm:t>
    </dgm:pt>
    <dgm:pt modelId="{CC0C5F87-9E09-F44A-9FE4-783D1ECA91D7}">
      <dgm:prSet phldrT="[Testo]" custT="1"/>
      <dgm:spPr>
        <a:solidFill>
          <a:srgbClr val="00CCFF"/>
        </a:solidFill>
      </dgm:spPr>
      <dgm:t>
        <a:bodyPr/>
        <a:lstStyle/>
        <a:p>
          <a:r>
            <a:rPr lang="it-IT" sz="4400" b="1" dirty="0" smtClean="0">
              <a:latin typeface="Arial Narrow"/>
              <a:cs typeface="Arial Narrow"/>
            </a:rPr>
            <a:t>1</a:t>
          </a:r>
          <a:endParaRPr lang="it-IT" sz="4400" b="1" dirty="0">
            <a:latin typeface="Arial Narrow"/>
            <a:cs typeface="Arial Narrow"/>
          </a:endParaRPr>
        </a:p>
      </dgm:t>
    </dgm:pt>
    <dgm:pt modelId="{5AE4371E-F69B-564C-BAFF-71315C623A70}" type="parTrans" cxnId="{D0416D1D-66BB-574B-9376-1CD968B95357}">
      <dgm:prSet/>
      <dgm:spPr/>
      <dgm:t>
        <a:bodyPr/>
        <a:lstStyle/>
        <a:p>
          <a:endParaRPr lang="it-IT" sz="2000" b="1">
            <a:latin typeface="Arial Narrow"/>
            <a:cs typeface="Arial Narrow"/>
          </a:endParaRPr>
        </a:p>
      </dgm:t>
    </dgm:pt>
    <dgm:pt modelId="{6217A77C-1E88-E445-9061-2D3F90FB172F}" type="sibTrans" cxnId="{D0416D1D-66BB-574B-9376-1CD968B95357}">
      <dgm:prSet/>
      <dgm:spPr/>
      <dgm:t>
        <a:bodyPr/>
        <a:lstStyle/>
        <a:p>
          <a:endParaRPr lang="it-IT" sz="2000" b="1">
            <a:latin typeface="Arial Narrow"/>
            <a:cs typeface="Arial Narrow"/>
          </a:endParaRPr>
        </a:p>
      </dgm:t>
    </dgm:pt>
    <dgm:pt modelId="{922FFC4C-6A2D-9A44-804C-E2E5705726AC}">
      <dgm:prSet phldrT="[Testo]" custT="1"/>
      <dgm:spPr/>
      <dgm:t>
        <a:bodyPr/>
        <a:lstStyle/>
        <a:p>
          <a:r>
            <a:rPr lang="it-IT" sz="1800" dirty="0" smtClean="0">
              <a:latin typeface="Arial Narrow"/>
              <a:cs typeface="Arial Narrow"/>
            </a:rPr>
            <a:t>La definizione di TIA non è più basata esclusivamente su un criterio temporale e clinico, ma necessita di un riscontro </a:t>
          </a:r>
          <a:r>
            <a:rPr lang="it-IT" sz="1800" dirty="0" err="1" smtClean="0">
              <a:latin typeface="Arial Narrow"/>
              <a:cs typeface="Arial Narrow"/>
            </a:rPr>
            <a:t>imaging</a:t>
          </a:r>
          <a:r>
            <a:rPr lang="it-IT" sz="1800" dirty="0" smtClean="0">
              <a:latin typeface="Arial Narrow"/>
              <a:cs typeface="Arial Narrow"/>
            </a:rPr>
            <a:t> che documenti l’assenza un danno ischemico acuto congruo alla sintomatologia.</a:t>
          </a:r>
          <a:endParaRPr lang="it-IT" sz="1800" b="0" dirty="0">
            <a:latin typeface="Arial Narrow"/>
            <a:cs typeface="Arial Narrow"/>
          </a:endParaRPr>
        </a:p>
      </dgm:t>
    </dgm:pt>
    <dgm:pt modelId="{55DC8128-38AE-BC44-AC35-37559B973E1D}" type="parTrans" cxnId="{13BAB499-A50D-9C40-AB94-AD730CC81BD5}">
      <dgm:prSet/>
      <dgm:spPr/>
      <dgm:t>
        <a:bodyPr/>
        <a:lstStyle/>
        <a:p>
          <a:endParaRPr lang="it-IT" sz="2000" b="1">
            <a:latin typeface="Arial Narrow"/>
            <a:cs typeface="Arial Narrow"/>
          </a:endParaRPr>
        </a:p>
      </dgm:t>
    </dgm:pt>
    <dgm:pt modelId="{21D3D581-FD1B-2448-BE08-269F939AE281}" type="sibTrans" cxnId="{13BAB499-A50D-9C40-AB94-AD730CC81BD5}">
      <dgm:prSet/>
      <dgm:spPr/>
      <dgm:t>
        <a:bodyPr/>
        <a:lstStyle/>
        <a:p>
          <a:endParaRPr lang="it-IT" sz="2000" b="1">
            <a:latin typeface="Arial Narrow"/>
            <a:cs typeface="Arial Narrow"/>
          </a:endParaRPr>
        </a:p>
      </dgm:t>
    </dgm:pt>
    <dgm:pt modelId="{E2B49345-971D-8E42-A04A-C70453476C74}">
      <dgm:prSet phldrT="[Testo]" custT="1"/>
      <dgm:spPr>
        <a:solidFill>
          <a:srgbClr val="00CCFF"/>
        </a:solidFill>
      </dgm:spPr>
      <dgm:t>
        <a:bodyPr/>
        <a:lstStyle/>
        <a:p>
          <a:r>
            <a:rPr lang="it-IT" sz="4400" b="1" dirty="0" smtClean="0">
              <a:latin typeface="Arial Narrow"/>
              <a:cs typeface="Arial Narrow"/>
            </a:rPr>
            <a:t>2</a:t>
          </a:r>
          <a:endParaRPr lang="it-IT" sz="4400" b="1" dirty="0">
            <a:latin typeface="Arial Narrow"/>
            <a:cs typeface="Arial Narrow"/>
          </a:endParaRPr>
        </a:p>
      </dgm:t>
    </dgm:pt>
    <dgm:pt modelId="{9F226912-73DC-E24F-8FE0-63CDABB1D476}" type="parTrans" cxnId="{DF974313-AD65-3E4D-8264-80AFFC0CDEC6}">
      <dgm:prSet/>
      <dgm:spPr/>
      <dgm:t>
        <a:bodyPr/>
        <a:lstStyle/>
        <a:p>
          <a:endParaRPr lang="it-IT" sz="2000" b="1">
            <a:latin typeface="Arial Narrow"/>
            <a:cs typeface="Arial Narrow"/>
          </a:endParaRPr>
        </a:p>
      </dgm:t>
    </dgm:pt>
    <dgm:pt modelId="{5DB71C7B-809A-8A4D-9C35-18A6D14D3069}" type="sibTrans" cxnId="{DF974313-AD65-3E4D-8264-80AFFC0CDEC6}">
      <dgm:prSet/>
      <dgm:spPr/>
      <dgm:t>
        <a:bodyPr/>
        <a:lstStyle/>
        <a:p>
          <a:endParaRPr lang="it-IT" sz="2000" b="1">
            <a:latin typeface="Arial Narrow"/>
            <a:cs typeface="Arial Narrow"/>
          </a:endParaRPr>
        </a:p>
      </dgm:t>
    </dgm:pt>
    <dgm:pt modelId="{1A482E81-4384-F043-99B0-3556F969F1C4}">
      <dgm:prSet phldrT="[Testo]" custT="1"/>
      <dgm:spPr/>
      <dgm:t>
        <a:bodyPr/>
        <a:lstStyle/>
        <a:p>
          <a:r>
            <a:rPr lang="it-IT" sz="1800" dirty="0" smtClean="0">
              <a:latin typeface="Arial Narrow"/>
              <a:cs typeface="Arial Narrow"/>
            </a:rPr>
            <a:t>Un approccio diagnostico condiviso di primo livello, che consideri le indicazioni delle Linee Guida nel contesto geografico in cui viviamo può essere riassunto in:</a:t>
          </a:r>
          <a:endParaRPr lang="it-IT" sz="1800" b="0" dirty="0">
            <a:latin typeface="Arial Narrow"/>
            <a:cs typeface="Arial Narrow"/>
          </a:endParaRPr>
        </a:p>
      </dgm:t>
    </dgm:pt>
    <dgm:pt modelId="{55572179-215C-D243-966B-370145BC56AC}" type="parTrans" cxnId="{9E2CC3D5-8CB7-6E48-8C69-333CB0D942DB}">
      <dgm:prSet/>
      <dgm:spPr/>
      <dgm:t>
        <a:bodyPr/>
        <a:lstStyle/>
        <a:p>
          <a:endParaRPr lang="it-IT" sz="2000" b="1">
            <a:latin typeface="Arial Narrow"/>
            <a:cs typeface="Arial Narrow"/>
          </a:endParaRPr>
        </a:p>
      </dgm:t>
    </dgm:pt>
    <dgm:pt modelId="{83A71B02-8262-324A-AE92-F0CC69BD7133}" type="sibTrans" cxnId="{9E2CC3D5-8CB7-6E48-8C69-333CB0D942DB}">
      <dgm:prSet/>
      <dgm:spPr/>
      <dgm:t>
        <a:bodyPr/>
        <a:lstStyle/>
        <a:p>
          <a:endParaRPr lang="it-IT" sz="2000" b="1">
            <a:latin typeface="Arial Narrow"/>
            <a:cs typeface="Arial Narrow"/>
          </a:endParaRPr>
        </a:p>
      </dgm:t>
    </dgm:pt>
    <dgm:pt modelId="{E1BFDECB-B5AA-5B42-B0D9-5495E9F87448}">
      <dgm:prSet phldrT="[Testo]" custT="1"/>
      <dgm:spPr>
        <a:solidFill>
          <a:srgbClr val="00CCFF"/>
        </a:solidFill>
      </dgm:spPr>
      <dgm:t>
        <a:bodyPr/>
        <a:lstStyle/>
        <a:p>
          <a:r>
            <a:rPr lang="it-IT" sz="4400" b="1" dirty="0" smtClean="0">
              <a:latin typeface="Arial Narrow"/>
              <a:cs typeface="Arial Narrow"/>
            </a:rPr>
            <a:t>4</a:t>
          </a:r>
          <a:endParaRPr lang="it-IT" sz="4400" b="1" dirty="0">
            <a:latin typeface="Arial Narrow"/>
            <a:cs typeface="Arial Narrow"/>
          </a:endParaRPr>
        </a:p>
      </dgm:t>
    </dgm:pt>
    <dgm:pt modelId="{D18C085B-0903-4640-A7E2-CFCC7CEAF310}" type="parTrans" cxnId="{E3E29C23-F7FE-B04A-9F92-CDD6D07A19FC}">
      <dgm:prSet/>
      <dgm:spPr/>
      <dgm:t>
        <a:bodyPr/>
        <a:lstStyle/>
        <a:p>
          <a:endParaRPr lang="it-IT" sz="2000" b="1">
            <a:latin typeface="Arial Narrow"/>
            <a:cs typeface="Arial Narrow"/>
          </a:endParaRPr>
        </a:p>
      </dgm:t>
    </dgm:pt>
    <dgm:pt modelId="{B5FBAB14-709E-6046-8227-C5EBEFE144DF}" type="sibTrans" cxnId="{E3E29C23-F7FE-B04A-9F92-CDD6D07A19FC}">
      <dgm:prSet/>
      <dgm:spPr/>
      <dgm:t>
        <a:bodyPr/>
        <a:lstStyle/>
        <a:p>
          <a:endParaRPr lang="it-IT" sz="2000" b="1">
            <a:latin typeface="Arial Narrow"/>
            <a:cs typeface="Arial Narrow"/>
          </a:endParaRPr>
        </a:p>
      </dgm:t>
    </dgm:pt>
    <dgm:pt modelId="{54635D34-9A8F-3040-A6D1-AC1310742952}">
      <dgm:prSet phldrT="[Testo]" custT="1"/>
      <dgm:spPr/>
      <dgm:t>
        <a:bodyPr/>
        <a:lstStyle/>
        <a:p>
          <a:r>
            <a:rPr lang="it-IT" sz="1800" dirty="0" smtClean="0">
              <a:latin typeface="Arial Narrow"/>
              <a:cs typeface="Arial Narrow"/>
            </a:rPr>
            <a:t>Tecniche radiologiche più sensibili e specifiche ma meno accessibili (RMN-DWI) o di secondo livello (ANGIO-RM…</a:t>
          </a:r>
          <a:r>
            <a:rPr lang="it-IT" sz="1800" dirty="0" err="1" smtClean="0">
              <a:latin typeface="Arial Narrow"/>
              <a:cs typeface="Arial Narrow"/>
            </a:rPr>
            <a:t>ecc</a:t>
          </a:r>
          <a:r>
            <a:rPr lang="it-IT" sz="1800" dirty="0" smtClean="0">
              <a:latin typeface="Arial Narrow"/>
              <a:cs typeface="Arial Narrow"/>
            </a:rPr>
            <a:t>) devono essere riservate, a discrezione dello specialista clinico, a pazienti selezionati con un profilo di rischio più elevato e secondo indicazioni specifiche.</a:t>
          </a:r>
          <a:endParaRPr lang="it-IT" sz="1800" b="0" dirty="0">
            <a:latin typeface="Arial Narrow"/>
            <a:cs typeface="Arial Narrow"/>
          </a:endParaRPr>
        </a:p>
      </dgm:t>
    </dgm:pt>
    <dgm:pt modelId="{09FDE4ED-3A38-C546-9408-A77230F9596C}" type="parTrans" cxnId="{C6C38EC6-60CA-5247-A175-C463902844C5}">
      <dgm:prSet/>
      <dgm:spPr/>
      <dgm:t>
        <a:bodyPr/>
        <a:lstStyle/>
        <a:p>
          <a:endParaRPr lang="it-IT" sz="2000" b="1">
            <a:latin typeface="Arial Narrow"/>
            <a:cs typeface="Arial Narrow"/>
          </a:endParaRPr>
        </a:p>
      </dgm:t>
    </dgm:pt>
    <dgm:pt modelId="{B8436067-74AD-6E47-BB72-F72B6D770B21}" type="sibTrans" cxnId="{C6C38EC6-60CA-5247-A175-C463902844C5}">
      <dgm:prSet/>
      <dgm:spPr/>
      <dgm:t>
        <a:bodyPr/>
        <a:lstStyle/>
        <a:p>
          <a:endParaRPr lang="it-IT" sz="2000" b="1">
            <a:latin typeface="Arial Narrow"/>
            <a:cs typeface="Arial Narrow"/>
          </a:endParaRPr>
        </a:p>
      </dgm:t>
    </dgm:pt>
    <dgm:pt modelId="{082C3A4E-F1E0-BD46-9F2B-FE77532B948D}">
      <dgm:prSet phldrT="[Testo]" custT="1"/>
      <dgm:spPr>
        <a:solidFill>
          <a:srgbClr val="00CCFF"/>
        </a:solidFill>
      </dgm:spPr>
      <dgm:t>
        <a:bodyPr/>
        <a:lstStyle/>
        <a:p>
          <a:r>
            <a:rPr lang="it-IT" sz="4400" b="1" dirty="0" smtClean="0">
              <a:latin typeface="Arial Narrow"/>
              <a:cs typeface="Arial Narrow"/>
            </a:rPr>
            <a:t>3</a:t>
          </a:r>
          <a:endParaRPr lang="it-IT" sz="4400" b="1" dirty="0">
            <a:latin typeface="Arial Narrow"/>
            <a:cs typeface="Arial Narrow"/>
          </a:endParaRPr>
        </a:p>
      </dgm:t>
    </dgm:pt>
    <dgm:pt modelId="{40089F66-C4E9-8247-8830-60741CD6540C}" type="parTrans" cxnId="{D11E2040-042A-3C4B-B963-4A71BB492171}">
      <dgm:prSet/>
      <dgm:spPr/>
      <dgm:t>
        <a:bodyPr/>
        <a:lstStyle/>
        <a:p>
          <a:endParaRPr lang="it-IT" sz="2000" b="1">
            <a:latin typeface="Arial Narrow"/>
            <a:cs typeface="Arial Narrow"/>
          </a:endParaRPr>
        </a:p>
      </dgm:t>
    </dgm:pt>
    <dgm:pt modelId="{1B8D673A-BB07-6C4A-8184-248E84727E6E}" type="sibTrans" cxnId="{D11E2040-042A-3C4B-B963-4A71BB492171}">
      <dgm:prSet/>
      <dgm:spPr/>
      <dgm:t>
        <a:bodyPr/>
        <a:lstStyle/>
        <a:p>
          <a:endParaRPr lang="it-IT" sz="2000" b="1">
            <a:latin typeface="Arial Narrow"/>
            <a:cs typeface="Arial Narrow"/>
          </a:endParaRPr>
        </a:p>
      </dgm:t>
    </dgm:pt>
    <dgm:pt modelId="{3800E0CD-D18A-6B4E-B56D-EC77A674B61F}">
      <dgm:prSet custT="1"/>
      <dgm:spPr/>
      <dgm:t>
        <a:bodyPr/>
        <a:lstStyle/>
        <a:p>
          <a:r>
            <a:rPr lang="it-IT" sz="1800" dirty="0" smtClean="0">
              <a:latin typeface="Arial Narrow"/>
              <a:cs typeface="Arial Narrow"/>
            </a:rPr>
            <a:t>Il TIA è un’emergenza medica e va approcciato con le opportune indagini diagnostiche entro 48 (meglio 24) ore per meglio definire il profilo di rischio del paziente. Nell’impossibilità di effettuare le indagini nei tempi previsti, è consigliabile inviare il paziente in pronto soccorso</a:t>
          </a:r>
          <a:endParaRPr lang="it-IT" sz="1800" b="0" dirty="0">
            <a:latin typeface="Arial Narrow"/>
            <a:cs typeface="Arial Narrow"/>
          </a:endParaRPr>
        </a:p>
      </dgm:t>
    </dgm:pt>
    <dgm:pt modelId="{3C83A840-A429-9140-B6C5-2BD15E5E8C13}" type="parTrans" cxnId="{B7815F8B-CE6B-C44D-8726-F52F027A438E}">
      <dgm:prSet/>
      <dgm:spPr/>
      <dgm:t>
        <a:bodyPr/>
        <a:lstStyle/>
        <a:p>
          <a:endParaRPr lang="it-IT" sz="2000" b="1">
            <a:latin typeface="Arial Narrow"/>
            <a:cs typeface="Arial Narrow"/>
          </a:endParaRPr>
        </a:p>
      </dgm:t>
    </dgm:pt>
    <dgm:pt modelId="{FC492137-1D8A-4246-AB17-ADD4450B27EF}" type="sibTrans" cxnId="{B7815F8B-CE6B-C44D-8726-F52F027A438E}">
      <dgm:prSet/>
      <dgm:spPr/>
      <dgm:t>
        <a:bodyPr/>
        <a:lstStyle/>
        <a:p>
          <a:endParaRPr lang="it-IT" sz="2000" b="1">
            <a:latin typeface="Arial Narrow"/>
            <a:cs typeface="Arial Narrow"/>
          </a:endParaRPr>
        </a:p>
      </dgm:t>
    </dgm:pt>
    <dgm:pt modelId="{A5143F10-5986-D047-8B49-249559F69649}">
      <dgm:prSet custT="1"/>
      <dgm:spPr/>
      <dgm:t>
        <a:bodyPr/>
        <a:lstStyle/>
        <a:p>
          <a:r>
            <a:rPr lang="it-IT" sz="1800" dirty="0" smtClean="0">
              <a:latin typeface="Arial Narrow"/>
              <a:cs typeface="Arial Narrow"/>
            </a:rPr>
            <a:t>RM/TC ENCEFALO + ECG + ECODOPPLER-TSA + ECODOPPLER-</a:t>
          </a:r>
          <a:r>
            <a:rPr lang="it-IT" sz="1800" dirty="0" err="1" smtClean="0">
              <a:latin typeface="Arial Narrow"/>
              <a:cs typeface="Arial Narrow"/>
            </a:rPr>
            <a:t>TransCranico</a:t>
          </a:r>
          <a:endParaRPr lang="it-IT" sz="1800" dirty="0" smtClean="0">
            <a:latin typeface="Arial Narrow"/>
            <a:cs typeface="Arial Narrow"/>
          </a:endParaRPr>
        </a:p>
      </dgm:t>
    </dgm:pt>
    <dgm:pt modelId="{4D35B441-397D-D040-A418-9ECB361BC3C2}" type="parTrans" cxnId="{5E329D34-2796-D542-85B5-59AD3E40A33A}">
      <dgm:prSet/>
      <dgm:spPr/>
      <dgm:t>
        <a:bodyPr/>
        <a:lstStyle/>
        <a:p>
          <a:endParaRPr lang="it-IT" sz="2000"/>
        </a:p>
      </dgm:t>
    </dgm:pt>
    <dgm:pt modelId="{9050D3E9-40C3-9F4E-BFB4-AC3002763135}" type="sibTrans" cxnId="{5E329D34-2796-D542-85B5-59AD3E40A33A}">
      <dgm:prSet/>
      <dgm:spPr/>
      <dgm:t>
        <a:bodyPr/>
        <a:lstStyle/>
        <a:p>
          <a:endParaRPr lang="it-IT" sz="2000"/>
        </a:p>
      </dgm:t>
    </dgm:pt>
    <dgm:pt modelId="{B237FD7B-A4D8-7F4C-9F11-0545E47C40F2}">
      <dgm:prSet custT="1"/>
      <dgm:spPr/>
      <dgm:t>
        <a:bodyPr/>
        <a:lstStyle/>
        <a:p>
          <a:r>
            <a:rPr lang="it-IT" sz="1800" dirty="0" smtClean="0">
              <a:latin typeface="Arial Narrow"/>
              <a:cs typeface="Arial Narrow"/>
            </a:rPr>
            <a:t>VISITA NEUROLOGICA</a:t>
          </a:r>
        </a:p>
      </dgm:t>
    </dgm:pt>
    <dgm:pt modelId="{90E3607E-F865-6C4F-ABED-652D31802FC8}" type="parTrans" cxnId="{24F02C34-D091-404D-9EB0-70B55CFD4D56}">
      <dgm:prSet/>
      <dgm:spPr/>
      <dgm:t>
        <a:bodyPr/>
        <a:lstStyle/>
        <a:p>
          <a:endParaRPr lang="it-IT" sz="2000"/>
        </a:p>
      </dgm:t>
    </dgm:pt>
    <dgm:pt modelId="{1DD900E9-7C05-E74F-8ED6-CE6E6E49D5BB}" type="sibTrans" cxnId="{24F02C34-D091-404D-9EB0-70B55CFD4D56}">
      <dgm:prSet/>
      <dgm:spPr/>
      <dgm:t>
        <a:bodyPr/>
        <a:lstStyle/>
        <a:p>
          <a:endParaRPr lang="it-IT" sz="2000"/>
        </a:p>
      </dgm:t>
    </dgm:pt>
    <dgm:pt modelId="{8CC556F1-3902-064D-9B1D-7826AE877ED2}" type="pres">
      <dgm:prSet presAssocID="{FE7C479A-06AC-4B44-BD18-E837F19107A3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it-IT"/>
        </a:p>
      </dgm:t>
    </dgm:pt>
    <dgm:pt modelId="{E3E038D3-8E18-EA42-AF72-11DD7CD67EA8}" type="pres">
      <dgm:prSet presAssocID="{CC0C5F87-9E09-F44A-9FE4-783D1ECA91D7}" presName="composite" presStyleCnt="0"/>
      <dgm:spPr/>
    </dgm:pt>
    <dgm:pt modelId="{A33AEACA-D2B7-DD4F-BC66-D0A9C74BB356}" type="pres">
      <dgm:prSet presAssocID="{CC0C5F87-9E09-F44A-9FE4-783D1ECA91D7}" presName="parentText" presStyleLbl="alignNode1" presStyleIdx="0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350713BD-B27B-E948-80D9-169A97BCC1EF}" type="pres">
      <dgm:prSet presAssocID="{CC0C5F87-9E09-F44A-9FE4-783D1ECA91D7}" presName="descendantText" presStyleLbl="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915AC809-38F8-0E4E-BD3E-2767400BDDE8}" type="pres">
      <dgm:prSet presAssocID="{6217A77C-1E88-E445-9061-2D3F90FB172F}" presName="sp" presStyleCnt="0"/>
      <dgm:spPr/>
    </dgm:pt>
    <dgm:pt modelId="{ABB89070-6C57-554C-B131-4B74B9AD69F3}" type="pres">
      <dgm:prSet presAssocID="{E2B49345-971D-8E42-A04A-C70453476C74}" presName="composite" presStyleCnt="0"/>
      <dgm:spPr/>
    </dgm:pt>
    <dgm:pt modelId="{40E24A69-73F7-6B42-B21F-2F80040FE5B1}" type="pres">
      <dgm:prSet presAssocID="{E2B49345-971D-8E42-A04A-C70453476C74}" presName="parentText" presStyleLbl="alignNode1" presStyleIdx="1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AB14E9ED-0B59-3C41-BFB6-02715B144645}" type="pres">
      <dgm:prSet presAssocID="{E2B49345-971D-8E42-A04A-C70453476C74}" presName="descendantText" presStyleLbl="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E2A5A025-D2BF-FD4B-9D0E-069330075690}" type="pres">
      <dgm:prSet presAssocID="{5DB71C7B-809A-8A4D-9C35-18A6D14D3069}" presName="sp" presStyleCnt="0"/>
      <dgm:spPr/>
    </dgm:pt>
    <dgm:pt modelId="{80146EE5-1473-194F-B1B6-CD064E2E7C73}" type="pres">
      <dgm:prSet presAssocID="{082C3A4E-F1E0-BD46-9F2B-FE77532B948D}" presName="composite" presStyleCnt="0"/>
      <dgm:spPr/>
    </dgm:pt>
    <dgm:pt modelId="{66BEDA6B-ED39-584D-AFF9-E78CD244A2D8}" type="pres">
      <dgm:prSet presAssocID="{082C3A4E-F1E0-BD46-9F2B-FE77532B948D}" presName="parentText" presStyleLbl="alignNode1" presStyleIdx="2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49A8466E-1FE7-744E-93DB-7BDD5B0612CC}" type="pres">
      <dgm:prSet presAssocID="{082C3A4E-F1E0-BD46-9F2B-FE77532B948D}" presName="descendantText" presStyleLbl="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1052B3D2-7971-7943-9E06-86B513B37BA9}" type="pres">
      <dgm:prSet presAssocID="{1B8D673A-BB07-6C4A-8184-248E84727E6E}" presName="sp" presStyleCnt="0"/>
      <dgm:spPr/>
    </dgm:pt>
    <dgm:pt modelId="{1979A3C7-6B83-AE48-AD16-A7BE9B28A234}" type="pres">
      <dgm:prSet presAssocID="{E1BFDECB-B5AA-5B42-B0D9-5495E9F87448}" presName="composite" presStyleCnt="0"/>
      <dgm:spPr/>
    </dgm:pt>
    <dgm:pt modelId="{F5DAF114-CBF2-6C42-A815-A4131FDC3DFB}" type="pres">
      <dgm:prSet presAssocID="{E1BFDECB-B5AA-5B42-B0D9-5495E9F87448}" presName="parentText" presStyleLbl="alignNode1" presStyleIdx="3" presStyleCnt="4">
        <dgm:presLayoutVars>
          <dgm:chMax val="1"/>
          <dgm:bulletEnabled val="1"/>
        </dgm:presLayoutVars>
      </dgm:prSet>
      <dgm:spPr/>
      <dgm:t>
        <a:bodyPr/>
        <a:lstStyle/>
        <a:p>
          <a:endParaRPr lang="it-IT"/>
        </a:p>
      </dgm:t>
    </dgm:pt>
    <dgm:pt modelId="{927D0E4D-3F6D-644B-A84D-6BDF82C790D4}" type="pres">
      <dgm:prSet presAssocID="{E1BFDECB-B5AA-5B42-B0D9-5495E9F87448}" presName="descendantText" presStyleLbl="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it-IT"/>
        </a:p>
      </dgm:t>
    </dgm:pt>
  </dgm:ptLst>
  <dgm:cxnLst>
    <dgm:cxn modelId="{D0416D1D-66BB-574B-9376-1CD968B95357}" srcId="{FE7C479A-06AC-4B44-BD18-E837F19107A3}" destId="{CC0C5F87-9E09-F44A-9FE4-783D1ECA91D7}" srcOrd="0" destOrd="0" parTransId="{5AE4371E-F69B-564C-BAFF-71315C623A70}" sibTransId="{6217A77C-1E88-E445-9061-2D3F90FB172F}"/>
    <dgm:cxn modelId="{8AE377E1-2DDF-46E8-B0D3-D6B9F57C749B}" type="presOf" srcId="{1A482E81-4384-F043-99B0-3556F969F1C4}" destId="{49A8466E-1FE7-744E-93DB-7BDD5B0612CC}" srcOrd="0" destOrd="0" presId="urn:microsoft.com/office/officeart/2005/8/layout/chevron2"/>
    <dgm:cxn modelId="{41E770F3-0218-4258-99A3-6468B8261CB0}" type="presOf" srcId="{CC0C5F87-9E09-F44A-9FE4-783D1ECA91D7}" destId="{A33AEACA-D2B7-DD4F-BC66-D0A9C74BB356}" srcOrd="0" destOrd="0" presId="urn:microsoft.com/office/officeart/2005/8/layout/chevron2"/>
    <dgm:cxn modelId="{18223A6C-93CE-40FB-94F2-CDD54967E755}" type="presOf" srcId="{A5143F10-5986-D047-8B49-249559F69649}" destId="{49A8466E-1FE7-744E-93DB-7BDD5B0612CC}" srcOrd="0" destOrd="1" presId="urn:microsoft.com/office/officeart/2005/8/layout/chevron2"/>
    <dgm:cxn modelId="{21EE172D-44F1-4345-B220-E405E58CF70C}" type="presOf" srcId="{082C3A4E-F1E0-BD46-9F2B-FE77532B948D}" destId="{66BEDA6B-ED39-584D-AFF9-E78CD244A2D8}" srcOrd="0" destOrd="0" presId="urn:microsoft.com/office/officeart/2005/8/layout/chevron2"/>
    <dgm:cxn modelId="{D11E2040-042A-3C4B-B963-4A71BB492171}" srcId="{FE7C479A-06AC-4B44-BD18-E837F19107A3}" destId="{082C3A4E-F1E0-BD46-9F2B-FE77532B948D}" srcOrd="2" destOrd="0" parTransId="{40089F66-C4E9-8247-8830-60741CD6540C}" sibTransId="{1B8D673A-BB07-6C4A-8184-248E84727E6E}"/>
    <dgm:cxn modelId="{DF974313-AD65-3E4D-8264-80AFFC0CDEC6}" srcId="{FE7C479A-06AC-4B44-BD18-E837F19107A3}" destId="{E2B49345-971D-8E42-A04A-C70453476C74}" srcOrd="1" destOrd="0" parTransId="{9F226912-73DC-E24F-8FE0-63CDABB1D476}" sibTransId="{5DB71C7B-809A-8A4D-9C35-18A6D14D3069}"/>
    <dgm:cxn modelId="{43BAFC23-8DCA-43A9-B01D-502C1D55961F}" type="presOf" srcId="{E2B49345-971D-8E42-A04A-C70453476C74}" destId="{40E24A69-73F7-6B42-B21F-2F80040FE5B1}" srcOrd="0" destOrd="0" presId="urn:microsoft.com/office/officeart/2005/8/layout/chevron2"/>
    <dgm:cxn modelId="{5E329D34-2796-D542-85B5-59AD3E40A33A}" srcId="{1A482E81-4384-F043-99B0-3556F969F1C4}" destId="{A5143F10-5986-D047-8B49-249559F69649}" srcOrd="0" destOrd="0" parTransId="{4D35B441-397D-D040-A418-9ECB361BC3C2}" sibTransId="{9050D3E9-40C3-9F4E-BFB4-AC3002763135}"/>
    <dgm:cxn modelId="{0F674469-13BD-48EE-82B3-7EC067FA942A}" type="presOf" srcId="{54635D34-9A8F-3040-A6D1-AC1310742952}" destId="{927D0E4D-3F6D-644B-A84D-6BDF82C790D4}" srcOrd="0" destOrd="0" presId="urn:microsoft.com/office/officeart/2005/8/layout/chevron2"/>
    <dgm:cxn modelId="{C6C38EC6-60CA-5247-A175-C463902844C5}" srcId="{E1BFDECB-B5AA-5B42-B0D9-5495E9F87448}" destId="{54635D34-9A8F-3040-A6D1-AC1310742952}" srcOrd="0" destOrd="0" parTransId="{09FDE4ED-3A38-C546-9408-A77230F9596C}" sibTransId="{B8436067-74AD-6E47-BB72-F72B6D770B21}"/>
    <dgm:cxn modelId="{2C61B98F-0BF8-4F8B-860C-5E705E1C830F}" type="presOf" srcId="{E1BFDECB-B5AA-5B42-B0D9-5495E9F87448}" destId="{F5DAF114-CBF2-6C42-A815-A4131FDC3DFB}" srcOrd="0" destOrd="0" presId="urn:microsoft.com/office/officeart/2005/8/layout/chevron2"/>
    <dgm:cxn modelId="{0EFFE319-3688-4D55-AE06-72BB5F6A603D}" type="presOf" srcId="{B237FD7B-A4D8-7F4C-9F11-0545E47C40F2}" destId="{49A8466E-1FE7-744E-93DB-7BDD5B0612CC}" srcOrd="0" destOrd="2" presId="urn:microsoft.com/office/officeart/2005/8/layout/chevron2"/>
    <dgm:cxn modelId="{24F02C34-D091-404D-9EB0-70B55CFD4D56}" srcId="{1A482E81-4384-F043-99B0-3556F969F1C4}" destId="{B237FD7B-A4D8-7F4C-9F11-0545E47C40F2}" srcOrd="1" destOrd="0" parTransId="{90E3607E-F865-6C4F-ABED-652D31802FC8}" sibTransId="{1DD900E9-7C05-E74F-8ED6-CE6E6E49D5BB}"/>
    <dgm:cxn modelId="{3F1E03F3-3A41-46D9-90B1-5A677F8C8F8E}" type="presOf" srcId="{3800E0CD-D18A-6B4E-B56D-EC77A674B61F}" destId="{AB14E9ED-0B59-3C41-BFB6-02715B144645}" srcOrd="0" destOrd="0" presId="urn:microsoft.com/office/officeart/2005/8/layout/chevron2"/>
    <dgm:cxn modelId="{B7815F8B-CE6B-C44D-8726-F52F027A438E}" srcId="{E2B49345-971D-8E42-A04A-C70453476C74}" destId="{3800E0CD-D18A-6B4E-B56D-EC77A674B61F}" srcOrd="0" destOrd="0" parTransId="{3C83A840-A429-9140-B6C5-2BD15E5E8C13}" sibTransId="{FC492137-1D8A-4246-AB17-ADD4450B27EF}"/>
    <dgm:cxn modelId="{C01A8338-D247-4150-BC4B-207889C6660F}" type="presOf" srcId="{922FFC4C-6A2D-9A44-804C-E2E5705726AC}" destId="{350713BD-B27B-E948-80D9-169A97BCC1EF}" srcOrd="0" destOrd="0" presId="urn:microsoft.com/office/officeart/2005/8/layout/chevron2"/>
    <dgm:cxn modelId="{13BAB499-A50D-9C40-AB94-AD730CC81BD5}" srcId="{CC0C5F87-9E09-F44A-9FE4-783D1ECA91D7}" destId="{922FFC4C-6A2D-9A44-804C-E2E5705726AC}" srcOrd="0" destOrd="0" parTransId="{55DC8128-38AE-BC44-AC35-37559B973E1D}" sibTransId="{21D3D581-FD1B-2448-BE08-269F939AE281}"/>
    <dgm:cxn modelId="{E3E29C23-F7FE-B04A-9F92-CDD6D07A19FC}" srcId="{FE7C479A-06AC-4B44-BD18-E837F19107A3}" destId="{E1BFDECB-B5AA-5B42-B0D9-5495E9F87448}" srcOrd="3" destOrd="0" parTransId="{D18C085B-0903-4640-A7E2-CFCC7CEAF310}" sibTransId="{B5FBAB14-709E-6046-8227-C5EBEFE144DF}"/>
    <dgm:cxn modelId="{9E2CC3D5-8CB7-6E48-8C69-333CB0D942DB}" srcId="{082C3A4E-F1E0-BD46-9F2B-FE77532B948D}" destId="{1A482E81-4384-F043-99B0-3556F969F1C4}" srcOrd="0" destOrd="0" parTransId="{55572179-215C-D243-966B-370145BC56AC}" sibTransId="{83A71B02-8262-324A-AE92-F0CC69BD7133}"/>
    <dgm:cxn modelId="{EAA3893B-5547-45D2-9ECC-63D8DB2E716C}" type="presOf" srcId="{FE7C479A-06AC-4B44-BD18-E837F19107A3}" destId="{8CC556F1-3902-064D-9B1D-7826AE877ED2}" srcOrd="0" destOrd="0" presId="urn:microsoft.com/office/officeart/2005/8/layout/chevron2"/>
    <dgm:cxn modelId="{46DC2B69-5997-4EFF-B5F1-372C62070A02}" type="presParOf" srcId="{8CC556F1-3902-064D-9B1D-7826AE877ED2}" destId="{E3E038D3-8E18-EA42-AF72-11DD7CD67EA8}" srcOrd="0" destOrd="0" presId="urn:microsoft.com/office/officeart/2005/8/layout/chevron2"/>
    <dgm:cxn modelId="{BCF48707-0381-4028-83AB-63881F341BCE}" type="presParOf" srcId="{E3E038D3-8E18-EA42-AF72-11DD7CD67EA8}" destId="{A33AEACA-D2B7-DD4F-BC66-D0A9C74BB356}" srcOrd="0" destOrd="0" presId="urn:microsoft.com/office/officeart/2005/8/layout/chevron2"/>
    <dgm:cxn modelId="{E35E4D0F-6BCD-47B5-835A-291356C8F075}" type="presParOf" srcId="{E3E038D3-8E18-EA42-AF72-11DD7CD67EA8}" destId="{350713BD-B27B-E948-80D9-169A97BCC1EF}" srcOrd="1" destOrd="0" presId="urn:microsoft.com/office/officeart/2005/8/layout/chevron2"/>
    <dgm:cxn modelId="{C55D53DD-8A52-44BA-B676-9B04797AB1CA}" type="presParOf" srcId="{8CC556F1-3902-064D-9B1D-7826AE877ED2}" destId="{915AC809-38F8-0E4E-BD3E-2767400BDDE8}" srcOrd="1" destOrd="0" presId="urn:microsoft.com/office/officeart/2005/8/layout/chevron2"/>
    <dgm:cxn modelId="{AB966CFB-D06E-4C78-A4B8-60B82EAF3D3C}" type="presParOf" srcId="{8CC556F1-3902-064D-9B1D-7826AE877ED2}" destId="{ABB89070-6C57-554C-B131-4B74B9AD69F3}" srcOrd="2" destOrd="0" presId="urn:microsoft.com/office/officeart/2005/8/layout/chevron2"/>
    <dgm:cxn modelId="{C0281BBC-1BFB-41B7-8845-8D03A21DB381}" type="presParOf" srcId="{ABB89070-6C57-554C-B131-4B74B9AD69F3}" destId="{40E24A69-73F7-6B42-B21F-2F80040FE5B1}" srcOrd="0" destOrd="0" presId="urn:microsoft.com/office/officeart/2005/8/layout/chevron2"/>
    <dgm:cxn modelId="{E839344B-904B-434C-BB67-DC5BB88B0662}" type="presParOf" srcId="{ABB89070-6C57-554C-B131-4B74B9AD69F3}" destId="{AB14E9ED-0B59-3C41-BFB6-02715B144645}" srcOrd="1" destOrd="0" presId="urn:microsoft.com/office/officeart/2005/8/layout/chevron2"/>
    <dgm:cxn modelId="{159D5D38-F15F-4202-91C0-CF532AC648C6}" type="presParOf" srcId="{8CC556F1-3902-064D-9B1D-7826AE877ED2}" destId="{E2A5A025-D2BF-FD4B-9D0E-069330075690}" srcOrd="3" destOrd="0" presId="urn:microsoft.com/office/officeart/2005/8/layout/chevron2"/>
    <dgm:cxn modelId="{4CCCC677-B963-470F-B9BB-1DF498EEE4D0}" type="presParOf" srcId="{8CC556F1-3902-064D-9B1D-7826AE877ED2}" destId="{80146EE5-1473-194F-B1B6-CD064E2E7C73}" srcOrd="4" destOrd="0" presId="urn:microsoft.com/office/officeart/2005/8/layout/chevron2"/>
    <dgm:cxn modelId="{C1E6C5CE-EFC3-4FAD-8DDA-EFAEA2B32354}" type="presParOf" srcId="{80146EE5-1473-194F-B1B6-CD064E2E7C73}" destId="{66BEDA6B-ED39-584D-AFF9-E78CD244A2D8}" srcOrd="0" destOrd="0" presId="urn:microsoft.com/office/officeart/2005/8/layout/chevron2"/>
    <dgm:cxn modelId="{F1ECC860-44C4-4D57-8938-B3C207856966}" type="presParOf" srcId="{80146EE5-1473-194F-B1B6-CD064E2E7C73}" destId="{49A8466E-1FE7-744E-93DB-7BDD5B0612CC}" srcOrd="1" destOrd="0" presId="urn:microsoft.com/office/officeart/2005/8/layout/chevron2"/>
    <dgm:cxn modelId="{853F66CB-C84A-448A-B716-EE9327941D86}" type="presParOf" srcId="{8CC556F1-3902-064D-9B1D-7826AE877ED2}" destId="{1052B3D2-7971-7943-9E06-86B513B37BA9}" srcOrd="5" destOrd="0" presId="urn:microsoft.com/office/officeart/2005/8/layout/chevron2"/>
    <dgm:cxn modelId="{5A7D6332-FE63-4C66-B551-879671F7AF8C}" type="presParOf" srcId="{8CC556F1-3902-064D-9B1D-7826AE877ED2}" destId="{1979A3C7-6B83-AE48-AD16-A7BE9B28A234}" srcOrd="6" destOrd="0" presId="urn:microsoft.com/office/officeart/2005/8/layout/chevron2"/>
    <dgm:cxn modelId="{241C2F7F-13BA-437A-8255-F898760482AC}" type="presParOf" srcId="{1979A3C7-6B83-AE48-AD16-A7BE9B28A234}" destId="{F5DAF114-CBF2-6C42-A815-A4131FDC3DFB}" srcOrd="0" destOrd="0" presId="urn:microsoft.com/office/officeart/2005/8/layout/chevron2"/>
    <dgm:cxn modelId="{C4233D34-3DC0-4B2B-81ED-BD79CC599AAC}" type="presParOf" srcId="{1979A3C7-6B83-AE48-AD16-A7BE9B28A234}" destId="{927D0E4D-3F6D-644B-A84D-6BDF82C790D4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33AEACA-D2B7-DD4F-BC66-D0A9C74BB356}">
      <dsp:nvSpPr>
        <dsp:cNvPr id="0" name=""/>
        <dsp:cNvSpPr/>
      </dsp:nvSpPr>
      <dsp:spPr>
        <a:xfrm rot="5400000">
          <a:off x="-237645" y="242171"/>
          <a:ext cx="1584302" cy="1109012"/>
        </a:xfrm>
        <a:prstGeom prst="chevron">
          <a:avLst/>
        </a:prstGeom>
        <a:solidFill>
          <a:srgbClr val="00CCFF"/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4400" b="1" kern="1200" dirty="0" smtClean="0">
              <a:latin typeface="Arial Narrow"/>
              <a:cs typeface="Arial Narrow"/>
            </a:rPr>
            <a:t>1</a:t>
          </a:r>
          <a:endParaRPr lang="it-IT" sz="4400" b="1" kern="1200" dirty="0">
            <a:latin typeface="Arial Narrow"/>
            <a:cs typeface="Arial Narrow"/>
          </a:endParaRPr>
        </a:p>
      </dsp:txBody>
      <dsp:txXfrm rot="5400000">
        <a:off x="-237645" y="242171"/>
        <a:ext cx="1584302" cy="1109012"/>
      </dsp:txXfrm>
    </dsp:sp>
    <dsp:sp modelId="{350713BD-B27B-E948-80D9-169A97BCC1EF}">
      <dsp:nvSpPr>
        <dsp:cNvPr id="0" name=""/>
        <dsp:cNvSpPr/>
      </dsp:nvSpPr>
      <dsp:spPr>
        <a:xfrm rot="5400000">
          <a:off x="4555918" y="-3446903"/>
          <a:ext cx="1030338" cy="7924151"/>
        </a:xfrm>
        <a:prstGeom prst="round2Same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800" kern="1200" dirty="0" smtClean="0">
              <a:latin typeface="Arial Narrow"/>
              <a:cs typeface="Arial Narrow"/>
            </a:rPr>
            <a:t>La definizione di TIA non è più basata esclusivamente su un criterio temporale e clinico, ma necessita di un riscontro </a:t>
          </a:r>
          <a:r>
            <a:rPr lang="it-IT" sz="1800" kern="1200" dirty="0" err="1" smtClean="0">
              <a:latin typeface="Arial Narrow"/>
              <a:cs typeface="Arial Narrow"/>
            </a:rPr>
            <a:t>imaging</a:t>
          </a:r>
          <a:r>
            <a:rPr lang="it-IT" sz="1800" kern="1200" dirty="0" smtClean="0">
              <a:latin typeface="Arial Narrow"/>
              <a:cs typeface="Arial Narrow"/>
            </a:rPr>
            <a:t> che documenti l’assenza un danno ischemico acuto congruo alla sintomatologia.</a:t>
          </a:r>
          <a:endParaRPr lang="it-IT" sz="1800" b="0" kern="1200" dirty="0">
            <a:latin typeface="Arial Narrow"/>
            <a:cs typeface="Arial Narrow"/>
          </a:endParaRPr>
        </a:p>
      </dsp:txBody>
      <dsp:txXfrm rot="5400000">
        <a:off x="4555918" y="-3446903"/>
        <a:ext cx="1030338" cy="7924151"/>
      </dsp:txXfrm>
    </dsp:sp>
    <dsp:sp modelId="{40E24A69-73F7-6B42-B21F-2F80040FE5B1}">
      <dsp:nvSpPr>
        <dsp:cNvPr id="0" name=""/>
        <dsp:cNvSpPr/>
      </dsp:nvSpPr>
      <dsp:spPr>
        <a:xfrm rot="5400000">
          <a:off x="-237645" y="1683016"/>
          <a:ext cx="1584302" cy="1109012"/>
        </a:xfrm>
        <a:prstGeom prst="chevron">
          <a:avLst/>
        </a:prstGeom>
        <a:solidFill>
          <a:srgbClr val="00CCFF"/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4400" b="1" kern="1200" dirty="0" smtClean="0">
              <a:latin typeface="Arial Narrow"/>
              <a:cs typeface="Arial Narrow"/>
            </a:rPr>
            <a:t>2</a:t>
          </a:r>
          <a:endParaRPr lang="it-IT" sz="4400" b="1" kern="1200" dirty="0">
            <a:latin typeface="Arial Narrow"/>
            <a:cs typeface="Arial Narrow"/>
          </a:endParaRPr>
        </a:p>
      </dsp:txBody>
      <dsp:txXfrm rot="5400000">
        <a:off x="-237645" y="1683016"/>
        <a:ext cx="1584302" cy="1109012"/>
      </dsp:txXfrm>
    </dsp:sp>
    <dsp:sp modelId="{AB14E9ED-0B59-3C41-BFB6-02715B144645}">
      <dsp:nvSpPr>
        <dsp:cNvPr id="0" name=""/>
        <dsp:cNvSpPr/>
      </dsp:nvSpPr>
      <dsp:spPr>
        <a:xfrm rot="5400000">
          <a:off x="4556189" y="-2001806"/>
          <a:ext cx="1029796" cy="7924151"/>
        </a:xfrm>
        <a:prstGeom prst="round2Same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it-IT" sz="1800" b="0" kern="1200" dirty="0">
            <a:latin typeface="Arial Narrow"/>
            <a:cs typeface="Arial Narrow"/>
          </a:endParaRPr>
        </a:p>
      </dsp:txBody>
      <dsp:txXfrm rot="5400000">
        <a:off x="4556189" y="-2001806"/>
        <a:ext cx="1029796" cy="7924151"/>
      </dsp:txXfrm>
    </dsp:sp>
    <dsp:sp modelId="{66BEDA6B-ED39-584D-AFF9-E78CD244A2D8}">
      <dsp:nvSpPr>
        <dsp:cNvPr id="0" name=""/>
        <dsp:cNvSpPr/>
      </dsp:nvSpPr>
      <dsp:spPr>
        <a:xfrm rot="5400000">
          <a:off x="-237645" y="3123862"/>
          <a:ext cx="1584302" cy="1109012"/>
        </a:xfrm>
        <a:prstGeom prst="chevron">
          <a:avLst/>
        </a:prstGeom>
        <a:solidFill>
          <a:srgbClr val="00CCFF"/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4400" b="1" kern="1200" dirty="0" smtClean="0">
              <a:latin typeface="Arial Narrow"/>
              <a:cs typeface="Arial Narrow"/>
            </a:rPr>
            <a:t>3</a:t>
          </a:r>
          <a:endParaRPr lang="it-IT" sz="4400" b="1" kern="1200" dirty="0">
            <a:latin typeface="Arial Narrow"/>
            <a:cs typeface="Arial Narrow"/>
          </a:endParaRPr>
        </a:p>
      </dsp:txBody>
      <dsp:txXfrm rot="5400000">
        <a:off x="-237645" y="3123862"/>
        <a:ext cx="1584302" cy="1109012"/>
      </dsp:txXfrm>
    </dsp:sp>
    <dsp:sp modelId="{49A8466E-1FE7-744E-93DB-7BDD5B0612CC}">
      <dsp:nvSpPr>
        <dsp:cNvPr id="0" name=""/>
        <dsp:cNvSpPr/>
      </dsp:nvSpPr>
      <dsp:spPr>
        <a:xfrm rot="5400000">
          <a:off x="4556189" y="-560960"/>
          <a:ext cx="1029796" cy="7924151"/>
        </a:xfrm>
        <a:prstGeom prst="round2Same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it-IT" sz="1800" b="0" kern="1200" dirty="0">
            <a:latin typeface="Arial Narrow"/>
            <a:cs typeface="Arial Narrow"/>
          </a:endParaRPr>
        </a:p>
      </dsp:txBody>
      <dsp:txXfrm rot="5400000">
        <a:off x="4556189" y="-560960"/>
        <a:ext cx="1029796" cy="7924151"/>
      </dsp:txXfrm>
    </dsp:sp>
    <dsp:sp modelId="{F5DAF114-CBF2-6C42-A815-A4131FDC3DFB}">
      <dsp:nvSpPr>
        <dsp:cNvPr id="0" name=""/>
        <dsp:cNvSpPr/>
      </dsp:nvSpPr>
      <dsp:spPr>
        <a:xfrm rot="5400000">
          <a:off x="-237645" y="4564707"/>
          <a:ext cx="1584302" cy="1109012"/>
        </a:xfrm>
        <a:prstGeom prst="chevron">
          <a:avLst/>
        </a:prstGeom>
        <a:solidFill>
          <a:srgbClr val="00CCFF"/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4400" b="1" kern="1200" dirty="0" smtClean="0">
              <a:latin typeface="Arial Narrow"/>
              <a:cs typeface="Arial Narrow"/>
            </a:rPr>
            <a:t>4</a:t>
          </a:r>
          <a:endParaRPr lang="it-IT" sz="4400" b="1" kern="1200" dirty="0">
            <a:latin typeface="Arial Narrow"/>
            <a:cs typeface="Arial Narrow"/>
          </a:endParaRPr>
        </a:p>
      </dsp:txBody>
      <dsp:txXfrm rot="5400000">
        <a:off x="-237645" y="4564707"/>
        <a:ext cx="1584302" cy="1109012"/>
      </dsp:txXfrm>
    </dsp:sp>
    <dsp:sp modelId="{927D0E4D-3F6D-644B-A84D-6BDF82C790D4}">
      <dsp:nvSpPr>
        <dsp:cNvPr id="0" name=""/>
        <dsp:cNvSpPr/>
      </dsp:nvSpPr>
      <dsp:spPr>
        <a:xfrm rot="5400000">
          <a:off x="4556189" y="1295520"/>
          <a:ext cx="1029796" cy="7924151"/>
        </a:xfrm>
        <a:prstGeom prst="round2Same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33AEACA-D2B7-DD4F-BC66-D0A9C74BB356}">
      <dsp:nvSpPr>
        <dsp:cNvPr id="0" name=""/>
        <dsp:cNvSpPr/>
      </dsp:nvSpPr>
      <dsp:spPr>
        <a:xfrm rot="5400000">
          <a:off x="-245361" y="232061"/>
          <a:ext cx="1529308" cy="1070516"/>
        </a:xfrm>
        <a:prstGeom prst="chevron">
          <a:avLst/>
        </a:prstGeom>
        <a:solidFill>
          <a:srgbClr val="00CCFF"/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4400" b="1" kern="1200" dirty="0" smtClean="0">
              <a:latin typeface="Arial Narrow"/>
              <a:cs typeface="Arial Narrow"/>
            </a:rPr>
            <a:t>1</a:t>
          </a:r>
          <a:endParaRPr lang="it-IT" sz="4400" b="1" kern="1200" dirty="0">
            <a:latin typeface="Arial Narrow"/>
            <a:cs typeface="Arial Narrow"/>
          </a:endParaRPr>
        </a:p>
      </dsp:txBody>
      <dsp:txXfrm rot="5400000">
        <a:off x="-245361" y="232061"/>
        <a:ext cx="1529308" cy="1070516"/>
      </dsp:txXfrm>
    </dsp:sp>
    <dsp:sp modelId="{350713BD-B27B-E948-80D9-169A97BCC1EF}">
      <dsp:nvSpPr>
        <dsp:cNvPr id="0" name=""/>
        <dsp:cNvSpPr/>
      </dsp:nvSpPr>
      <dsp:spPr>
        <a:xfrm rot="5400000">
          <a:off x="4594006" y="-3532416"/>
          <a:ext cx="994573" cy="8073483"/>
        </a:xfrm>
        <a:prstGeom prst="round2Same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800" kern="1200" dirty="0" smtClean="0">
              <a:latin typeface="Arial Narrow"/>
              <a:cs typeface="Arial Narrow"/>
            </a:rPr>
            <a:t>La definizione di TIA non è più basata esclusivamente su un criterio temporale e clinico, ma necessita di un riscontro </a:t>
          </a:r>
          <a:r>
            <a:rPr lang="it-IT" sz="1800" kern="1200" dirty="0" err="1" smtClean="0">
              <a:latin typeface="Arial Narrow"/>
              <a:cs typeface="Arial Narrow"/>
            </a:rPr>
            <a:t>imaging</a:t>
          </a:r>
          <a:r>
            <a:rPr lang="it-IT" sz="1800" kern="1200" dirty="0" smtClean="0">
              <a:latin typeface="Arial Narrow"/>
              <a:cs typeface="Arial Narrow"/>
            </a:rPr>
            <a:t> che documenti l’assenza un danno ischemico acuto congruo alla sintomatologia.</a:t>
          </a:r>
          <a:endParaRPr lang="it-IT" sz="1800" b="0" kern="1200" dirty="0">
            <a:latin typeface="Arial Narrow"/>
            <a:cs typeface="Arial Narrow"/>
          </a:endParaRPr>
        </a:p>
      </dsp:txBody>
      <dsp:txXfrm rot="5400000">
        <a:off x="4594006" y="-3532416"/>
        <a:ext cx="994573" cy="8073483"/>
      </dsp:txXfrm>
    </dsp:sp>
    <dsp:sp modelId="{40E24A69-73F7-6B42-B21F-2F80040FE5B1}">
      <dsp:nvSpPr>
        <dsp:cNvPr id="0" name=""/>
        <dsp:cNvSpPr/>
      </dsp:nvSpPr>
      <dsp:spPr>
        <a:xfrm rot="5400000">
          <a:off x="-245361" y="1622025"/>
          <a:ext cx="1529308" cy="1070516"/>
        </a:xfrm>
        <a:prstGeom prst="chevron">
          <a:avLst/>
        </a:prstGeom>
        <a:solidFill>
          <a:srgbClr val="00CCFF"/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4400" b="1" kern="1200" dirty="0" smtClean="0">
              <a:latin typeface="Arial Narrow"/>
              <a:cs typeface="Arial Narrow"/>
            </a:rPr>
            <a:t>2</a:t>
          </a:r>
          <a:endParaRPr lang="it-IT" sz="4400" b="1" kern="1200" dirty="0">
            <a:latin typeface="Arial Narrow"/>
            <a:cs typeface="Arial Narrow"/>
          </a:endParaRPr>
        </a:p>
      </dsp:txBody>
      <dsp:txXfrm rot="5400000">
        <a:off x="-245361" y="1622025"/>
        <a:ext cx="1529308" cy="1070516"/>
      </dsp:txXfrm>
    </dsp:sp>
    <dsp:sp modelId="{AB14E9ED-0B59-3C41-BFB6-02715B144645}">
      <dsp:nvSpPr>
        <dsp:cNvPr id="0" name=""/>
        <dsp:cNvSpPr/>
      </dsp:nvSpPr>
      <dsp:spPr>
        <a:xfrm rot="5400000">
          <a:off x="4594267" y="-2147087"/>
          <a:ext cx="994050" cy="8073483"/>
        </a:xfrm>
        <a:prstGeom prst="round2Same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800" kern="1200" dirty="0" smtClean="0">
              <a:latin typeface="Arial Narrow"/>
              <a:cs typeface="Arial Narrow"/>
            </a:rPr>
            <a:t>Il TIA è un’emergenza medica e va approcciato con le opportune indagini diagnostiche entro 48-72 (meglio 24) ore per meglio definire il profilo di rischio del paziente. Nell’impossibilità di effettuare le indagini nei tempi previsti, è consigliabile inviare il paziente in pronto soccorso</a:t>
          </a:r>
          <a:endParaRPr lang="it-IT" sz="1800" b="0" kern="1200" dirty="0">
            <a:latin typeface="Arial Narrow"/>
            <a:cs typeface="Arial Narrow"/>
          </a:endParaRPr>
        </a:p>
      </dsp:txBody>
      <dsp:txXfrm rot="5400000">
        <a:off x="4594267" y="-2147087"/>
        <a:ext cx="994050" cy="8073483"/>
      </dsp:txXfrm>
    </dsp:sp>
    <dsp:sp modelId="{66BEDA6B-ED39-584D-AFF9-E78CD244A2D8}">
      <dsp:nvSpPr>
        <dsp:cNvPr id="0" name=""/>
        <dsp:cNvSpPr/>
      </dsp:nvSpPr>
      <dsp:spPr>
        <a:xfrm rot="5400000">
          <a:off x="-245361" y="3007614"/>
          <a:ext cx="1529308" cy="1070516"/>
        </a:xfrm>
        <a:prstGeom prst="chevron">
          <a:avLst/>
        </a:prstGeom>
        <a:solidFill>
          <a:srgbClr val="00CCFF"/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4400" b="1" kern="1200" dirty="0" smtClean="0">
              <a:latin typeface="Arial Narrow"/>
              <a:cs typeface="Arial Narrow"/>
            </a:rPr>
            <a:t>3</a:t>
          </a:r>
          <a:endParaRPr lang="it-IT" sz="4400" b="1" kern="1200" dirty="0">
            <a:latin typeface="Arial Narrow"/>
            <a:cs typeface="Arial Narrow"/>
          </a:endParaRPr>
        </a:p>
      </dsp:txBody>
      <dsp:txXfrm rot="5400000">
        <a:off x="-245361" y="3007614"/>
        <a:ext cx="1529308" cy="1070516"/>
      </dsp:txXfrm>
    </dsp:sp>
    <dsp:sp modelId="{49A8466E-1FE7-744E-93DB-7BDD5B0612CC}">
      <dsp:nvSpPr>
        <dsp:cNvPr id="0" name=""/>
        <dsp:cNvSpPr/>
      </dsp:nvSpPr>
      <dsp:spPr>
        <a:xfrm rot="5400000">
          <a:off x="4594267" y="-773875"/>
          <a:ext cx="994050" cy="8137345"/>
        </a:xfrm>
        <a:prstGeom prst="round2Same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it-IT" sz="1800" b="0" kern="1200" dirty="0">
            <a:latin typeface="Arial Narrow"/>
            <a:cs typeface="Arial Narrow"/>
          </a:endParaRPr>
        </a:p>
      </dsp:txBody>
      <dsp:txXfrm rot="5400000">
        <a:off x="4594267" y="-773875"/>
        <a:ext cx="994050" cy="8137345"/>
      </dsp:txXfrm>
    </dsp:sp>
    <dsp:sp modelId="{F5DAF114-CBF2-6C42-A815-A4131FDC3DFB}">
      <dsp:nvSpPr>
        <dsp:cNvPr id="0" name=""/>
        <dsp:cNvSpPr/>
      </dsp:nvSpPr>
      <dsp:spPr>
        <a:xfrm rot="5400000">
          <a:off x="-245361" y="4393204"/>
          <a:ext cx="1529308" cy="1070516"/>
        </a:xfrm>
        <a:prstGeom prst="chevron">
          <a:avLst/>
        </a:prstGeom>
        <a:solidFill>
          <a:srgbClr val="00CCFF"/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4400" b="1" kern="1200" dirty="0" smtClean="0">
              <a:latin typeface="Arial Narrow"/>
              <a:cs typeface="Arial Narrow"/>
            </a:rPr>
            <a:t>4</a:t>
          </a:r>
          <a:endParaRPr lang="it-IT" sz="4400" b="1" kern="1200" dirty="0">
            <a:latin typeface="Arial Narrow"/>
            <a:cs typeface="Arial Narrow"/>
          </a:endParaRPr>
        </a:p>
      </dsp:txBody>
      <dsp:txXfrm rot="5400000">
        <a:off x="-245361" y="4393204"/>
        <a:ext cx="1529308" cy="1070516"/>
      </dsp:txXfrm>
    </dsp:sp>
    <dsp:sp modelId="{927D0E4D-3F6D-644B-A84D-6BDF82C790D4}">
      <dsp:nvSpPr>
        <dsp:cNvPr id="0" name=""/>
        <dsp:cNvSpPr/>
      </dsp:nvSpPr>
      <dsp:spPr>
        <a:xfrm rot="5400000">
          <a:off x="4594267" y="624091"/>
          <a:ext cx="994050" cy="8073483"/>
        </a:xfrm>
        <a:prstGeom prst="round2Same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it-IT" sz="1800" b="0" kern="1200" dirty="0">
            <a:latin typeface="Arial Narrow"/>
            <a:cs typeface="Arial Narrow"/>
          </a:endParaRPr>
        </a:p>
      </dsp:txBody>
      <dsp:txXfrm rot="5400000">
        <a:off x="4594267" y="624091"/>
        <a:ext cx="994050" cy="8073483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33AEACA-D2B7-DD4F-BC66-D0A9C74BB356}">
      <dsp:nvSpPr>
        <dsp:cNvPr id="0" name=""/>
        <dsp:cNvSpPr/>
      </dsp:nvSpPr>
      <dsp:spPr>
        <a:xfrm rot="5400000">
          <a:off x="-237645" y="242171"/>
          <a:ext cx="1584302" cy="1109012"/>
        </a:xfrm>
        <a:prstGeom prst="chevron">
          <a:avLst/>
        </a:prstGeom>
        <a:solidFill>
          <a:srgbClr val="00CCFF"/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4400" b="1" kern="1200" dirty="0" smtClean="0">
              <a:latin typeface="Arial Narrow"/>
              <a:cs typeface="Arial Narrow"/>
            </a:rPr>
            <a:t>1</a:t>
          </a:r>
          <a:endParaRPr lang="it-IT" sz="4400" b="1" kern="1200" dirty="0">
            <a:latin typeface="Arial Narrow"/>
            <a:cs typeface="Arial Narrow"/>
          </a:endParaRPr>
        </a:p>
      </dsp:txBody>
      <dsp:txXfrm rot="5400000">
        <a:off x="-237645" y="242171"/>
        <a:ext cx="1584302" cy="1109012"/>
      </dsp:txXfrm>
    </dsp:sp>
    <dsp:sp modelId="{350713BD-B27B-E948-80D9-169A97BCC1EF}">
      <dsp:nvSpPr>
        <dsp:cNvPr id="0" name=""/>
        <dsp:cNvSpPr/>
      </dsp:nvSpPr>
      <dsp:spPr>
        <a:xfrm rot="5400000">
          <a:off x="4555918" y="-3442380"/>
          <a:ext cx="1030338" cy="7924151"/>
        </a:xfrm>
        <a:prstGeom prst="round2Same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800" kern="1200" dirty="0" smtClean="0">
              <a:latin typeface="Arial Narrow"/>
              <a:cs typeface="Arial Narrow"/>
            </a:rPr>
            <a:t>La definizione di TIA non è più basata esclusivamente su un criterio temporale e clinico, ma necessita di un riscontro </a:t>
          </a:r>
          <a:r>
            <a:rPr lang="it-IT" sz="1800" kern="1200" dirty="0" err="1" smtClean="0">
              <a:latin typeface="Arial Narrow"/>
              <a:cs typeface="Arial Narrow"/>
            </a:rPr>
            <a:t>imaging</a:t>
          </a:r>
          <a:r>
            <a:rPr lang="it-IT" sz="1800" kern="1200" dirty="0" smtClean="0">
              <a:latin typeface="Arial Narrow"/>
              <a:cs typeface="Arial Narrow"/>
            </a:rPr>
            <a:t> che documenti l’assenza un danno ischemico acuto congruo alla sintomatologia.</a:t>
          </a:r>
          <a:endParaRPr lang="it-IT" sz="1800" b="0" kern="1200" dirty="0">
            <a:latin typeface="Arial Narrow"/>
            <a:cs typeface="Arial Narrow"/>
          </a:endParaRPr>
        </a:p>
      </dsp:txBody>
      <dsp:txXfrm rot="5400000">
        <a:off x="4555918" y="-3442380"/>
        <a:ext cx="1030338" cy="7924151"/>
      </dsp:txXfrm>
    </dsp:sp>
    <dsp:sp modelId="{40E24A69-73F7-6B42-B21F-2F80040FE5B1}">
      <dsp:nvSpPr>
        <dsp:cNvPr id="0" name=""/>
        <dsp:cNvSpPr/>
      </dsp:nvSpPr>
      <dsp:spPr>
        <a:xfrm rot="5400000">
          <a:off x="-237645" y="1683016"/>
          <a:ext cx="1584302" cy="1109012"/>
        </a:xfrm>
        <a:prstGeom prst="chevron">
          <a:avLst/>
        </a:prstGeom>
        <a:solidFill>
          <a:srgbClr val="00CCFF"/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4400" b="1" kern="1200" dirty="0" smtClean="0">
              <a:latin typeface="Arial Narrow"/>
              <a:cs typeface="Arial Narrow"/>
            </a:rPr>
            <a:t>2</a:t>
          </a:r>
          <a:endParaRPr lang="it-IT" sz="4400" b="1" kern="1200" dirty="0">
            <a:latin typeface="Arial Narrow"/>
            <a:cs typeface="Arial Narrow"/>
          </a:endParaRPr>
        </a:p>
      </dsp:txBody>
      <dsp:txXfrm rot="5400000">
        <a:off x="-237645" y="1683016"/>
        <a:ext cx="1584302" cy="1109012"/>
      </dsp:txXfrm>
    </dsp:sp>
    <dsp:sp modelId="{AB14E9ED-0B59-3C41-BFB6-02715B144645}">
      <dsp:nvSpPr>
        <dsp:cNvPr id="0" name=""/>
        <dsp:cNvSpPr/>
      </dsp:nvSpPr>
      <dsp:spPr>
        <a:xfrm rot="5400000">
          <a:off x="4556189" y="-2001806"/>
          <a:ext cx="1029796" cy="7924151"/>
        </a:xfrm>
        <a:prstGeom prst="round2Same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800" kern="1200" dirty="0" smtClean="0">
              <a:latin typeface="Arial Narrow"/>
              <a:cs typeface="Arial Narrow"/>
            </a:rPr>
            <a:t>Il TIA è un’emergenza medica e va approcciato con le opportune indagini diagnostiche entro 48 (meglio 24) ore per meglio definire il profilo di rischio del paziente. Nell’impossibilità di effettuare le indagini nei tempi previsti, è consigliabile inviare il paziente in pronto soccorso</a:t>
          </a:r>
          <a:endParaRPr lang="it-IT" sz="1800" b="0" kern="1200" dirty="0">
            <a:latin typeface="Arial Narrow"/>
            <a:cs typeface="Arial Narrow"/>
          </a:endParaRPr>
        </a:p>
      </dsp:txBody>
      <dsp:txXfrm rot="5400000">
        <a:off x="4556189" y="-2001806"/>
        <a:ext cx="1029796" cy="7924151"/>
      </dsp:txXfrm>
    </dsp:sp>
    <dsp:sp modelId="{66BEDA6B-ED39-584D-AFF9-E78CD244A2D8}">
      <dsp:nvSpPr>
        <dsp:cNvPr id="0" name=""/>
        <dsp:cNvSpPr/>
      </dsp:nvSpPr>
      <dsp:spPr>
        <a:xfrm rot="5400000">
          <a:off x="-237645" y="3123862"/>
          <a:ext cx="1584302" cy="1109012"/>
        </a:xfrm>
        <a:prstGeom prst="chevron">
          <a:avLst/>
        </a:prstGeom>
        <a:solidFill>
          <a:srgbClr val="00CCFF"/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4400" b="1" kern="1200" dirty="0" smtClean="0">
              <a:latin typeface="Arial Narrow"/>
              <a:cs typeface="Arial Narrow"/>
            </a:rPr>
            <a:t>3</a:t>
          </a:r>
          <a:endParaRPr lang="it-IT" sz="4400" b="1" kern="1200" dirty="0">
            <a:latin typeface="Arial Narrow"/>
            <a:cs typeface="Arial Narrow"/>
          </a:endParaRPr>
        </a:p>
      </dsp:txBody>
      <dsp:txXfrm rot="5400000">
        <a:off x="-237645" y="3123862"/>
        <a:ext cx="1584302" cy="1109012"/>
      </dsp:txXfrm>
    </dsp:sp>
    <dsp:sp modelId="{49A8466E-1FE7-744E-93DB-7BDD5B0612CC}">
      <dsp:nvSpPr>
        <dsp:cNvPr id="0" name=""/>
        <dsp:cNvSpPr/>
      </dsp:nvSpPr>
      <dsp:spPr>
        <a:xfrm rot="5400000">
          <a:off x="4556189" y="-560960"/>
          <a:ext cx="1029796" cy="7924151"/>
        </a:xfrm>
        <a:prstGeom prst="round2Same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800" kern="1200" dirty="0" smtClean="0">
              <a:latin typeface="Arial Narrow"/>
              <a:cs typeface="Arial Narrow"/>
            </a:rPr>
            <a:t>Un approccio diagnostico condiviso di primo livello, che consideri le indicazioni delle Linee Guida nel contesto geografico in cui viviamo può essere riassunto in:</a:t>
          </a:r>
          <a:endParaRPr lang="it-IT" sz="1800" b="0" kern="1200" dirty="0">
            <a:latin typeface="Arial Narrow"/>
            <a:cs typeface="Arial Narrow"/>
          </a:endParaRPr>
        </a:p>
        <a:p>
          <a:pPr marL="342900" lvl="2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800" kern="1200" dirty="0" smtClean="0">
              <a:latin typeface="Arial Narrow"/>
              <a:cs typeface="Arial Narrow"/>
            </a:rPr>
            <a:t>TC ENCEFALO + ECG + ECODOPPLER-TSA + ECOCARDIO/DOPPLER-TC</a:t>
          </a:r>
        </a:p>
        <a:p>
          <a:pPr marL="342900" lvl="2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800" kern="1200" dirty="0" smtClean="0">
              <a:latin typeface="Arial Narrow"/>
              <a:cs typeface="Arial Narrow"/>
            </a:rPr>
            <a:t>VISITA NEUROLOGICA</a:t>
          </a:r>
        </a:p>
      </dsp:txBody>
      <dsp:txXfrm rot="5400000">
        <a:off x="4556189" y="-560960"/>
        <a:ext cx="1029796" cy="7924151"/>
      </dsp:txXfrm>
    </dsp:sp>
    <dsp:sp modelId="{F5DAF114-CBF2-6C42-A815-A4131FDC3DFB}">
      <dsp:nvSpPr>
        <dsp:cNvPr id="0" name=""/>
        <dsp:cNvSpPr/>
      </dsp:nvSpPr>
      <dsp:spPr>
        <a:xfrm rot="5400000">
          <a:off x="-237645" y="4564707"/>
          <a:ext cx="1584302" cy="1109012"/>
        </a:xfrm>
        <a:prstGeom prst="chevron">
          <a:avLst/>
        </a:prstGeom>
        <a:solidFill>
          <a:srgbClr val="00CCFF"/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4400" b="1" kern="1200" dirty="0" smtClean="0">
              <a:latin typeface="Arial Narrow"/>
              <a:cs typeface="Arial Narrow"/>
            </a:rPr>
            <a:t>4</a:t>
          </a:r>
          <a:endParaRPr lang="it-IT" sz="4400" b="1" kern="1200" dirty="0">
            <a:latin typeface="Arial Narrow"/>
            <a:cs typeface="Arial Narrow"/>
          </a:endParaRPr>
        </a:p>
      </dsp:txBody>
      <dsp:txXfrm rot="5400000">
        <a:off x="-237645" y="4564707"/>
        <a:ext cx="1584302" cy="1109012"/>
      </dsp:txXfrm>
    </dsp:sp>
    <dsp:sp modelId="{927D0E4D-3F6D-644B-A84D-6BDF82C790D4}">
      <dsp:nvSpPr>
        <dsp:cNvPr id="0" name=""/>
        <dsp:cNvSpPr/>
      </dsp:nvSpPr>
      <dsp:spPr>
        <a:xfrm rot="5400000">
          <a:off x="4556189" y="879884"/>
          <a:ext cx="1029796" cy="7924151"/>
        </a:xfrm>
        <a:prstGeom prst="round2Same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it-IT" sz="1800" b="0" kern="1200" dirty="0">
            <a:latin typeface="Arial Narrow"/>
            <a:cs typeface="Arial Narrow"/>
          </a:endParaRPr>
        </a:p>
      </dsp:txBody>
      <dsp:txXfrm rot="5400000">
        <a:off x="4556189" y="879884"/>
        <a:ext cx="1029796" cy="7924151"/>
      </dsp:txXfrm>
    </dsp:sp>
  </dsp:spTree>
</dsp:drawing>
</file>

<file path=ppt/diagrams/drawing4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33AEACA-D2B7-DD4F-BC66-D0A9C74BB356}">
      <dsp:nvSpPr>
        <dsp:cNvPr id="0" name=""/>
        <dsp:cNvSpPr/>
      </dsp:nvSpPr>
      <dsp:spPr>
        <a:xfrm rot="5400000">
          <a:off x="-237645" y="242171"/>
          <a:ext cx="1584302" cy="1109012"/>
        </a:xfrm>
        <a:prstGeom prst="chevron">
          <a:avLst/>
        </a:prstGeom>
        <a:solidFill>
          <a:srgbClr val="00CCFF"/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4400" b="1" kern="1200" dirty="0" smtClean="0">
              <a:latin typeface="Arial Narrow"/>
              <a:cs typeface="Arial Narrow"/>
            </a:rPr>
            <a:t>1</a:t>
          </a:r>
          <a:endParaRPr lang="it-IT" sz="4400" b="1" kern="1200" dirty="0">
            <a:latin typeface="Arial Narrow"/>
            <a:cs typeface="Arial Narrow"/>
          </a:endParaRPr>
        </a:p>
      </dsp:txBody>
      <dsp:txXfrm rot="5400000">
        <a:off x="-237645" y="242171"/>
        <a:ext cx="1584302" cy="1109012"/>
      </dsp:txXfrm>
    </dsp:sp>
    <dsp:sp modelId="{350713BD-B27B-E948-80D9-169A97BCC1EF}">
      <dsp:nvSpPr>
        <dsp:cNvPr id="0" name=""/>
        <dsp:cNvSpPr/>
      </dsp:nvSpPr>
      <dsp:spPr>
        <a:xfrm rot="5400000">
          <a:off x="4555918" y="-3442380"/>
          <a:ext cx="1030338" cy="7924151"/>
        </a:xfrm>
        <a:prstGeom prst="round2Same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800" kern="1200" dirty="0" smtClean="0">
              <a:latin typeface="Arial Narrow"/>
              <a:cs typeface="Arial Narrow"/>
            </a:rPr>
            <a:t>La definizione di TIA non è più basata esclusivamente su un criterio temporale e clinico, ma necessita di un riscontro </a:t>
          </a:r>
          <a:r>
            <a:rPr lang="it-IT" sz="1800" kern="1200" dirty="0" err="1" smtClean="0">
              <a:latin typeface="Arial Narrow"/>
              <a:cs typeface="Arial Narrow"/>
            </a:rPr>
            <a:t>imaging</a:t>
          </a:r>
          <a:r>
            <a:rPr lang="it-IT" sz="1800" kern="1200" dirty="0" smtClean="0">
              <a:latin typeface="Arial Narrow"/>
              <a:cs typeface="Arial Narrow"/>
            </a:rPr>
            <a:t> che documenti l’assenza un danno ischemico acuto congruo alla sintomatologia.</a:t>
          </a:r>
          <a:endParaRPr lang="it-IT" sz="1800" b="0" kern="1200" dirty="0">
            <a:latin typeface="Arial Narrow"/>
            <a:cs typeface="Arial Narrow"/>
          </a:endParaRPr>
        </a:p>
      </dsp:txBody>
      <dsp:txXfrm rot="5400000">
        <a:off x="4555918" y="-3442380"/>
        <a:ext cx="1030338" cy="7924151"/>
      </dsp:txXfrm>
    </dsp:sp>
    <dsp:sp modelId="{40E24A69-73F7-6B42-B21F-2F80040FE5B1}">
      <dsp:nvSpPr>
        <dsp:cNvPr id="0" name=""/>
        <dsp:cNvSpPr/>
      </dsp:nvSpPr>
      <dsp:spPr>
        <a:xfrm rot="5400000">
          <a:off x="-237645" y="1683016"/>
          <a:ext cx="1584302" cy="1109012"/>
        </a:xfrm>
        <a:prstGeom prst="chevron">
          <a:avLst/>
        </a:prstGeom>
        <a:solidFill>
          <a:srgbClr val="00CCFF"/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4400" b="1" kern="1200" dirty="0" smtClean="0">
              <a:latin typeface="Arial Narrow"/>
              <a:cs typeface="Arial Narrow"/>
            </a:rPr>
            <a:t>2</a:t>
          </a:r>
          <a:endParaRPr lang="it-IT" sz="4400" b="1" kern="1200" dirty="0">
            <a:latin typeface="Arial Narrow"/>
            <a:cs typeface="Arial Narrow"/>
          </a:endParaRPr>
        </a:p>
      </dsp:txBody>
      <dsp:txXfrm rot="5400000">
        <a:off x="-237645" y="1683016"/>
        <a:ext cx="1584302" cy="1109012"/>
      </dsp:txXfrm>
    </dsp:sp>
    <dsp:sp modelId="{AB14E9ED-0B59-3C41-BFB6-02715B144645}">
      <dsp:nvSpPr>
        <dsp:cNvPr id="0" name=""/>
        <dsp:cNvSpPr/>
      </dsp:nvSpPr>
      <dsp:spPr>
        <a:xfrm rot="5400000">
          <a:off x="4556189" y="-2001806"/>
          <a:ext cx="1029796" cy="7924151"/>
        </a:xfrm>
        <a:prstGeom prst="round2Same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800" kern="1200" dirty="0" smtClean="0">
              <a:latin typeface="Arial Narrow"/>
              <a:cs typeface="Arial Narrow"/>
            </a:rPr>
            <a:t>Il TIA è un’emergenza medica e va approcciato con le opportune indagini diagnostiche entro 48 (meglio 24) ore per meglio definire il profilo di rischio del paziente. Nell’impossibilità di effettuare le indagini nei tempi previsti, è consigliabile inviare il paziente in pronto soccorso</a:t>
          </a:r>
          <a:endParaRPr lang="it-IT" sz="1800" b="0" kern="1200" dirty="0">
            <a:latin typeface="Arial Narrow"/>
            <a:cs typeface="Arial Narrow"/>
          </a:endParaRPr>
        </a:p>
      </dsp:txBody>
      <dsp:txXfrm rot="5400000">
        <a:off x="4556189" y="-2001806"/>
        <a:ext cx="1029796" cy="7924151"/>
      </dsp:txXfrm>
    </dsp:sp>
    <dsp:sp modelId="{66BEDA6B-ED39-584D-AFF9-E78CD244A2D8}">
      <dsp:nvSpPr>
        <dsp:cNvPr id="0" name=""/>
        <dsp:cNvSpPr/>
      </dsp:nvSpPr>
      <dsp:spPr>
        <a:xfrm rot="5400000">
          <a:off x="-237645" y="3123862"/>
          <a:ext cx="1584302" cy="1109012"/>
        </a:xfrm>
        <a:prstGeom prst="chevron">
          <a:avLst/>
        </a:prstGeom>
        <a:solidFill>
          <a:srgbClr val="00CCFF"/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4400" b="1" kern="1200" dirty="0" smtClean="0">
              <a:latin typeface="Arial Narrow"/>
              <a:cs typeface="Arial Narrow"/>
            </a:rPr>
            <a:t>3</a:t>
          </a:r>
          <a:endParaRPr lang="it-IT" sz="4400" b="1" kern="1200" dirty="0">
            <a:latin typeface="Arial Narrow"/>
            <a:cs typeface="Arial Narrow"/>
          </a:endParaRPr>
        </a:p>
      </dsp:txBody>
      <dsp:txXfrm rot="5400000">
        <a:off x="-237645" y="3123862"/>
        <a:ext cx="1584302" cy="1109012"/>
      </dsp:txXfrm>
    </dsp:sp>
    <dsp:sp modelId="{49A8466E-1FE7-744E-93DB-7BDD5B0612CC}">
      <dsp:nvSpPr>
        <dsp:cNvPr id="0" name=""/>
        <dsp:cNvSpPr/>
      </dsp:nvSpPr>
      <dsp:spPr>
        <a:xfrm rot="5400000">
          <a:off x="4556189" y="-560960"/>
          <a:ext cx="1029796" cy="7924151"/>
        </a:xfrm>
        <a:prstGeom prst="round2Same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800" kern="1200" dirty="0" smtClean="0">
              <a:latin typeface="Arial Narrow"/>
              <a:cs typeface="Arial Narrow"/>
            </a:rPr>
            <a:t>Un approccio diagnostico condiviso di primo livello, che consideri le indicazioni delle Linee Guida nel contesto geografico in cui viviamo può essere riassunto in:</a:t>
          </a:r>
          <a:endParaRPr lang="it-IT" sz="1800" b="0" kern="1200" dirty="0">
            <a:latin typeface="Arial Narrow"/>
            <a:cs typeface="Arial Narrow"/>
          </a:endParaRPr>
        </a:p>
        <a:p>
          <a:pPr marL="342900" lvl="2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800" kern="1200" dirty="0" smtClean="0">
              <a:latin typeface="Arial Narrow"/>
              <a:cs typeface="Arial Narrow"/>
            </a:rPr>
            <a:t>RM/TC ENCEFALO + ECG + ECODOPPLER-TSA + ECODOPPLER-</a:t>
          </a:r>
          <a:r>
            <a:rPr lang="it-IT" sz="1800" kern="1200" dirty="0" err="1" smtClean="0">
              <a:latin typeface="Arial Narrow"/>
              <a:cs typeface="Arial Narrow"/>
            </a:rPr>
            <a:t>TransCranico</a:t>
          </a:r>
          <a:endParaRPr lang="it-IT" sz="1800" kern="1200" dirty="0" smtClean="0">
            <a:latin typeface="Arial Narrow"/>
            <a:cs typeface="Arial Narrow"/>
          </a:endParaRPr>
        </a:p>
        <a:p>
          <a:pPr marL="342900" lvl="2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800" kern="1200" dirty="0" smtClean="0">
              <a:latin typeface="Arial Narrow"/>
              <a:cs typeface="Arial Narrow"/>
            </a:rPr>
            <a:t>VISITA NEUROLOGICA</a:t>
          </a:r>
        </a:p>
      </dsp:txBody>
      <dsp:txXfrm rot="5400000">
        <a:off x="4556189" y="-560960"/>
        <a:ext cx="1029796" cy="7924151"/>
      </dsp:txXfrm>
    </dsp:sp>
    <dsp:sp modelId="{F5DAF114-CBF2-6C42-A815-A4131FDC3DFB}">
      <dsp:nvSpPr>
        <dsp:cNvPr id="0" name=""/>
        <dsp:cNvSpPr/>
      </dsp:nvSpPr>
      <dsp:spPr>
        <a:xfrm rot="5400000">
          <a:off x="-237645" y="4564707"/>
          <a:ext cx="1584302" cy="1109012"/>
        </a:xfrm>
        <a:prstGeom prst="chevron">
          <a:avLst/>
        </a:prstGeom>
        <a:solidFill>
          <a:srgbClr val="00CCFF"/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0000" dir="5400000" rotWithShape="0">
            <a:srgbClr val="000000">
              <a:alpha val="38000"/>
            </a:srgb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27940" tIns="27940" rIns="27940" bIns="27940" numCol="1" spcCol="1270" anchor="ctr" anchorCtr="0">
          <a:noAutofit/>
        </a:bodyPr>
        <a:lstStyle/>
        <a:p>
          <a:pPr lvl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t-IT" sz="4400" b="1" kern="1200" dirty="0" smtClean="0">
              <a:latin typeface="Arial Narrow"/>
              <a:cs typeface="Arial Narrow"/>
            </a:rPr>
            <a:t>4</a:t>
          </a:r>
          <a:endParaRPr lang="it-IT" sz="4400" b="1" kern="1200" dirty="0">
            <a:latin typeface="Arial Narrow"/>
            <a:cs typeface="Arial Narrow"/>
          </a:endParaRPr>
        </a:p>
      </dsp:txBody>
      <dsp:txXfrm rot="5400000">
        <a:off x="-237645" y="4564707"/>
        <a:ext cx="1584302" cy="1109012"/>
      </dsp:txXfrm>
    </dsp:sp>
    <dsp:sp modelId="{927D0E4D-3F6D-644B-A84D-6BDF82C790D4}">
      <dsp:nvSpPr>
        <dsp:cNvPr id="0" name=""/>
        <dsp:cNvSpPr/>
      </dsp:nvSpPr>
      <dsp:spPr>
        <a:xfrm rot="5400000">
          <a:off x="4556189" y="879884"/>
          <a:ext cx="1029796" cy="7924151"/>
        </a:xfrm>
        <a:prstGeom prst="round2SameRect">
          <a:avLst/>
        </a:prstGeom>
        <a:solidFill>
          <a:schemeClr val="lt2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dk2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it-IT" sz="1800" kern="1200" dirty="0" smtClean="0">
              <a:latin typeface="Arial Narrow"/>
              <a:cs typeface="Arial Narrow"/>
            </a:rPr>
            <a:t>Tecniche radiologiche più sensibili e specifiche ma meno accessibili (RMN-DWI) o di secondo livello (ANGIO-RM…</a:t>
          </a:r>
          <a:r>
            <a:rPr lang="it-IT" sz="1800" kern="1200" dirty="0" err="1" smtClean="0">
              <a:latin typeface="Arial Narrow"/>
              <a:cs typeface="Arial Narrow"/>
            </a:rPr>
            <a:t>ecc</a:t>
          </a:r>
          <a:r>
            <a:rPr lang="it-IT" sz="1800" kern="1200" dirty="0" smtClean="0">
              <a:latin typeface="Arial Narrow"/>
              <a:cs typeface="Arial Narrow"/>
            </a:rPr>
            <a:t>) devono essere riservate, a discrezione dello specialista clinico, a pazienti selezionati con un profilo di rischio più elevato e secondo indicazioni specifiche.</a:t>
          </a:r>
          <a:endParaRPr lang="it-IT" sz="1800" b="0" kern="1200" dirty="0">
            <a:latin typeface="Arial Narrow"/>
            <a:cs typeface="Arial Narrow"/>
          </a:endParaRPr>
        </a:p>
      </dsp:txBody>
      <dsp:txXfrm rot="5400000">
        <a:off x="4556189" y="879884"/>
        <a:ext cx="1029796" cy="792415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5C5737-2ECE-45D5-84AE-A0A278E61D08}" type="datetimeFigureOut">
              <a:rPr lang="it-IT"/>
              <a:pPr>
                <a:defRPr/>
              </a:pPr>
              <a:t>10/05/2013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8C5D85-03A6-4184-84AC-0063926F73F7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01FA51-D6B2-4CC1-B77B-343811396523}" type="datetimeFigureOut">
              <a:rPr lang="it-IT"/>
              <a:pPr>
                <a:defRPr/>
              </a:pPr>
              <a:t>10/05/2013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CCBCC3-CE50-44B4-A111-8F99D68978D3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9C776-D088-4B00-B23D-A42509811698}" type="datetimeFigureOut">
              <a:rPr lang="it-IT"/>
              <a:pPr>
                <a:defRPr/>
              </a:pPr>
              <a:t>10/05/2013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9541AB-B464-45D6-B448-8196665AA4B0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D91FC1-E437-4CA1-AD03-6C5BDB2B270F}" type="datetimeFigureOut">
              <a:rPr lang="it-IT"/>
              <a:pPr>
                <a:defRPr/>
              </a:pPr>
              <a:t>10/05/2013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0E4156-BD29-4E6D-BCBD-D2430A4A748D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4AB2AB-C3AC-4B9D-B14D-29507A041B52}" type="datetimeFigureOut">
              <a:rPr lang="it-IT"/>
              <a:pPr>
                <a:defRPr/>
              </a:pPr>
              <a:t>10/05/2013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5ED7D5-F208-409A-8A31-79380AA4F3DC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F69098-14BC-47A2-A783-E7419FE65542}" type="datetimeFigureOut">
              <a:rPr lang="it-IT"/>
              <a:pPr>
                <a:defRPr/>
              </a:pPr>
              <a:t>10/05/2013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3842F5-A81C-43EF-96EF-67FA31981686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AD6948-DE62-4207-8433-A34B15004307}" type="datetimeFigureOut">
              <a:rPr lang="it-IT"/>
              <a:pPr>
                <a:defRPr/>
              </a:pPr>
              <a:t>10/05/2013</a:t>
            </a:fld>
            <a:endParaRPr lang="it-IT"/>
          </a:p>
        </p:txBody>
      </p:sp>
      <p:sp>
        <p:nvSpPr>
          <p:cNvPr id="8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9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380963-A82E-4E08-9051-1E264334E32E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CE8F9A-49A9-4C43-BCC5-E591666E25DB}" type="datetimeFigureOut">
              <a:rPr lang="it-IT"/>
              <a:pPr>
                <a:defRPr/>
              </a:pPr>
              <a:t>10/05/2013</a:t>
            </a:fld>
            <a:endParaRPr lang="it-IT"/>
          </a:p>
        </p:txBody>
      </p:sp>
      <p:sp>
        <p:nvSpPr>
          <p:cNvPr id="4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5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268C8A-A2DB-4119-ADF1-85028A1D8820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BEAB5A-1493-4D8B-9A74-E8ECDF9AE866}" type="datetimeFigureOut">
              <a:rPr lang="it-IT"/>
              <a:pPr>
                <a:defRPr/>
              </a:pPr>
              <a:t>10/05/2013</a:t>
            </a:fld>
            <a:endParaRPr lang="it-IT"/>
          </a:p>
        </p:txBody>
      </p:sp>
      <p:sp>
        <p:nvSpPr>
          <p:cNvPr id="3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4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60E508-0E28-4024-A040-06CAFC044AB1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C902BD-7D34-4CAA-853E-8F476D4039D1}" type="datetimeFigureOut">
              <a:rPr lang="it-IT"/>
              <a:pPr>
                <a:defRPr/>
              </a:pPr>
              <a:t>10/05/2013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E4EC75-84F8-406D-9C92-C83F7BD3721D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it-IT" noProof="0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AAEFC3-3D36-4B0B-9F47-930DC9530A90}" type="datetimeFigureOut">
              <a:rPr lang="it-IT"/>
              <a:pPr>
                <a:defRPr/>
              </a:pPr>
              <a:t>10/05/2013</a:t>
            </a:fld>
            <a:endParaRPr lang="it-IT"/>
          </a:p>
        </p:txBody>
      </p:sp>
      <p:sp>
        <p:nvSpPr>
          <p:cNvPr id="6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7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7121B8-54B6-4C0C-B570-8403E5A7B42E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Segnaposto titolo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stile</a:t>
            </a:r>
          </a:p>
        </p:txBody>
      </p:sp>
      <p:sp>
        <p:nvSpPr>
          <p:cNvPr id="1027" name="Segnaposto testo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ABEA5A4-F7F7-443F-8EAC-589A117C22A7}" type="datetimeFigureOut">
              <a:rPr lang="it-IT"/>
              <a:pPr>
                <a:defRPr/>
              </a:pPr>
              <a:t>10/05/2013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B5163A8-31C9-46D4-9925-880A4904E4E2}" type="slidenum">
              <a:rPr lang="it-IT"/>
              <a:pPr>
                <a:defRPr/>
              </a:pPr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wm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7" Type="http://schemas.openxmlformats.org/officeDocument/2006/relationships/image" Target="../media/image30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.jpeg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tiff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jpeg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tif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-1" y="323557"/>
            <a:ext cx="9144001" cy="49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itolo 1"/>
          <p:cNvSpPr>
            <a:spLocks noGrp="1"/>
          </p:cNvSpPr>
          <p:nvPr>
            <p:ph type="title"/>
          </p:nvPr>
        </p:nvSpPr>
        <p:spPr>
          <a:xfrm>
            <a:off x="0" y="198438"/>
            <a:ext cx="9144000" cy="973137"/>
          </a:xfrm>
        </p:spPr>
        <p:txBody>
          <a:bodyPr/>
          <a:lstStyle/>
          <a:p>
            <a:r>
              <a:rPr lang="it-IT" sz="4800" b="1" smtClean="0">
                <a:solidFill>
                  <a:srgbClr val="00CCFF"/>
                </a:solidFill>
                <a:latin typeface="Arial Narrow" pitchFamily="34" charset="0"/>
                <a:ea typeface="Arial Narrow" pitchFamily="34" charset="0"/>
                <a:cs typeface="Arial Narrow" pitchFamily="34" charset="0"/>
              </a:rPr>
              <a:t>Avrò fatto bene?</a:t>
            </a:r>
          </a:p>
        </p:txBody>
      </p:sp>
      <p:sp>
        <p:nvSpPr>
          <p:cNvPr id="8" name="CasellaDiTesto 7"/>
          <p:cNvSpPr txBox="1"/>
          <p:nvPr/>
        </p:nvSpPr>
        <p:spPr>
          <a:xfrm>
            <a:off x="346075" y="1303338"/>
            <a:ext cx="8362950" cy="421481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spAutoFit/>
          </a:bodyPr>
          <a:lstStyle/>
          <a:p>
            <a:pPr marL="457200" indent="-4572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it-IT" sz="2800" dirty="0">
                <a:latin typeface="Arial Narrow"/>
                <a:cs typeface="Arial Narrow"/>
              </a:rPr>
              <a:t>Sono stato eccessivamente </a:t>
            </a:r>
            <a:r>
              <a:rPr lang="it-IT" sz="2800" dirty="0" smtClean="0">
                <a:latin typeface="Arial Narrow"/>
                <a:cs typeface="Arial Narrow"/>
              </a:rPr>
              <a:t>allarmista?						...</a:t>
            </a:r>
            <a:r>
              <a:rPr lang="it-IT" sz="2800" b="1" dirty="0">
                <a:solidFill>
                  <a:srgbClr val="0070C0"/>
                </a:solidFill>
                <a:latin typeface="Arial Narrow"/>
                <a:cs typeface="Arial Narrow"/>
              </a:rPr>
              <a:t>in fondo </a:t>
            </a:r>
            <a:r>
              <a:rPr lang="it-IT" sz="2800" b="1" dirty="0" smtClean="0">
                <a:solidFill>
                  <a:srgbClr val="0070C0"/>
                </a:solidFill>
                <a:latin typeface="Arial Narrow"/>
                <a:cs typeface="Arial Narrow"/>
              </a:rPr>
              <a:t>è solo  </a:t>
            </a:r>
            <a:r>
              <a:rPr lang="it-IT" sz="2800" b="1" dirty="0">
                <a:solidFill>
                  <a:srgbClr val="0070C0"/>
                </a:solidFill>
                <a:latin typeface="Arial Narrow"/>
                <a:cs typeface="Arial Narrow"/>
              </a:rPr>
              <a:t>il primo episodio</a:t>
            </a:r>
            <a:r>
              <a:rPr lang="it-IT" sz="2800" dirty="0">
                <a:latin typeface="Arial Narrow"/>
                <a:cs typeface="Arial Narrow"/>
              </a:rPr>
              <a:t>…</a:t>
            </a:r>
          </a:p>
          <a:p>
            <a:pPr lvl="1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800" dirty="0" smtClean="0">
                <a:latin typeface="Arial Narrow"/>
                <a:cs typeface="Arial Narrow"/>
              </a:rPr>
              <a:t>	…</a:t>
            </a:r>
            <a:r>
              <a:rPr lang="it-IT" sz="2800" dirty="0">
                <a:latin typeface="Arial Narrow"/>
                <a:cs typeface="Arial Narrow"/>
              </a:rPr>
              <a:t>o avrei dovuto ricoverarlo?</a:t>
            </a:r>
          </a:p>
          <a:p>
            <a:pPr marL="457200" indent="-4572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it-IT" sz="2800" u="sng" dirty="0">
                <a:latin typeface="Arial Narrow"/>
                <a:cs typeface="Arial Narrow"/>
              </a:rPr>
              <a:t>Esiste un criterio temporale </a:t>
            </a:r>
            <a:r>
              <a:rPr lang="it-IT" sz="2800" dirty="0">
                <a:latin typeface="Arial Narrow"/>
                <a:cs typeface="Arial Narrow"/>
              </a:rPr>
              <a:t>dall’esordio dei sintomi per decidere se agire in urgenza o meno? </a:t>
            </a:r>
          </a:p>
          <a:p>
            <a:pPr marL="457200" indent="-4572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it-IT" sz="2800" u="sng" dirty="0">
                <a:latin typeface="Arial Narrow"/>
                <a:cs typeface="Arial Narrow"/>
              </a:rPr>
              <a:t>Esiste un criterio di gravità clinica </a:t>
            </a:r>
            <a:r>
              <a:rPr lang="it-IT" sz="2800" dirty="0">
                <a:latin typeface="Arial Narrow"/>
                <a:cs typeface="Arial Narrow"/>
              </a:rPr>
              <a:t>che mi permetta di decidere se e come comportarmi?</a:t>
            </a:r>
          </a:p>
          <a:p>
            <a:pPr marL="457200" indent="-4572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it-IT" sz="2800" dirty="0">
                <a:latin typeface="Arial Narrow"/>
                <a:cs typeface="Arial Narrow"/>
              </a:rPr>
              <a:t>Quali esami devo richiedere? …e in quali tempi?</a:t>
            </a:r>
          </a:p>
        </p:txBody>
      </p:sp>
      <p:pic>
        <p:nvPicPr>
          <p:cNvPr id="22531" name="Immagine 4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699250" y="4324350"/>
            <a:ext cx="2622550" cy="2622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/>
          <p:nvPr/>
        </p:nvSpPr>
        <p:spPr>
          <a:xfrm>
            <a:off x="0" y="1395413"/>
            <a:ext cx="9144000" cy="3598862"/>
          </a:xfrm>
          <a:prstGeom prst="rect">
            <a:avLst/>
          </a:prstGeom>
          <a:solidFill>
            <a:schemeClr val="bg1">
              <a:lumMod val="85000"/>
            </a:schemeClr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23554" name="CasellaDiTesto 7"/>
          <p:cNvSpPr txBox="1">
            <a:spLocks noChangeArrowheads="1"/>
          </p:cNvSpPr>
          <p:nvPr/>
        </p:nvSpPr>
        <p:spPr bwMode="auto">
          <a:xfrm>
            <a:off x="0" y="1395413"/>
            <a:ext cx="9144000" cy="152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09538" algn="ctr">
              <a:lnSpc>
                <a:spcPct val="120000"/>
              </a:lnSpc>
            </a:pPr>
            <a:r>
              <a:rPr lang="it-IT" sz="8000" b="1">
                <a:latin typeface="Arial Narrow" pitchFamily="34" charset="0"/>
              </a:rPr>
              <a:t>La parola al clinico...</a:t>
            </a:r>
          </a:p>
        </p:txBody>
      </p:sp>
      <p:sp>
        <p:nvSpPr>
          <p:cNvPr id="23555" name="CasellaDiTesto 4"/>
          <p:cNvSpPr txBox="1">
            <a:spLocks noChangeArrowheads="1"/>
          </p:cNvSpPr>
          <p:nvPr/>
        </p:nvSpPr>
        <p:spPr bwMode="auto">
          <a:xfrm>
            <a:off x="0" y="3248025"/>
            <a:ext cx="9144000" cy="1277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09538" algn="ctr">
              <a:lnSpc>
                <a:spcPct val="120000"/>
              </a:lnSpc>
            </a:pPr>
            <a:r>
              <a:rPr lang="it-IT" sz="6600" b="1">
                <a:latin typeface="Arial Narrow" pitchFamily="34" charset="0"/>
              </a:rPr>
              <a:t>…COSA FARE???</a:t>
            </a:r>
          </a:p>
        </p:txBody>
      </p:sp>
      <p:cxnSp>
        <p:nvCxnSpPr>
          <p:cNvPr id="6" name="Connettore 1 5"/>
          <p:cNvCxnSpPr/>
          <p:nvPr/>
        </p:nvCxnSpPr>
        <p:spPr>
          <a:xfrm>
            <a:off x="0" y="1395413"/>
            <a:ext cx="9144000" cy="0"/>
          </a:xfrm>
          <a:prstGeom prst="line">
            <a:avLst/>
          </a:prstGeom>
          <a:ln w="76200" cmpd="sng">
            <a:solidFill>
              <a:srgbClr val="00CC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1 9"/>
          <p:cNvCxnSpPr/>
          <p:nvPr/>
        </p:nvCxnSpPr>
        <p:spPr>
          <a:xfrm>
            <a:off x="0" y="4994275"/>
            <a:ext cx="9144000" cy="0"/>
          </a:xfrm>
          <a:prstGeom prst="line">
            <a:avLst/>
          </a:prstGeom>
          <a:ln w="76200" cmpd="sng">
            <a:solidFill>
              <a:srgbClr val="00CC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558" name="CasellaDiTesto 10"/>
          <p:cNvSpPr txBox="1">
            <a:spLocks noChangeArrowheads="1"/>
          </p:cNvSpPr>
          <p:nvPr/>
        </p:nvSpPr>
        <p:spPr bwMode="auto">
          <a:xfrm>
            <a:off x="3097213" y="5140325"/>
            <a:ext cx="314041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3200" i="1" dirty="0">
                <a:latin typeface="Arial Narrow" pitchFamily="34" charset="0"/>
              </a:rPr>
              <a:t>Dr. </a:t>
            </a:r>
            <a:r>
              <a:rPr lang="it-IT" sz="3200" i="1" dirty="0" smtClean="0">
                <a:latin typeface="Arial Narrow" pitchFamily="34" charset="0"/>
              </a:rPr>
              <a:t>Ubaldo Balducci</a:t>
            </a:r>
            <a:endParaRPr lang="it-IT" sz="3200" i="1" dirty="0">
              <a:latin typeface="Arial Narrow" pitchFamily="34" charset="0"/>
            </a:endParaRPr>
          </a:p>
        </p:txBody>
      </p:sp>
      <p:pic>
        <p:nvPicPr>
          <p:cNvPr id="23559" name="Picture 3"/>
          <p:cNvPicPr>
            <a:picLocks noChangeAspect="1" noChangeArrowheads="1"/>
          </p:cNvPicPr>
          <p:nvPr/>
        </p:nvPicPr>
        <p:blipFill>
          <a:blip r:embed="rId2"/>
          <a:srcRect l="20827" t="9335" r="36293" b="5840"/>
          <a:stretch>
            <a:fillRect/>
          </a:stretch>
        </p:blipFill>
        <p:spPr bwMode="auto">
          <a:xfrm>
            <a:off x="0" y="2924175"/>
            <a:ext cx="1674813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0" y="1236663"/>
            <a:ext cx="9144000" cy="2074862"/>
          </a:xfrm>
          <a:solidFill>
            <a:schemeClr val="bg1">
              <a:lumMod val="95000"/>
            </a:schemeClr>
          </a:solidFill>
        </p:spPr>
        <p:txBody>
          <a:bodyPr rtlCol="0" anchor="ctr">
            <a:noAutofit/>
          </a:bodyPr>
          <a:lstStyle/>
          <a:p>
            <a:pPr fontAlgn="auto">
              <a:spcAft>
                <a:spcPts val="0"/>
              </a:spcAft>
              <a:buFont typeface="Wingdings" charset="2"/>
              <a:buChar char="ü"/>
              <a:defRPr/>
            </a:pPr>
            <a:r>
              <a:rPr lang="en-US" sz="2800" b="1" dirty="0">
                <a:solidFill>
                  <a:srgbClr val="000000"/>
                </a:solidFill>
                <a:latin typeface="Arial Narrow"/>
                <a:cs typeface="Arial Narrow"/>
              </a:rPr>
              <a:t>TIA was defined as an episode of focal, transient neurological deficit of vascular etiology that resolve in less than 24 hrs.</a:t>
            </a:r>
            <a:br>
              <a:rPr lang="en-US" sz="2800" b="1" dirty="0">
                <a:solidFill>
                  <a:srgbClr val="000000"/>
                </a:solidFill>
                <a:latin typeface="Arial Narrow"/>
                <a:cs typeface="Arial Narrow"/>
              </a:rPr>
            </a:br>
            <a:r>
              <a:rPr lang="en-US" sz="2800" b="1" dirty="0">
                <a:solidFill>
                  <a:srgbClr val="000000"/>
                </a:solidFill>
                <a:latin typeface="Arial Narrow"/>
                <a:cs typeface="Arial Narrow"/>
              </a:rPr>
              <a:t> </a:t>
            </a:r>
            <a:r>
              <a:rPr lang="en-US" sz="2400" b="1" dirty="0">
                <a:solidFill>
                  <a:srgbClr val="000000"/>
                </a:solidFill>
                <a:latin typeface="Arial Narrow"/>
                <a:cs typeface="Arial Narrow"/>
              </a:rPr>
              <a:t> NINDS classification of CVD. Stroke 1990; 21:637</a:t>
            </a:r>
            <a:endParaRPr lang="it-IT" sz="2400" b="1" dirty="0">
              <a:solidFill>
                <a:srgbClr val="000000"/>
              </a:solidFill>
              <a:latin typeface="Arial Narrow"/>
              <a:cs typeface="Arial Narrow"/>
            </a:endParaRPr>
          </a:p>
        </p:txBody>
      </p:sp>
      <p:sp>
        <p:nvSpPr>
          <p:cNvPr id="24578" name="Titolo 1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973138"/>
          </a:xfrm>
          <a:solidFill>
            <a:srgbClr val="FFFFFF">
              <a:alpha val="50980"/>
            </a:srgbClr>
          </a:solidFill>
        </p:spPr>
        <p:txBody>
          <a:bodyPr/>
          <a:lstStyle/>
          <a:p>
            <a:r>
              <a:rPr lang="it-IT" b="1" dirty="0" smtClean="0">
                <a:solidFill>
                  <a:srgbClr val="00CCFF"/>
                </a:solidFill>
                <a:latin typeface="Arial Narrow" pitchFamily="34" charset="0"/>
                <a:ea typeface="Arial Narrow" pitchFamily="34" charset="0"/>
                <a:cs typeface="Arial Narrow" pitchFamily="34" charset="0"/>
              </a:rPr>
              <a:t>TIA: </a:t>
            </a:r>
            <a:r>
              <a:rPr lang="it-IT" b="1" dirty="0" err="1" smtClean="0">
                <a:solidFill>
                  <a:srgbClr val="00CCFF"/>
                </a:solidFill>
                <a:latin typeface="Arial Narrow" pitchFamily="34" charset="0"/>
                <a:ea typeface="Arial Narrow" pitchFamily="34" charset="0"/>
                <a:cs typeface="Arial Narrow" pitchFamily="34" charset="0"/>
              </a:rPr>
              <a:t>Definition</a:t>
            </a:r>
            <a:endParaRPr lang="it-IT" b="1" dirty="0" smtClean="0">
              <a:solidFill>
                <a:srgbClr val="00CCFF"/>
              </a:solidFill>
              <a:latin typeface="Arial Narrow" pitchFamily="34" charset="0"/>
              <a:ea typeface="Arial Narrow" pitchFamily="34" charset="0"/>
              <a:cs typeface="Arial Narrow" pitchFamily="34" charset="0"/>
            </a:endParaRPr>
          </a:p>
        </p:txBody>
      </p:sp>
      <p:sp>
        <p:nvSpPr>
          <p:cNvPr id="4" name="Segnaposto contenuto 2"/>
          <p:cNvSpPr txBox="1">
            <a:spLocks/>
          </p:cNvSpPr>
          <p:nvPr/>
        </p:nvSpPr>
        <p:spPr>
          <a:xfrm>
            <a:off x="0" y="4202113"/>
            <a:ext cx="9144000" cy="22923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Wingdings" charset="2"/>
              <a:buChar char="ü"/>
              <a:defRPr/>
            </a:pPr>
            <a:r>
              <a:rPr lang="en-US" sz="2800" b="1" dirty="0">
                <a:solidFill>
                  <a:srgbClr val="0070C0"/>
                </a:solidFill>
                <a:latin typeface="Arial Narrow"/>
                <a:cs typeface="Arial Narrow"/>
              </a:rPr>
              <a:t>TIA is a brief episode of neurological dysfunction caused by focal brain or retinal ischemia, with complete resolution of symptoms </a:t>
            </a:r>
            <a:endParaRPr lang="en-US" sz="2800" b="1" dirty="0" smtClean="0">
              <a:solidFill>
                <a:srgbClr val="0070C0"/>
              </a:solidFill>
              <a:latin typeface="Arial Narrow"/>
              <a:cs typeface="Arial Narrow"/>
            </a:endParaRPr>
          </a:p>
          <a:p>
            <a:pPr marL="0" indent="0" algn="ctr" fontAlgn="auto">
              <a:spcAft>
                <a:spcPts val="0"/>
              </a:spcAft>
              <a:buFont typeface="Arial"/>
              <a:buNone/>
              <a:defRPr/>
            </a:pPr>
            <a:r>
              <a:rPr lang="en-US" sz="2800" b="1" dirty="0" smtClean="0">
                <a:solidFill>
                  <a:srgbClr val="FF0000"/>
                </a:solidFill>
                <a:latin typeface="Arial Narrow"/>
                <a:cs typeface="Arial Narrow"/>
              </a:rPr>
              <a:t>in </a:t>
            </a:r>
            <a:r>
              <a:rPr lang="en-US" sz="2800" b="1" dirty="0">
                <a:solidFill>
                  <a:srgbClr val="FF0000"/>
                </a:solidFill>
                <a:latin typeface="Arial Narrow"/>
                <a:cs typeface="Arial Narrow"/>
              </a:rPr>
              <a:t>less than an hour and without evidence of </a:t>
            </a:r>
            <a:r>
              <a:rPr lang="en-US" sz="2800" b="1" dirty="0" smtClean="0">
                <a:solidFill>
                  <a:srgbClr val="FF0000"/>
                </a:solidFill>
                <a:latin typeface="Arial Narrow"/>
                <a:cs typeface="Arial Narrow"/>
              </a:rPr>
              <a:t>infarction</a:t>
            </a:r>
          </a:p>
          <a:p>
            <a:pPr marL="0" indent="0" algn="r" fontAlgn="auto">
              <a:spcAft>
                <a:spcPts val="0"/>
              </a:spcAft>
              <a:buFont typeface="Arial"/>
              <a:buNone/>
              <a:defRPr/>
            </a:pPr>
            <a:r>
              <a:rPr lang="en-US" sz="2400" dirty="0">
                <a:latin typeface="Arial Narrow"/>
                <a:cs typeface="Arial Narrow"/>
              </a:rPr>
              <a:t>NEJM </a:t>
            </a:r>
            <a:r>
              <a:rPr lang="en-US" sz="2400" dirty="0" smtClean="0">
                <a:latin typeface="Arial Narrow"/>
                <a:cs typeface="Arial Narrow"/>
              </a:rPr>
              <a:t>2002</a:t>
            </a:r>
            <a:endParaRPr lang="en-US" sz="2400" dirty="0">
              <a:latin typeface="Arial Narrow"/>
              <a:cs typeface="Arial Narrow"/>
            </a:endParaRPr>
          </a:p>
        </p:txBody>
      </p:sp>
      <p:sp>
        <p:nvSpPr>
          <p:cNvPr id="24580" name="Titolo 1"/>
          <p:cNvSpPr txBox="1">
            <a:spLocks/>
          </p:cNvSpPr>
          <p:nvPr/>
        </p:nvSpPr>
        <p:spPr bwMode="auto">
          <a:xfrm>
            <a:off x="1254125" y="3311525"/>
            <a:ext cx="6559550" cy="890587"/>
          </a:xfrm>
          <a:prstGeom prst="rect">
            <a:avLst/>
          </a:prstGeom>
          <a:solidFill>
            <a:srgbClr val="00CCFF">
              <a:alpha val="50980"/>
            </a:srgbClr>
          </a:solidFill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it-IT" sz="3600" b="1">
                <a:latin typeface="Arial Narrow" pitchFamily="34" charset="0"/>
              </a:rPr>
              <a:t>INCORRECT AND INACCURATE</a:t>
            </a:r>
          </a:p>
        </p:txBody>
      </p:sp>
      <p:sp>
        <p:nvSpPr>
          <p:cNvPr id="2" name="Freccia circolare a sinistra 1"/>
          <p:cNvSpPr/>
          <p:nvPr/>
        </p:nvSpPr>
        <p:spPr>
          <a:xfrm>
            <a:off x="7958138" y="2330450"/>
            <a:ext cx="755650" cy="1201738"/>
          </a:xfrm>
          <a:prstGeom prst="curvedLeftArrow">
            <a:avLst/>
          </a:prstGeom>
          <a:solidFill>
            <a:srgbClr val="00CCFF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3" dur="5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itolo 1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973138"/>
          </a:xfrm>
          <a:solidFill>
            <a:srgbClr val="FFFFFF">
              <a:alpha val="50980"/>
            </a:srgbClr>
          </a:solidFill>
        </p:spPr>
        <p:txBody>
          <a:bodyPr/>
          <a:lstStyle/>
          <a:p>
            <a:r>
              <a:rPr lang="it-IT" b="1" smtClean="0">
                <a:solidFill>
                  <a:srgbClr val="00CCFF"/>
                </a:solidFill>
                <a:latin typeface="Arial Narrow" pitchFamily="34" charset="0"/>
                <a:ea typeface="Arial Narrow" pitchFamily="34" charset="0"/>
                <a:cs typeface="Arial Narrow" pitchFamily="34" charset="0"/>
              </a:rPr>
              <a:t>TIA: diagnosis needed</a:t>
            </a:r>
          </a:p>
        </p:txBody>
      </p:sp>
      <p:sp>
        <p:nvSpPr>
          <p:cNvPr id="8" name="CasellaDiTesto 7"/>
          <p:cNvSpPr txBox="1"/>
          <p:nvPr/>
        </p:nvSpPr>
        <p:spPr>
          <a:xfrm>
            <a:off x="346075" y="949325"/>
            <a:ext cx="8362950" cy="576897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en-US" sz="2200" b="1" dirty="0">
                <a:solidFill>
                  <a:srgbClr val="FF0000"/>
                </a:solidFill>
                <a:latin typeface="Arial Narrow"/>
                <a:cs typeface="Arial Narrow"/>
              </a:rPr>
              <a:t>23% of patients with ischemic stroke have had a TIA before their stroke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endParaRPr lang="en-US" sz="2200" dirty="0">
              <a:solidFill>
                <a:srgbClr val="000000"/>
              </a:solidFill>
              <a:latin typeface="Arial Narrow"/>
              <a:cs typeface="Arial Narrow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en-US" sz="2200" b="1" dirty="0">
                <a:solidFill>
                  <a:srgbClr val="000000"/>
                </a:solidFill>
                <a:latin typeface="Arial Narrow"/>
                <a:cs typeface="Arial Narrow"/>
              </a:rPr>
              <a:t>Risk of stroke  greatest in first 48 hours following a TIA</a:t>
            </a:r>
          </a:p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b="1" dirty="0">
                <a:solidFill>
                  <a:srgbClr val="000000"/>
                </a:solidFill>
                <a:latin typeface="Arial Narrow"/>
                <a:cs typeface="Arial Narrow"/>
              </a:rPr>
              <a:t/>
            </a:r>
            <a:br>
              <a:rPr lang="en-US" sz="2200" b="1" dirty="0">
                <a:solidFill>
                  <a:srgbClr val="000000"/>
                </a:solidFill>
                <a:latin typeface="Arial Narrow"/>
                <a:cs typeface="Arial Narrow"/>
              </a:rPr>
            </a:br>
            <a:r>
              <a:rPr lang="en-US" sz="2200" b="1" dirty="0">
                <a:solidFill>
                  <a:srgbClr val="000000"/>
                </a:solidFill>
                <a:latin typeface="Arial Narrow"/>
                <a:cs typeface="Arial Narrow"/>
              </a:rPr>
              <a:t>	a) 17% occur </a:t>
            </a:r>
            <a:r>
              <a:rPr lang="en-US" sz="2200" b="1" i="1" dirty="0">
                <a:solidFill>
                  <a:srgbClr val="000000"/>
                </a:solidFill>
                <a:latin typeface="Arial Narrow"/>
                <a:cs typeface="Arial Narrow"/>
              </a:rPr>
              <a:t>the day</a:t>
            </a:r>
            <a:r>
              <a:rPr lang="en-US" sz="2200" b="1" dirty="0">
                <a:solidFill>
                  <a:srgbClr val="000000"/>
                </a:solidFill>
                <a:latin typeface="Arial Narrow"/>
                <a:cs typeface="Arial Narrow"/>
              </a:rPr>
              <a:t> of the stroke</a:t>
            </a:r>
            <a:br>
              <a:rPr lang="en-US" sz="2200" b="1" dirty="0">
                <a:solidFill>
                  <a:srgbClr val="000000"/>
                </a:solidFill>
                <a:latin typeface="Arial Narrow"/>
                <a:cs typeface="Arial Narrow"/>
              </a:rPr>
            </a:br>
            <a:r>
              <a:rPr lang="en-US" sz="2200" b="1" dirty="0">
                <a:solidFill>
                  <a:srgbClr val="000000"/>
                </a:solidFill>
                <a:latin typeface="Arial Narrow"/>
                <a:cs typeface="Arial Narrow"/>
              </a:rPr>
              <a:t>	b) </a:t>
            </a:r>
            <a:r>
              <a:rPr lang="en-US" sz="2200" dirty="0">
                <a:solidFill>
                  <a:srgbClr val="000000"/>
                </a:solidFill>
                <a:latin typeface="Arial Narrow"/>
                <a:cs typeface="Arial Narrow"/>
              </a:rPr>
              <a:t>9%  occurred the previous day</a:t>
            </a:r>
            <a:r>
              <a:rPr lang="en-US" sz="2200" b="1" dirty="0">
                <a:solidFill>
                  <a:srgbClr val="000000"/>
                </a:solidFill>
                <a:latin typeface="Arial Narrow"/>
                <a:cs typeface="Arial Narrow"/>
              </a:rPr>
              <a:t/>
            </a:r>
            <a:br>
              <a:rPr lang="en-US" sz="2200" b="1" dirty="0">
                <a:solidFill>
                  <a:srgbClr val="000000"/>
                </a:solidFill>
                <a:latin typeface="Arial Narrow"/>
                <a:cs typeface="Arial Narrow"/>
              </a:rPr>
            </a:br>
            <a:r>
              <a:rPr lang="en-US" sz="2200" b="1" dirty="0">
                <a:solidFill>
                  <a:srgbClr val="000000"/>
                </a:solidFill>
                <a:latin typeface="Arial Narrow"/>
                <a:cs typeface="Arial Narrow"/>
              </a:rPr>
              <a:t>	c) </a:t>
            </a:r>
            <a:r>
              <a:rPr lang="en-US" sz="2200" b="1" dirty="0">
                <a:solidFill>
                  <a:srgbClr val="FF0000"/>
                </a:solidFill>
                <a:latin typeface="Arial Narrow"/>
                <a:cs typeface="Arial Narrow"/>
              </a:rPr>
              <a:t>43% had a TIA during the 7 days prior</a:t>
            </a:r>
          </a:p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2200" dirty="0">
              <a:solidFill>
                <a:srgbClr val="000000"/>
              </a:solidFill>
              <a:latin typeface="Arial Narrow"/>
              <a:cs typeface="Arial Narrow"/>
            </a:endParaRPr>
          </a:p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dirty="0">
                <a:solidFill>
                  <a:srgbClr val="000000"/>
                </a:solidFill>
                <a:latin typeface="Arial Narrow"/>
                <a:cs typeface="Arial Narrow"/>
              </a:rPr>
              <a:t>	</a:t>
            </a:r>
            <a:r>
              <a:rPr lang="en-US" sz="2200" b="1" dirty="0">
                <a:solidFill>
                  <a:srgbClr val="000000"/>
                </a:solidFill>
                <a:latin typeface="Arial Narrow"/>
                <a:cs typeface="Arial Narrow"/>
              </a:rPr>
              <a:t>-  7-12% first y.</a:t>
            </a:r>
          </a:p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200" b="1" dirty="0">
                <a:solidFill>
                  <a:srgbClr val="000000"/>
                </a:solidFill>
                <a:latin typeface="Arial Narrow"/>
                <a:cs typeface="Arial Narrow"/>
              </a:rPr>
              <a:t>	-  4-7% /y  5 y.</a:t>
            </a:r>
          </a:p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2200" dirty="0">
              <a:solidFill>
                <a:srgbClr val="000000"/>
              </a:solidFill>
              <a:latin typeface="Arial Narrow"/>
              <a:cs typeface="Arial Narrow"/>
            </a:endParaRPr>
          </a:p>
          <a:p>
            <a:pPr marL="800100" lvl="1" indent="-342900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2200" dirty="0">
                <a:solidFill>
                  <a:srgbClr val="000000"/>
                </a:solidFill>
                <a:latin typeface="Arial Narrow"/>
                <a:cs typeface="Arial Narrow"/>
              </a:rPr>
              <a:t>25% - 50%    in large artery </a:t>
            </a:r>
            <a:r>
              <a:rPr lang="en-US" sz="2200" dirty="0" err="1">
                <a:solidFill>
                  <a:srgbClr val="000000"/>
                </a:solidFill>
                <a:latin typeface="Arial Narrow"/>
                <a:cs typeface="Arial Narrow"/>
              </a:rPr>
              <a:t>atherothrombotic</a:t>
            </a:r>
            <a:r>
              <a:rPr lang="en-US" sz="2200" dirty="0">
                <a:solidFill>
                  <a:srgbClr val="000000"/>
                </a:solidFill>
                <a:latin typeface="Arial Narrow"/>
                <a:cs typeface="Arial Narrow"/>
              </a:rPr>
              <a:t> strokes</a:t>
            </a:r>
          </a:p>
          <a:p>
            <a:pPr marL="800100" lvl="1" indent="-342900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2200" dirty="0">
                <a:solidFill>
                  <a:srgbClr val="000000"/>
                </a:solidFill>
                <a:latin typeface="Arial Narrow"/>
                <a:cs typeface="Arial Narrow"/>
              </a:rPr>
              <a:t>11% - 30%    in </a:t>
            </a:r>
            <a:r>
              <a:rPr lang="en-US" sz="2200" dirty="0" err="1">
                <a:solidFill>
                  <a:srgbClr val="000000"/>
                </a:solidFill>
                <a:latin typeface="Arial Narrow"/>
                <a:cs typeface="Arial Narrow"/>
              </a:rPr>
              <a:t>cardioembolic</a:t>
            </a:r>
            <a:r>
              <a:rPr lang="en-US" sz="2200" dirty="0">
                <a:solidFill>
                  <a:srgbClr val="000000"/>
                </a:solidFill>
                <a:latin typeface="Arial Narrow"/>
                <a:cs typeface="Arial Narrow"/>
              </a:rPr>
              <a:t> strokes</a:t>
            </a:r>
          </a:p>
          <a:p>
            <a:pPr marL="800100" lvl="1" indent="-342900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2200" dirty="0">
                <a:solidFill>
                  <a:srgbClr val="000000"/>
                </a:solidFill>
                <a:latin typeface="Arial Narrow"/>
                <a:cs typeface="Arial Narrow"/>
              </a:rPr>
              <a:t>11% -14%     in lacunar strokes</a:t>
            </a:r>
          </a:p>
          <a:p>
            <a:pPr marL="800100" lvl="1" indent="-342900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endParaRPr lang="en-US" sz="2200" dirty="0">
              <a:solidFill>
                <a:srgbClr val="000000"/>
              </a:solidFill>
              <a:latin typeface="Arial Narrow"/>
              <a:cs typeface="Arial Narrow"/>
            </a:endParaRPr>
          </a:p>
          <a:p>
            <a:pPr marL="800100" lvl="1" indent="-342900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en-US" sz="2200" dirty="0">
                <a:solidFill>
                  <a:srgbClr val="000000"/>
                </a:solidFill>
                <a:latin typeface="Arial Narrow"/>
                <a:cs typeface="Arial Narrow"/>
              </a:rPr>
              <a:t>Within 2-3 years from a TIA, one patient on five is dead while one on 10 have had a documented stroke.</a:t>
            </a:r>
            <a:endParaRPr lang="en-US" sz="1400" dirty="0">
              <a:solidFill>
                <a:srgbClr val="000000"/>
              </a:solidFill>
              <a:latin typeface="Arial Narrow"/>
              <a:cs typeface="Arial Narrow"/>
            </a:endParaRPr>
          </a:p>
          <a:p>
            <a:pPr algn="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dirty="0">
                <a:solidFill>
                  <a:srgbClr val="000000"/>
                </a:solidFill>
                <a:latin typeface="Arial Narrow"/>
                <a:cs typeface="Arial Narrow"/>
              </a:rPr>
              <a:t>Neurology 2005</a:t>
            </a:r>
            <a:r>
              <a:rPr lang="en-US" sz="2800" dirty="0">
                <a:solidFill>
                  <a:srgbClr val="000000"/>
                </a:solidFill>
                <a:latin typeface="Arial Narrow"/>
                <a:cs typeface="Arial Narrow"/>
              </a:rPr>
              <a:t>     </a:t>
            </a:r>
            <a:endParaRPr lang="en-US" sz="1200" dirty="0">
              <a:solidFill>
                <a:srgbClr val="000000"/>
              </a:solidFill>
              <a:latin typeface="Arial Narrow"/>
              <a:cs typeface="Arial Narro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Titolo 1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973138"/>
          </a:xfrm>
          <a:solidFill>
            <a:srgbClr val="FFFFFF">
              <a:alpha val="50980"/>
            </a:srgbClr>
          </a:solidFill>
        </p:spPr>
        <p:txBody>
          <a:bodyPr/>
          <a:lstStyle/>
          <a:p>
            <a:r>
              <a:rPr lang="it-IT" b="1" smtClean="0">
                <a:solidFill>
                  <a:srgbClr val="00CCFF"/>
                </a:solidFill>
                <a:latin typeface="Arial Narrow" pitchFamily="34" charset="0"/>
                <a:ea typeface="Arial Narrow" pitchFamily="34" charset="0"/>
                <a:cs typeface="Arial Narrow" pitchFamily="34" charset="0"/>
              </a:rPr>
              <a:t>Risk stratification with ABCD2 score</a:t>
            </a:r>
          </a:p>
        </p:txBody>
      </p:sp>
      <p:sp>
        <p:nvSpPr>
          <p:cNvPr id="8" name="CasellaDiTesto 7"/>
          <p:cNvSpPr txBox="1"/>
          <p:nvPr/>
        </p:nvSpPr>
        <p:spPr>
          <a:xfrm>
            <a:off x="539750" y="4945063"/>
            <a:ext cx="8239125" cy="14779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b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endParaRPr lang="en-US" dirty="0">
              <a:solidFill>
                <a:srgbClr val="000000"/>
              </a:solidFill>
              <a:latin typeface="Arial Narrow"/>
              <a:cs typeface="Arial Narrow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buFont typeface="Arial" charset="0"/>
              <a:buNone/>
              <a:defRPr/>
            </a:pPr>
            <a:r>
              <a:rPr lang="en-US" dirty="0">
                <a:solidFill>
                  <a:srgbClr val="000000"/>
                </a:solidFill>
                <a:latin typeface="Arial Narrow"/>
                <a:cs typeface="Arial Narrow"/>
              </a:rPr>
              <a:t>ABCD2 score has a sensibility of 80%, that is, there are 20% of patients that can be missed. </a:t>
            </a:r>
            <a:br>
              <a:rPr lang="en-US" dirty="0">
                <a:solidFill>
                  <a:srgbClr val="000000"/>
                </a:solidFill>
                <a:latin typeface="Arial Narrow"/>
                <a:cs typeface="Arial Narrow"/>
              </a:rPr>
            </a:br>
            <a:r>
              <a:rPr lang="en-US" b="1" dirty="0">
                <a:solidFill>
                  <a:srgbClr val="000000"/>
                </a:solidFill>
                <a:latin typeface="Arial Narrow"/>
                <a:cs typeface="Arial Narrow"/>
              </a:rPr>
              <a:t>This scale was not include patients on Atrial Fibrillation who are on extreme risk!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latin typeface="+mn-lt"/>
              <a:cs typeface="+mn-cs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dirty="0">
                <a:latin typeface="Arial Narrow"/>
                <a:cs typeface="Arial Narrow"/>
              </a:rPr>
              <a:t>Lancet 2007</a:t>
            </a:r>
          </a:p>
        </p:txBody>
      </p:sp>
      <p:graphicFrame>
        <p:nvGraphicFramePr>
          <p:cNvPr id="3" name="Tabella 2"/>
          <p:cNvGraphicFramePr>
            <a:graphicFrameLocks noGrp="1"/>
          </p:cNvGraphicFramePr>
          <p:nvPr/>
        </p:nvGraphicFramePr>
        <p:xfrm>
          <a:off x="539750" y="1173163"/>
          <a:ext cx="8238934" cy="3606804"/>
        </p:xfrm>
        <a:graphic>
          <a:graphicData uri="http://schemas.openxmlformats.org/drawingml/2006/table">
            <a:tbl>
              <a:tblPr bandRow="1">
                <a:tableStyleId>{7DF18680-E054-41AD-8BC1-D1AEF772440D}</a:tableStyleId>
              </a:tblPr>
              <a:tblGrid>
                <a:gridCol w="4119467"/>
                <a:gridCol w="4119467"/>
              </a:tblGrid>
              <a:tr h="48740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Narrow"/>
                          <a:cs typeface="Arial Narrow"/>
                        </a:rPr>
                        <a:t>Age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/>
                        <a:cs typeface="Arial Narrow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Narrow"/>
                          <a:cs typeface="Arial Narrow"/>
                        </a:rPr>
                        <a:t>1 point if &gt; 60 years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/>
                        <a:cs typeface="Arial Narrow"/>
                      </a:endParaRPr>
                    </a:p>
                  </a:txBody>
                  <a:tcPr anchor="ctr" horzOverflow="overflow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48740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Narrow"/>
                          <a:cs typeface="Arial Narrow"/>
                        </a:rPr>
                        <a:t>Blood pressure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/>
                        <a:cs typeface="Arial Narrow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Narrow"/>
                          <a:cs typeface="Arial Narrow"/>
                        </a:rPr>
                        <a:t>1 point if </a:t>
                      </a:r>
                      <a:r>
                        <a:rPr kumimoji="0" lang="en-US" sz="24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Arial Narrow"/>
                          <a:cs typeface="Arial Narrow"/>
                        </a:rPr>
                        <a:t>sBP</a:t>
                      </a:r>
                      <a:r>
                        <a:rPr kumimoji="0" lang="en-US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Narrow"/>
                          <a:cs typeface="Arial Narrow"/>
                        </a:rPr>
                        <a:t> &gt;140 or </a:t>
                      </a:r>
                      <a:r>
                        <a:rPr kumimoji="0" lang="en-US" sz="2400" u="none" strike="noStrike" cap="none" normalizeH="0" baseline="0" dirty="0" err="1" smtClean="0">
                          <a:ln>
                            <a:noFill/>
                          </a:ln>
                          <a:effectLst/>
                          <a:latin typeface="Arial Narrow"/>
                          <a:cs typeface="Arial Narrow"/>
                        </a:rPr>
                        <a:t>dBP</a:t>
                      </a:r>
                      <a:r>
                        <a:rPr kumimoji="0" lang="en-US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Narrow"/>
                          <a:cs typeface="Arial Narrow"/>
                        </a:rPr>
                        <a:t> &gt;90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/>
                        <a:cs typeface="Arial Narrow"/>
                      </a:endParaRPr>
                    </a:p>
                  </a:txBody>
                  <a:tcPr anchor="ctr" horzOverflow="overflow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126725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Narrow"/>
                          <a:cs typeface="Arial Narrow"/>
                        </a:rPr>
                        <a:t>Clinical </a:t>
                      </a:r>
                      <a:br>
                        <a:rPr kumimoji="0" lang="en-US" sz="2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Narrow"/>
                          <a:cs typeface="Arial Narrow"/>
                        </a:rPr>
                      </a:br>
                      <a:r>
                        <a:rPr kumimoji="0" lang="en-US" sz="2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Narrow"/>
                          <a:cs typeface="Arial Narrow"/>
                        </a:rPr>
                        <a:t>features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/>
                        <a:cs typeface="Arial Narrow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Narrow"/>
                          <a:cs typeface="Arial Narrow"/>
                        </a:rPr>
                        <a:t>2 points for unilateral weakness; 1 point speech deficit without weakness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/>
                        <a:cs typeface="Arial Narrow"/>
                      </a:endParaRPr>
                    </a:p>
                  </a:txBody>
                  <a:tcPr anchor="ctr" horzOverflow="overflow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87733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Narrow"/>
                          <a:cs typeface="Arial Narrow"/>
                        </a:rPr>
                        <a:t>Duration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/>
                        <a:cs typeface="Arial Narrow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Narrow"/>
                          <a:cs typeface="Arial Narrow"/>
                        </a:rPr>
                        <a:t>2 points if &gt;60 min; 1 point if &gt;10-59 min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/>
                        <a:cs typeface="Arial Narrow"/>
                      </a:endParaRPr>
                    </a:p>
                  </a:txBody>
                  <a:tcPr anchor="ctr" horzOverflow="overflow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</a:tr>
              <a:tr h="487406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Narrow"/>
                          <a:cs typeface="Arial Narrow"/>
                        </a:rPr>
                        <a:t>Diabetes</a:t>
                      </a:r>
                      <a:endParaRPr kumimoji="0" 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/>
                        <a:cs typeface="Arial Narrow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 Narrow"/>
                          <a:cs typeface="Arial Narrow"/>
                        </a:rPr>
                        <a:t>1 point</a:t>
                      </a:r>
                      <a:endParaRPr kumimoji="0" lang="en-US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 Narrow"/>
                        <a:cs typeface="Arial Narrow"/>
                      </a:endParaRPr>
                    </a:p>
                  </a:txBody>
                  <a:tcPr anchor="ctr" horzOverflow="overflow">
                    <a:lnR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rgbClr r="0" g="0" b="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itolo 1"/>
          <p:cNvSpPr>
            <a:spLocks noGrp="1"/>
          </p:cNvSpPr>
          <p:nvPr>
            <p:ph type="title"/>
          </p:nvPr>
        </p:nvSpPr>
        <p:spPr>
          <a:xfrm>
            <a:off x="346075" y="173038"/>
            <a:ext cx="8362950" cy="1852612"/>
          </a:xfrm>
          <a:solidFill>
            <a:srgbClr val="FFFFFF">
              <a:alpha val="50980"/>
            </a:srgbClr>
          </a:solidFill>
        </p:spPr>
        <p:txBody>
          <a:bodyPr/>
          <a:lstStyle/>
          <a:p>
            <a:r>
              <a:rPr lang="en-US" b="1" smtClean="0">
                <a:solidFill>
                  <a:srgbClr val="FF0000"/>
                </a:solidFill>
                <a:latin typeface="Arial Narrow" pitchFamily="34" charset="0"/>
                <a:ea typeface="Arial Narrow" pitchFamily="34" charset="0"/>
                <a:cs typeface="Arial Narrow" pitchFamily="34" charset="0"/>
              </a:rPr>
              <a:t>Is it cost effective to admit </a:t>
            </a:r>
            <a:r>
              <a:rPr lang="en-US" b="1" u="sng" smtClean="0">
                <a:solidFill>
                  <a:srgbClr val="FF0000"/>
                </a:solidFill>
                <a:latin typeface="Arial Narrow" pitchFamily="34" charset="0"/>
                <a:ea typeface="Arial Narrow" pitchFamily="34" charset="0"/>
                <a:cs typeface="Arial Narrow" pitchFamily="34" charset="0"/>
              </a:rPr>
              <a:t>all</a:t>
            </a:r>
            <a:r>
              <a:rPr lang="en-US" b="1" smtClean="0">
                <a:solidFill>
                  <a:srgbClr val="FF0000"/>
                </a:solidFill>
                <a:latin typeface="Arial Narrow" pitchFamily="34" charset="0"/>
                <a:ea typeface="Arial Narrow" pitchFamily="34" charset="0"/>
                <a:cs typeface="Arial Narrow" pitchFamily="34" charset="0"/>
              </a:rPr>
              <a:t> TIA patients to hospital?   </a:t>
            </a:r>
            <a:endParaRPr lang="it-IT" b="1" smtClean="0">
              <a:solidFill>
                <a:srgbClr val="FF0000"/>
              </a:solidFill>
              <a:latin typeface="Arial Narrow" pitchFamily="34" charset="0"/>
              <a:ea typeface="Arial Narrow" pitchFamily="34" charset="0"/>
              <a:cs typeface="Arial Narrow" pitchFamily="34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346075" y="2381250"/>
            <a:ext cx="8362950" cy="34020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400" dirty="0">
                <a:latin typeface="Arial Narrow"/>
                <a:cs typeface="Arial Narrow"/>
              </a:rPr>
              <a:t>What is the cost of admitting patients with a TIA to hospital?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400" dirty="0">
              <a:latin typeface="Arial Narrow"/>
              <a:cs typeface="Arial Narrow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charset="2"/>
              <a:buChar char="ü"/>
              <a:defRPr/>
            </a:pPr>
            <a:r>
              <a:rPr lang="en-US" sz="2400" dirty="0">
                <a:latin typeface="Arial Narrow"/>
                <a:cs typeface="Arial Narrow"/>
              </a:rPr>
              <a:t>The average cost of in-patient management of TIAs was $328,000 (Can), of which 95% was attributed to the cost of hospitalization alone. 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charset="2"/>
              <a:buChar char="ü"/>
              <a:defRPr/>
            </a:pPr>
            <a:endParaRPr lang="en-US" sz="2400" dirty="0">
              <a:latin typeface="Arial Narrow"/>
              <a:cs typeface="Arial Narrow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charset="2"/>
              <a:buChar char="ü"/>
              <a:defRPr/>
            </a:pPr>
            <a:r>
              <a:rPr lang="en-US" sz="2400" dirty="0">
                <a:latin typeface="Arial Narrow"/>
                <a:cs typeface="Arial Narrow"/>
              </a:rPr>
              <a:t>If hospitalization of patients with TIA could be reduced, significant cost-savings could be realized.</a:t>
            </a:r>
          </a:p>
          <a:p>
            <a:pPr algn="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en-US" sz="3200" i="1" dirty="0"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+mn-lt"/>
              <a:cs typeface="+mn-cs"/>
            </a:endParaRPr>
          </a:p>
          <a:p>
            <a:pPr algn="r"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i="1" dirty="0">
                <a:solidFill>
                  <a:schemeClr val="tx1">
                    <a:lumMod val="50000"/>
                    <a:lumOff val="50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Narrow"/>
                <a:cs typeface="Arial Narrow"/>
              </a:rPr>
              <a:t>Cerebrovascular Diseases </a:t>
            </a:r>
            <a:r>
              <a:rPr lang="en-US" sz="2000" dirty="0">
                <a:solidFill>
                  <a:schemeClr val="tx1">
                    <a:lumMod val="50000"/>
                    <a:lumOff val="50000"/>
                  </a:schemeClr>
                </a:solidFill>
                <a:latin typeface="Arial Narrow"/>
                <a:cs typeface="Arial Narrow"/>
              </a:rPr>
              <a:t>    </a:t>
            </a:r>
            <a:endParaRPr lang="en-US" sz="1050" dirty="0">
              <a:solidFill>
                <a:schemeClr val="tx1">
                  <a:lumMod val="50000"/>
                  <a:lumOff val="50000"/>
                </a:schemeClr>
              </a:solidFill>
              <a:latin typeface="Arial Narrow"/>
              <a:cs typeface="Arial Narrow"/>
            </a:endParaRPr>
          </a:p>
        </p:txBody>
      </p:sp>
      <p:pic>
        <p:nvPicPr>
          <p:cNvPr id="27651" name="Immagine 2"/>
          <p:cNvPicPr>
            <a:picLocks noChangeAspect="1"/>
          </p:cNvPicPr>
          <p:nvPr/>
        </p:nvPicPr>
        <p:blipFill>
          <a:blip r:embed="rId2"/>
          <a:srcRect l="10555" t="18372" r="4897" b="6877"/>
          <a:stretch>
            <a:fillRect/>
          </a:stretch>
        </p:blipFill>
        <p:spPr bwMode="auto">
          <a:xfrm>
            <a:off x="6769100" y="1076325"/>
            <a:ext cx="1816100" cy="107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0" y="1012825"/>
            <a:ext cx="9144000" cy="5618163"/>
          </a:xfrm>
          <a:solidFill>
            <a:schemeClr val="bg1">
              <a:lumMod val="95000"/>
            </a:schemeClr>
          </a:solidFill>
        </p:spPr>
        <p:txBody>
          <a:bodyPr anchor="ctr">
            <a:normAutofit/>
          </a:bodyPr>
          <a:lstStyle/>
          <a:p>
            <a:pPr algn="ctr">
              <a:lnSpc>
                <a:spcPct val="90000"/>
              </a:lnSpc>
              <a:buFont typeface="Arial" charset="0"/>
              <a:buNone/>
            </a:pPr>
            <a:r>
              <a:rPr lang="en-US" b="1" u="sng" smtClean="0">
                <a:latin typeface="Arial Narrow" pitchFamily="34" charset="0"/>
                <a:ea typeface="Arial Narrow" pitchFamily="34" charset="0"/>
                <a:cs typeface="Arial Narrow" pitchFamily="34" charset="0"/>
              </a:rPr>
              <a:t>TIA Stroke Risk Assessment</a:t>
            </a:r>
            <a:endParaRPr lang="en-US" b="1" smtClean="0">
              <a:latin typeface="Arial Narrow" pitchFamily="34" charset="0"/>
              <a:ea typeface="Arial Narrow" pitchFamily="34" charset="0"/>
              <a:cs typeface="Arial Narrow" pitchFamily="34" charset="0"/>
            </a:endParaRPr>
          </a:p>
          <a:p>
            <a:pPr lvl="1">
              <a:lnSpc>
                <a:spcPct val="90000"/>
              </a:lnSpc>
              <a:buFont typeface="Arial" charset="0"/>
              <a:buNone/>
            </a:pPr>
            <a:endParaRPr lang="en-US" sz="2000" u="sng" smtClean="0">
              <a:latin typeface="Arial Narrow" pitchFamily="34" charset="0"/>
              <a:ea typeface="Arial Narrow" pitchFamily="34" charset="0"/>
              <a:cs typeface="Arial Narrow" pitchFamily="34" charset="0"/>
            </a:endParaRPr>
          </a:p>
          <a:p>
            <a:pPr>
              <a:lnSpc>
                <a:spcPct val="90000"/>
              </a:lnSpc>
            </a:pPr>
            <a:r>
              <a:rPr lang="en-US" sz="2400" u="sng" smtClean="0">
                <a:latin typeface="Arial Narrow" pitchFamily="34" charset="0"/>
                <a:ea typeface="Arial Narrow" pitchFamily="34" charset="0"/>
                <a:cs typeface="Arial Narrow" pitchFamily="34" charset="0"/>
              </a:rPr>
              <a:t>High Risk</a:t>
            </a:r>
          </a:p>
          <a:p>
            <a:pPr lvl="1">
              <a:lnSpc>
                <a:spcPct val="90000"/>
              </a:lnSpc>
            </a:pPr>
            <a:r>
              <a:rPr lang="en-US" sz="2000" smtClean="0">
                <a:latin typeface="Arial Narrow" pitchFamily="34" charset="0"/>
                <a:ea typeface="Arial Narrow" pitchFamily="34" charset="0"/>
                <a:cs typeface="Arial Narrow" pitchFamily="34" charset="0"/>
              </a:rPr>
              <a:t>Symptom onset &lt; 48 hours with ABCD2 score ≥ 5</a:t>
            </a:r>
          </a:p>
          <a:p>
            <a:pPr lvl="1">
              <a:lnSpc>
                <a:spcPct val="90000"/>
              </a:lnSpc>
              <a:buFont typeface="Arial" charset="0"/>
              <a:buNone/>
            </a:pPr>
            <a:endParaRPr lang="en-US" sz="2000" smtClean="0">
              <a:latin typeface="Arial Narrow" pitchFamily="34" charset="0"/>
              <a:ea typeface="Arial Narrow" pitchFamily="34" charset="0"/>
              <a:cs typeface="Arial Narrow" pitchFamily="34" charset="0"/>
            </a:endParaRPr>
          </a:p>
          <a:p>
            <a:pPr>
              <a:lnSpc>
                <a:spcPct val="90000"/>
              </a:lnSpc>
            </a:pPr>
            <a:r>
              <a:rPr lang="en-US" sz="2400" u="sng" smtClean="0">
                <a:latin typeface="Arial Narrow" pitchFamily="34" charset="0"/>
                <a:ea typeface="Arial Narrow" pitchFamily="34" charset="0"/>
                <a:cs typeface="Arial Narrow" pitchFamily="34" charset="0"/>
              </a:rPr>
              <a:t>Medium Risk</a:t>
            </a:r>
          </a:p>
          <a:p>
            <a:pPr lvl="1">
              <a:lnSpc>
                <a:spcPct val="90000"/>
              </a:lnSpc>
            </a:pPr>
            <a:r>
              <a:rPr lang="en-US" sz="2000" smtClean="0">
                <a:latin typeface="Arial Narrow" pitchFamily="34" charset="0"/>
                <a:ea typeface="Arial Narrow" pitchFamily="34" charset="0"/>
                <a:cs typeface="Arial Narrow" pitchFamily="34" charset="0"/>
              </a:rPr>
              <a:t>Symptom onset &gt; 48 hours with ABCD</a:t>
            </a:r>
            <a:r>
              <a:rPr lang="en-US" sz="2000" baseline="30000" smtClean="0">
                <a:latin typeface="Arial Narrow" pitchFamily="34" charset="0"/>
                <a:ea typeface="Arial Narrow" pitchFamily="34" charset="0"/>
                <a:cs typeface="Arial Narrow" pitchFamily="34" charset="0"/>
              </a:rPr>
              <a:t>2 </a:t>
            </a:r>
            <a:r>
              <a:rPr lang="en-US" sz="2000" smtClean="0">
                <a:latin typeface="Arial Narrow" pitchFamily="34" charset="0"/>
                <a:ea typeface="Arial Narrow" pitchFamily="34" charset="0"/>
                <a:cs typeface="Arial Narrow" pitchFamily="34" charset="0"/>
              </a:rPr>
              <a:t>score ≥ 5</a:t>
            </a:r>
          </a:p>
          <a:p>
            <a:pPr lvl="1">
              <a:lnSpc>
                <a:spcPct val="90000"/>
              </a:lnSpc>
            </a:pPr>
            <a:r>
              <a:rPr lang="en-US" sz="2000" smtClean="0">
                <a:latin typeface="Arial Narrow" pitchFamily="34" charset="0"/>
                <a:ea typeface="Arial Narrow" pitchFamily="34" charset="0"/>
                <a:cs typeface="Arial Narrow" pitchFamily="34" charset="0"/>
              </a:rPr>
              <a:t>Symptom onset &lt; 48 hours with ABCD</a:t>
            </a:r>
            <a:r>
              <a:rPr lang="en-US" sz="2000" baseline="30000" smtClean="0">
                <a:latin typeface="Arial Narrow" pitchFamily="34" charset="0"/>
                <a:ea typeface="Arial Narrow" pitchFamily="34" charset="0"/>
                <a:cs typeface="Arial Narrow" pitchFamily="34" charset="0"/>
              </a:rPr>
              <a:t>2  </a:t>
            </a:r>
            <a:r>
              <a:rPr lang="en-US" sz="2000" smtClean="0">
                <a:latin typeface="Arial Narrow" pitchFamily="34" charset="0"/>
                <a:ea typeface="Arial Narrow" pitchFamily="34" charset="0"/>
                <a:cs typeface="Arial Narrow" pitchFamily="34" charset="0"/>
              </a:rPr>
              <a:t>score &lt; 5</a:t>
            </a:r>
          </a:p>
          <a:p>
            <a:pPr lvl="1">
              <a:lnSpc>
                <a:spcPct val="90000"/>
              </a:lnSpc>
              <a:buFont typeface="Arial" charset="0"/>
              <a:buNone/>
            </a:pPr>
            <a:endParaRPr lang="en-US" sz="2000" smtClean="0">
              <a:latin typeface="Arial Narrow" pitchFamily="34" charset="0"/>
              <a:ea typeface="Arial Narrow" pitchFamily="34" charset="0"/>
              <a:cs typeface="Arial Narrow" pitchFamily="34" charset="0"/>
            </a:endParaRPr>
          </a:p>
          <a:p>
            <a:pPr>
              <a:lnSpc>
                <a:spcPct val="90000"/>
              </a:lnSpc>
            </a:pPr>
            <a:r>
              <a:rPr lang="en-US" sz="2400" u="sng" smtClean="0">
                <a:latin typeface="Arial Narrow" pitchFamily="34" charset="0"/>
                <a:ea typeface="Arial Narrow" pitchFamily="34" charset="0"/>
                <a:cs typeface="Arial Narrow" pitchFamily="34" charset="0"/>
              </a:rPr>
              <a:t>Low Risk</a:t>
            </a:r>
            <a:endParaRPr lang="en-US" sz="2400" smtClean="0">
              <a:latin typeface="Arial Narrow" pitchFamily="34" charset="0"/>
              <a:ea typeface="Arial Narrow" pitchFamily="34" charset="0"/>
              <a:cs typeface="Arial Narrow" pitchFamily="34" charset="0"/>
            </a:endParaRPr>
          </a:p>
          <a:p>
            <a:pPr lvl="1">
              <a:lnSpc>
                <a:spcPct val="90000"/>
              </a:lnSpc>
            </a:pPr>
            <a:r>
              <a:rPr lang="en-US" sz="2000" smtClean="0">
                <a:latin typeface="Arial Narrow" pitchFamily="34" charset="0"/>
                <a:ea typeface="Arial Narrow" pitchFamily="34" charset="0"/>
                <a:cs typeface="Arial Narrow" pitchFamily="34" charset="0"/>
              </a:rPr>
              <a:t>System onset &gt; 48 hours with ABCD</a:t>
            </a:r>
            <a:r>
              <a:rPr lang="en-US" sz="2000" baseline="30000" smtClean="0">
                <a:latin typeface="Arial Narrow" pitchFamily="34" charset="0"/>
                <a:ea typeface="Arial Narrow" pitchFamily="34" charset="0"/>
                <a:cs typeface="Arial Narrow" pitchFamily="34" charset="0"/>
              </a:rPr>
              <a:t>2 </a:t>
            </a:r>
            <a:r>
              <a:rPr lang="en-US" sz="2000" smtClean="0">
                <a:latin typeface="Arial Narrow" pitchFamily="34" charset="0"/>
                <a:ea typeface="Arial Narrow" pitchFamily="34" charset="0"/>
                <a:cs typeface="Arial Narrow" pitchFamily="34" charset="0"/>
              </a:rPr>
              <a:t>score &lt; 5</a:t>
            </a:r>
          </a:p>
          <a:p>
            <a:pPr lvl="1">
              <a:lnSpc>
                <a:spcPct val="90000"/>
              </a:lnSpc>
            </a:pPr>
            <a:r>
              <a:rPr lang="en-US" sz="2000" smtClean="0">
                <a:latin typeface="Arial Narrow" pitchFamily="34" charset="0"/>
                <a:ea typeface="Arial Narrow" pitchFamily="34" charset="0"/>
                <a:cs typeface="Arial Narrow" pitchFamily="34" charset="0"/>
              </a:rPr>
              <a:t>Pure sensory deficit  </a:t>
            </a:r>
          </a:p>
          <a:p>
            <a:pPr lvl="1">
              <a:lnSpc>
                <a:spcPct val="90000"/>
              </a:lnSpc>
            </a:pPr>
            <a:r>
              <a:rPr lang="en-US" sz="2000" smtClean="0">
                <a:latin typeface="Arial Narrow" pitchFamily="34" charset="0"/>
                <a:ea typeface="Arial Narrow" pitchFamily="34" charset="0"/>
                <a:cs typeface="Arial Narrow" pitchFamily="34" charset="0"/>
              </a:rPr>
              <a:t>Pure ataxia 	</a:t>
            </a:r>
            <a:endParaRPr lang="en-US" sz="2000" u="sng" smtClean="0">
              <a:latin typeface="Arial Narrow" pitchFamily="34" charset="0"/>
              <a:ea typeface="Arial Narrow" pitchFamily="34" charset="0"/>
              <a:cs typeface="Arial Narrow" pitchFamily="34" charset="0"/>
            </a:endParaRPr>
          </a:p>
        </p:txBody>
      </p:sp>
      <p:cxnSp>
        <p:nvCxnSpPr>
          <p:cNvPr id="4" name="Connettore 1 3"/>
          <p:cNvCxnSpPr/>
          <p:nvPr/>
        </p:nvCxnSpPr>
        <p:spPr>
          <a:xfrm>
            <a:off x="0" y="971550"/>
            <a:ext cx="9144000" cy="0"/>
          </a:xfrm>
          <a:prstGeom prst="line">
            <a:avLst/>
          </a:prstGeom>
          <a:ln w="76200" cmpd="sng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" name="Connettore 1 4"/>
          <p:cNvCxnSpPr/>
          <p:nvPr/>
        </p:nvCxnSpPr>
        <p:spPr>
          <a:xfrm>
            <a:off x="0" y="6630988"/>
            <a:ext cx="9144000" cy="0"/>
          </a:xfrm>
          <a:prstGeom prst="line">
            <a:avLst/>
          </a:prstGeom>
          <a:ln w="76200" cmpd="sng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8676" name="Titolo 1"/>
          <p:cNvSpPr>
            <a:spLocks noGrp="1"/>
          </p:cNvSpPr>
          <p:nvPr>
            <p:ph type="title"/>
          </p:nvPr>
        </p:nvSpPr>
        <p:spPr>
          <a:xfrm>
            <a:off x="377825" y="60325"/>
            <a:ext cx="8362950" cy="839788"/>
          </a:xfrm>
          <a:solidFill>
            <a:srgbClr val="FFFFFF">
              <a:alpha val="50980"/>
            </a:srgbClr>
          </a:solidFill>
        </p:spPr>
        <p:txBody>
          <a:bodyPr/>
          <a:lstStyle/>
          <a:p>
            <a:r>
              <a:rPr lang="en-US" b="1" smtClean="0">
                <a:solidFill>
                  <a:srgbClr val="FF0000"/>
                </a:solidFill>
                <a:latin typeface="Arial Narrow" pitchFamily="34" charset="0"/>
                <a:ea typeface="Arial Narrow" pitchFamily="34" charset="0"/>
                <a:cs typeface="Arial Narrow" pitchFamily="34" charset="0"/>
              </a:rPr>
              <a:t>High risk TIA: Clinical Predictors</a:t>
            </a:r>
            <a:endParaRPr lang="it-IT" b="1" smtClean="0">
              <a:solidFill>
                <a:srgbClr val="FF0000"/>
              </a:solidFill>
              <a:latin typeface="Arial Narrow" pitchFamily="34" charset="0"/>
              <a:ea typeface="Arial Narrow" pitchFamily="34" charset="0"/>
              <a:cs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itolo 1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973138"/>
          </a:xfrm>
          <a:solidFill>
            <a:srgbClr val="FFFFFF">
              <a:alpha val="50980"/>
            </a:srgbClr>
          </a:solidFill>
        </p:spPr>
        <p:txBody>
          <a:bodyPr/>
          <a:lstStyle/>
          <a:p>
            <a:r>
              <a:rPr lang="it-IT" b="1" smtClean="0">
                <a:solidFill>
                  <a:srgbClr val="00CCFF"/>
                </a:solidFill>
                <a:latin typeface="Arial Narrow" pitchFamily="34" charset="0"/>
                <a:ea typeface="Arial Narrow" pitchFamily="34" charset="0"/>
                <a:cs typeface="Arial Narrow" pitchFamily="34" charset="0"/>
              </a:rPr>
              <a:t>ABCD2 score: stratificazione del rischio</a:t>
            </a:r>
          </a:p>
        </p:txBody>
      </p:sp>
      <p:sp>
        <p:nvSpPr>
          <p:cNvPr id="8" name="CasellaDiTesto 7"/>
          <p:cNvSpPr txBox="1"/>
          <p:nvPr/>
        </p:nvSpPr>
        <p:spPr>
          <a:xfrm>
            <a:off x="346075" y="1014413"/>
            <a:ext cx="8543925" cy="52879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spAutoFit/>
          </a:bodyPr>
          <a:lstStyle/>
          <a:p>
            <a:pPr marL="342900" indent="-3429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it-IT" sz="2400" dirty="0">
                <a:latin typeface="Arial Narrow"/>
                <a:cs typeface="Arial Narrow"/>
              </a:rPr>
              <a:t>0-3 rischio di ictus a 2 giorni  1,3%          a 90 gg       3%</a:t>
            </a:r>
          </a:p>
          <a:p>
            <a:pPr marL="342900" indent="-3429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it-IT" sz="2400" dirty="0">
                <a:latin typeface="Arial Narrow"/>
                <a:cs typeface="Arial Narrow"/>
              </a:rPr>
              <a:t>4-5 rischio di ictus a 2 giorni  4,1 %                           10%</a:t>
            </a:r>
          </a:p>
          <a:p>
            <a:pPr marL="342900" indent="-3429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it-IT" sz="2400" dirty="0">
                <a:latin typeface="Arial Narrow"/>
                <a:cs typeface="Arial Narrow"/>
              </a:rPr>
              <a:t>6-7 rischio di ictus a 2 giorni  8,1%                            25%</a:t>
            </a:r>
          </a:p>
          <a:p>
            <a:pPr fontAlgn="auto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it-IT" sz="2400" dirty="0">
              <a:latin typeface="Arial Narrow"/>
              <a:cs typeface="Arial Narrow"/>
            </a:endParaRPr>
          </a:p>
          <a:p>
            <a:pPr marL="342900" indent="-3429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charset="2"/>
              <a:buChar char="ü"/>
              <a:defRPr/>
            </a:pPr>
            <a:r>
              <a:rPr lang="it-IT" sz="2400" dirty="0">
                <a:latin typeface="Arial Narrow"/>
                <a:cs typeface="Arial Narrow"/>
              </a:rPr>
              <a:t>L’Ospedalizzazione  è indicata se ABCD2  score &gt; 5 o con ripetuti TIA  ( </a:t>
            </a:r>
            <a:r>
              <a:rPr lang="it-IT" sz="2400" b="1" dirty="0">
                <a:latin typeface="Arial Narrow"/>
                <a:cs typeface="Arial Narrow"/>
              </a:rPr>
              <a:t>crescendo TIA </a:t>
            </a:r>
            <a:r>
              <a:rPr lang="it-IT" sz="2400" dirty="0">
                <a:latin typeface="Arial Narrow"/>
                <a:cs typeface="Arial Narrow"/>
              </a:rPr>
              <a:t>: 2 o più TIA in una settimana )</a:t>
            </a:r>
          </a:p>
          <a:p>
            <a:pPr marL="342900" indent="-3429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Wingdings" charset="2"/>
              <a:buChar char="ü"/>
              <a:defRPr/>
            </a:pPr>
            <a:r>
              <a:rPr lang="it-IT" sz="2400" dirty="0">
                <a:latin typeface="Arial Narrow"/>
                <a:cs typeface="Arial Narrow"/>
              </a:rPr>
              <a:t>L’Ospedalizzazione è ragionevole nel TIA entro 72 ore: </a:t>
            </a:r>
          </a:p>
          <a:p>
            <a:pPr marL="800100" lvl="1" indent="-3429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Lucida Grande"/>
              <a:buChar char="-"/>
              <a:defRPr/>
            </a:pPr>
            <a:r>
              <a:rPr lang="it-IT" sz="2400" dirty="0">
                <a:latin typeface="Arial Narrow"/>
                <a:cs typeface="Arial Narrow"/>
              </a:rPr>
              <a:t>se ABCD2 score&gt;3</a:t>
            </a:r>
          </a:p>
          <a:p>
            <a:pPr marL="800100" lvl="1" indent="-3429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Lucida Grande"/>
              <a:buChar char="-"/>
              <a:defRPr/>
            </a:pPr>
            <a:r>
              <a:rPr lang="it-IT" sz="2400" dirty="0">
                <a:latin typeface="Arial Narrow"/>
                <a:cs typeface="Arial Narrow"/>
              </a:rPr>
              <a:t>se ABCD2 score 0-2 con incerta diagnosi o con impossibilità a completare indagini entro 48 ore</a:t>
            </a:r>
          </a:p>
          <a:p>
            <a:pPr marL="800100" lvl="1" indent="-3429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Lucida Grande"/>
              <a:buChar char="-"/>
              <a:defRPr/>
            </a:pPr>
            <a:r>
              <a:rPr lang="it-IT" sz="2400" dirty="0">
                <a:latin typeface="Arial Narrow"/>
                <a:cs typeface="Arial Narrow"/>
              </a:rPr>
              <a:t>se ABCD2 score 0-2 con evento causato da ischemia focale, dimostrabile elettivamente con RMN-DWI</a:t>
            </a:r>
          </a:p>
        </p:txBody>
      </p:sp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461000" y="6302375"/>
            <a:ext cx="3429000" cy="500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Titolo 1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973138"/>
          </a:xfrm>
          <a:solidFill>
            <a:srgbClr val="FFFFFF">
              <a:alpha val="50980"/>
            </a:srgbClr>
          </a:solidFill>
        </p:spPr>
        <p:txBody>
          <a:bodyPr/>
          <a:lstStyle/>
          <a:p>
            <a:r>
              <a:rPr lang="it-IT" b="1" smtClean="0">
                <a:solidFill>
                  <a:srgbClr val="00CCFF"/>
                </a:solidFill>
                <a:latin typeface="Arial Narrow" pitchFamily="34" charset="0"/>
                <a:ea typeface="Arial Narrow" pitchFamily="34" charset="0"/>
                <a:cs typeface="Arial Narrow" pitchFamily="34" charset="0"/>
              </a:rPr>
              <a:t>Un algoritmo per un intervento efficace</a:t>
            </a:r>
          </a:p>
        </p:txBody>
      </p:sp>
      <p:sp>
        <p:nvSpPr>
          <p:cNvPr id="30722" name="CasellaDiTesto 7"/>
          <p:cNvSpPr txBox="1">
            <a:spLocks noChangeArrowheads="1"/>
          </p:cNvSpPr>
          <p:nvPr/>
        </p:nvSpPr>
        <p:spPr bwMode="auto">
          <a:xfrm>
            <a:off x="346075" y="1235075"/>
            <a:ext cx="3736975" cy="1016000"/>
          </a:xfrm>
          <a:prstGeom prst="rect">
            <a:avLst/>
          </a:prstGeom>
          <a:solidFill>
            <a:schemeClr val="bg1"/>
          </a:solidFill>
          <a:ln w="9525">
            <a:solidFill>
              <a:srgbClr val="1F497D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it-IT" sz="2000" b="1">
                <a:latin typeface="Arial Narrow" pitchFamily="34" charset="0"/>
              </a:rPr>
              <a:t>Storia clinica</a:t>
            </a:r>
          </a:p>
          <a:p>
            <a:pPr algn="ctr" eaLnBrk="0" hangingPunct="0"/>
            <a:r>
              <a:rPr lang="it-IT" sz="2000" b="1">
                <a:latin typeface="Arial Narrow" pitchFamily="34" charset="0"/>
              </a:rPr>
              <a:t>Esame obiettivo generale, vascolare, neurologico (NIHSS)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4806950" y="1241425"/>
            <a:ext cx="4043363" cy="1476375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tx2"/>
            </a:solidFill>
          </a:ln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it-IT" b="1" dirty="0">
                <a:solidFill>
                  <a:srgbClr val="000000"/>
                </a:solidFill>
                <a:latin typeface="Arial Narrow"/>
                <a:cs typeface="Arial Narrow"/>
              </a:rPr>
              <a:t>Misurazione parametri vitali</a:t>
            </a:r>
          </a:p>
          <a:p>
            <a:pPr algn="ctr" eaLnBrk="0" hangingPunct="0">
              <a:defRPr/>
            </a:pPr>
            <a:r>
              <a:rPr lang="it-IT" b="1" dirty="0">
                <a:solidFill>
                  <a:srgbClr val="000000"/>
                </a:solidFill>
                <a:latin typeface="Arial Narrow"/>
                <a:cs typeface="Arial Narrow"/>
              </a:rPr>
              <a:t>Accesso venoso</a:t>
            </a:r>
          </a:p>
          <a:p>
            <a:pPr algn="ctr" eaLnBrk="0" hangingPunct="0">
              <a:defRPr/>
            </a:pPr>
            <a:r>
              <a:rPr lang="it-IT" b="1" dirty="0">
                <a:solidFill>
                  <a:srgbClr val="000000"/>
                </a:solidFill>
                <a:latin typeface="Arial Narrow"/>
                <a:cs typeface="Arial Narrow"/>
              </a:rPr>
              <a:t>Prelievo per routine ematochimica, PT, PTT, INR, colesterolo, trigliceridi</a:t>
            </a:r>
          </a:p>
          <a:p>
            <a:pPr algn="ctr" eaLnBrk="0" hangingPunct="0">
              <a:defRPr/>
            </a:pPr>
            <a:r>
              <a:rPr lang="it-IT" b="1" dirty="0">
                <a:solidFill>
                  <a:srgbClr val="000000"/>
                </a:solidFill>
                <a:latin typeface="Arial Narrow"/>
                <a:cs typeface="Arial Narrow"/>
              </a:rPr>
              <a:t>ECG</a:t>
            </a:r>
          </a:p>
        </p:txBody>
      </p:sp>
      <p:sp>
        <p:nvSpPr>
          <p:cNvPr id="30724" name="CasellaDiTesto 4"/>
          <p:cNvSpPr txBox="1">
            <a:spLocks noChangeArrowheads="1"/>
          </p:cNvSpPr>
          <p:nvPr/>
        </p:nvSpPr>
        <p:spPr bwMode="auto">
          <a:xfrm>
            <a:off x="4806950" y="3381375"/>
            <a:ext cx="4043363" cy="400050"/>
          </a:xfrm>
          <a:prstGeom prst="rect">
            <a:avLst/>
          </a:prstGeom>
          <a:solidFill>
            <a:srgbClr val="F2DCDB"/>
          </a:solidFill>
          <a:ln w="9525">
            <a:solidFill>
              <a:srgbClr val="1F497D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it-IT" sz="2000" b="1">
                <a:solidFill>
                  <a:srgbClr val="FF0000"/>
                </a:solidFill>
                <a:latin typeface="Arial Narrow" pitchFamily="34" charset="0"/>
              </a:rPr>
              <a:t>TC encefalo senza mdc/RM</a:t>
            </a:r>
          </a:p>
        </p:txBody>
      </p:sp>
      <p:sp>
        <p:nvSpPr>
          <p:cNvPr id="6" name="CasellaDiTesto 5"/>
          <p:cNvSpPr txBox="1"/>
          <p:nvPr/>
        </p:nvSpPr>
        <p:spPr>
          <a:xfrm>
            <a:off x="4806950" y="4019550"/>
            <a:ext cx="4043363" cy="708025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rgbClr val="1F497D"/>
            </a:solidFill>
          </a:ln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it-IT" sz="2000" b="1" dirty="0">
                <a:solidFill>
                  <a:srgbClr val="FF0000"/>
                </a:solidFill>
                <a:latin typeface="Arial Narrow"/>
                <a:cs typeface="Arial Narrow"/>
              </a:rPr>
              <a:t>Eco-color-doppler TSA</a:t>
            </a:r>
          </a:p>
          <a:p>
            <a:pPr algn="ctr" eaLnBrk="0" hangingPunct="0">
              <a:defRPr/>
            </a:pPr>
            <a:r>
              <a:rPr lang="it-IT" sz="2000" b="1" dirty="0">
                <a:solidFill>
                  <a:srgbClr val="FF0000"/>
                </a:solidFill>
                <a:latin typeface="Arial Narrow"/>
                <a:cs typeface="Arial Narrow"/>
              </a:rPr>
              <a:t>Doppler </a:t>
            </a:r>
            <a:r>
              <a:rPr lang="it-IT" sz="2000" b="1" dirty="0" err="1">
                <a:solidFill>
                  <a:srgbClr val="FF0000"/>
                </a:solidFill>
                <a:latin typeface="Arial Narrow"/>
                <a:cs typeface="Arial Narrow"/>
              </a:rPr>
              <a:t>Transcranico</a:t>
            </a:r>
            <a:endParaRPr lang="it-IT" sz="2000" b="1" dirty="0">
              <a:solidFill>
                <a:srgbClr val="FF0000"/>
              </a:solidFill>
              <a:latin typeface="Arial Narrow"/>
              <a:cs typeface="Arial Narrow"/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4806950" y="4964113"/>
            <a:ext cx="4043363" cy="40005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rgbClr val="1F497D"/>
            </a:solidFill>
          </a:ln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it-IT" sz="2000" b="1" dirty="0">
                <a:latin typeface="Arial Narrow"/>
                <a:cs typeface="Arial Narrow"/>
              </a:rPr>
              <a:t>Ecocardiogramma + holter </a:t>
            </a:r>
          </a:p>
        </p:txBody>
      </p:sp>
      <p:sp>
        <p:nvSpPr>
          <p:cNvPr id="9" name="CasellaDiTesto 8"/>
          <p:cNvSpPr txBox="1"/>
          <p:nvPr/>
        </p:nvSpPr>
        <p:spPr>
          <a:xfrm>
            <a:off x="346075" y="4189413"/>
            <a:ext cx="3736975" cy="461962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rgbClr val="1F497D"/>
            </a:solidFill>
          </a:ln>
        </p:spPr>
        <p:txBody>
          <a:bodyPr>
            <a:spAutoFit/>
          </a:bodyPr>
          <a:lstStyle/>
          <a:p>
            <a:pPr algn="ctr" eaLnBrk="0" hangingPunct="0">
              <a:buFont typeface="Symbol" pitchFamily="18" charset="2"/>
              <a:buNone/>
              <a:defRPr/>
            </a:pPr>
            <a:r>
              <a:rPr lang="it-IT" sz="2400" b="1" dirty="0">
                <a:latin typeface="Arial Narrow"/>
                <a:cs typeface="Arial Narrow"/>
              </a:rPr>
              <a:t>DIAGNOSI EZIOLOGICA</a:t>
            </a:r>
          </a:p>
        </p:txBody>
      </p:sp>
      <p:sp>
        <p:nvSpPr>
          <p:cNvPr id="10" name="CasellaDiTesto 9"/>
          <p:cNvSpPr txBox="1"/>
          <p:nvPr/>
        </p:nvSpPr>
        <p:spPr>
          <a:xfrm>
            <a:off x="160338" y="6048375"/>
            <a:ext cx="8859837" cy="44767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rgbClr val="1F497D"/>
            </a:solidFill>
          </a:ln>
        </p:spPr>
        <p:txBody>
          <a:bodyPr>
            <a:spAutoFit/>
          </a:bodyPr>
          <a:lstStyle/>
          <a:p>
            <a:pPr algn="ctr" eaLnBrk="0" hangingPunct="0">
              <a:defRPr/>
            </a:pPr>
            <a:r>
              <a:rPr lang="it-IT" sz="2300" b="1" dirty="0">
                <a:solidFill>
                  <a:srgbClr val="FF0000"/>
                </a:solidFill>
                <a:latin typeface="Arial Narrow"/>
                <a:cs typeface="Arial Narrow"/>
              </a:rPr>
              <a:t>Terapia farmacologica mirata (antiaggreganti, anticoagulanti, statina), TEA</a:t>
            </a:r>
          </a:p>
        </p:txBody>
      </p:sp>
      <p:sp>
        <p:nvSpPr>
          <p:cNvPr id="3" name="Freccia destra 2"/>
          <p:cNvSpPr/>
          <p:nvPr/>
        </p:nvSpPr>
        <p:spPr>
          <a:xfrm>
            <a:off x="4083050" y="1574800"/>
            <a:ext cx="723900" cy="290513"/>
          </a:xfrm>
          <a:prstGeom prst="rightArrow">
            <a:avLst/>
          </a:prstGeom>
          <a:solidFill>
            <a:schemeClr val="tx2"/>
          </a:solidFill>
          <a:ln>
            <a:solidFill>
              <a:srgbClr val="1F497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11" name="Freccia giù 10"/>
          <p:cNvSpPr/>
          <p:nvPr/>
        </p:nvSpPr>
        <p:spPr>
          <a:xfrm>
            <a:off x="6607175" y="2717800"/>
            <a:ext cx="385763" cy="663575"/>
          </a:xfrm>
          <a:prstGeom prst="downArrow">
            <a:avLst/>
          </a:prstGeom>
          <a:solidFill>
            <a:schemeClr val="tx2"/>
          </a:solidFill>
          <a:ln>
            <a:solidFill>
              <a:srgbClr val="1F497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12" name="Parentesi quadra aperta 11"/>
          <p:cNvSpPr/>
          <p:nvPr/>
        </p:nvSpPr>
        <p:spPr>
          <a:xfrm>
            <a:off x="4597400" y="3230563"/>
            <a:ext cx="209550" cy="2411412"/>
          </a:xfrm>
          <a:prstGeom prst="leftBracket">
            <a:avLst/>
          </a:prstGeom>
          <a:ln w="38100" cmpd="sng">
            <a:solidFill>
              <a:srgbClr val="1F497D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13" name="Freccia sinistra 12"/>
          <p:cNvSpPr/>
          <p:nvPr/>
        </p:nvSpPr>
        <p:spPr>
          <a:xfrm>
            <a:off x="4083050" y="4278313"/>
            <a:ext cx="514350" cy="323850"/>
          </a:xfrm>
          <a:prstGeom prst="leftArrow">
            <a:avLst/>
          </a:prstGeom>
          <a:solidFill>
            <a:schemeClr val="tx2"/>
          </a:solidFill>
          <a:ln>
            <a:solidFill>
              <a:srgbClr val="1F497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14" name="Freccia giù 13"/>
          <p:cNvSpPr/>
          <p:nvPr/>
        </p:nvSpPr>
        <p:spPr>
          <a:xfrm>
            <a:off x="2033588" y="4651375"/>
            <a:ext cx="385762" cy="1397000"/>
          </a:xfrm>
          <a:prstGeom prst="downArrow">
            <a:avLst/>
          </a:prstGeom>
          <a:solidFill>
            <a:schemeClr val="tx2"/>
          </a:solidFill>
          <a:ln>
            <a:solidFill>
              <a:srgbClr val="1F497D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itolo 1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973138"/>
          </a:xfrm>
          <a:solidFill>
            <a:srgbClr val="FFFFFF">
              <a:alpha val="50980"/>
            </a:srgbClr>
          </a:solidFill>
        </p:spPr>
        <p:txBody>
          <a:bodyPr/>
          <a:lstStyle/>
          <a:p>
            <a:r>
              <a:rPr lang="it-IT" b="1" smtClean="0">
                <a:solidFill>
                  <a:srgbClr val="00CCFF"/>
                </a:solidFill>
                <a:latin typeface="Arial Narrow" pitchFamily="34" charset="0"/>
                <a:ea typeface="Arial Narrow" pitchFamily="34" charset="0"/>
                <a:cs typeface="Arial Narrow" pitchFamily="34" charset="0"/>
              </a:rPr>
              <a:t>In quali casi non si tratta di TIA?</a:t>
            </a: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>
          <a:xfrm>
            <a:off x="457200" y="1125538"/>
            <a:ext cx="8229600" cy="4895850"/>
          </a:xfrm>
          <a:prstGeom prst="rect">
            <a:avLst/>
          </a:prstGeom>
          <a:noFill/>
          <a:ln>
            <a:solidFill>
              <a:schemeClr val="bg2">
                <a:lumMod val="25000"/>
              </a:schemeClr>
            </a:solidFill>
          </a:ln>
        </p:spPr>
      </p:pic>
      <p:sp>
        <p:nvSpPr>
          <p:cNvPr id="31747" name="Text Box 4"/>
          <p:cNvSpPr txBox="1">
            <a:spLocks noChangeArrowheads="1"/>
          </p:cNvSpPr>
          <p:nvPr/>
        </p:nvSpPr>
        <p:spPr bwMode="auto">
          <a:xfrm>
            <a:off x="107950" y="6207125"/>
            <a:ext cx="892810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it-IT" sz="2400">
                <a:solidFill>
                  <a:srgbClr val="000000"/>
                </a:solidFill>
                <a:latin typeface="Arial Narrow" pitchFamily="34" charset="0"/>
              </a:rPr>
              <a:t>D.D. : cefalea, epilessia, ipoglicemia, tumori, ascessi cerebrali, ESA  (25%)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995362"/>
          </a:xfrm>
          <a:noFill/>
          <a:ln>
            <a:noFill/>
          </a:ln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it-IT" sz="5400" b="1" dirty="0" smtClean="0">
                <a:solidFill>
                  <a:srgbClr val="00CCFF"/>
                </a:solidFill>
                <a:latin typeface="Arial Narrow"/>
                <a:cs typeface="Arial Narrow"/>
              </a:rPr>
              <a:t>I SESSIONE: TESTA</a:t>
            </a:r>
            <a:endParaRPr lang="it-IT" sz="5400" b="1" dirty="0">
              <a:solidFill>
                <a:srgbClr val="00CCFF"/>
              </a:solidFill>
              <a:latin typeface="Arial Narrow"/>
              <a:cs typeface="Arial Narrow"/>
            </a:endParaRPr>
          </a:p>
        </p:txBody>
      </p:sp>
      <p:sp>
        <p:nvSpPr>
          <p:cNvPr id="14338" name="CasellaDiTesto 5"/>
          <p:cNvSpPr txBox="1">
            <a:spLocks noChangeArrowheads="1"/>
          </p:cNvSpPr>
          <p:nvPr/>
        </p:nvSpPr>
        <p:spPr bwMode="auto">
          <a:xfrm>
            <a:off x="487363" y="1270000"/>
            <a:ext cx="8218487" cy="830263"/>
          </a:xfrm>
          <a:prstGeom prst="rect">
            <a:avLst/>
          </a:prstGeom>
          <a:solidFill>
            <a:srgbClr val="FFFFFF">
              <a:alpha val="50980"/>
            </a:srgb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sz="4800" b="1" dirty="0">
                <a:solidFill>
                  <a:srgbClr val="00CCFF"/>
                </a:solidFill>
                <a:latin typeface="Arial Narrow" pitchFamily="34" charset="0"/>
              </a:rPr>
              <a:t>1° MODULO: TIA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62545" y="2517569"/>
            <a:ext cx="5652655" cy="28975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/>
          <p:nvPr/>
        </p:nvSpPr>
        <p:spPr>
          <a:xfrm>
            <a:off x="0" y="1395413"/>
            <a:ext cx="9144000" cy="3598862"/>
          </a:xfrm>
          <a:prstGeom prst="rect">
            <a:avLst/>
          </a:prstGeom>
          <a:solidFill>
            <a:schemeClr val="bg1">
              <a:lumMod val="85000"/>
            </a:schemeClr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32770" name="CasellaDiTesto 7"/>
          <p:cNvSpPr txBox="1">
            <a:spLocks noChangeArrowheads="1"/>
          </p:cNvSpPr>
          <p:nvPr/>
        </p:nvSpPr>
        <p:spPr bwMode="auto">
          <a:xfrm>
            <a:off x="0" y="1395413"/>
            <a:ext cx="9144000" cy="3005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09538" algn="ctr">
              <a:lnSpc>
                <a:spcPct val="120000"/>
              </a:lnSpc>
            </a:pPr>
            <a:r>
              <a:rPr lang="it-IT" sz="8000" b="1">
                <a:latin typeface="Arial Narrow" pitchFamily="34" charset="0"/>
              </a:rPr>
              <a:t>Ed ora al neuroradiologo...</a:t>
            </a:r>
          </a:p>
        </p:txBody>
      </p:sp>
      <p:cxnSp>
        <p:nvCxnSpPr>
          <p:cNvPr id="6" name="Connettore 1 5"/>
          <p:cNvCxnSpPr/>
          <p:nvPr/>
        </p:nvCxnSpPr>
        <p:spPr>
          <a:xfrm>
            <a:off x="0" y="1395413"/>
            <a:ext cx="9144000" cy="0"/>
          </a:xfrm>
          <a:prstGeom prst="line">
            <a:avLst/>
          </a:prstGeom>
          <a:ln w="76200" cmpd="sng">
            <a:solidFill>
              <a:srgbClr val="00CC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1 9"/>
          <p:cNvCxnSpPr/>
          <p:nvPr/>
        </p:nvCxnSpPr>
        <p:spPr>
          <a:xfrm>
            <a:off x="0" y="4994275"/>
            <a:ext cx="9144000" cy="0"/>
          </a:xfrm>
          <a:prstGeom prst="line">
            <a:avLst/>
          </a:prstGeom>
          <a:ln w="76200" cmpd="sng">
            <a:solidFill>
              <a:srgbClr val="00CC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2773" name="CasellaDiTesto 10"/>
          <p:cNvSpPr txBox="1">
            <a:spLocks noChangeArrowheads="1"/>
          </p:cNvSpPr>
          <p:nvPr/>
        </p:nvSpPr>
        <p:spPr bwMode="auto">
          <a:xfrm>
            <a:off x="2328863" y="5140325"/>
            <a:ext cx="1939762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3200" i="1" dirty="0">
                <a:latin typeface="Arial Narrow" pitchFamily="34" charset="0"/>
              </a:rPr>
              <a:t>Dr. </a:t>
            </a:r>
            <a:r>
              <a:rPr lang="it-IT" sz="3200" i="1" dirty="0" err="1">
                <a:latin typeface="Arial Narrow" pitchFamily="34" charset="0"/>
              </a:rPr>
              <a:t>Frigerio</a:t>
            </a:r>
            <a:r>
              <a:rPr lang="it-IT" sz="3200" i="1" dirty="0">
                <a:latin typeface="Arial Narrow" pitchFamily="34" charset="0"/>
              </a:rPr>
              <a:t> </a:t>
            </a:r>
          </a:p>
        </p:txBody>
      </p:sp>
      <p:pic>
        <p:nvPicPr>
          <p:cNvPr id="32774" name="Picture 3"/>
          <p:cNvPicPr>
            <a:picLocks noChangeAspect="1" noChangeArrowheads="1"/>
          </p:cNvPicPr>
          <p:nvPr/>
        </p:nvPicPr>
        <p:blipFill>
          <a:blip r:embed="rId2"/>
          <a:srcRect l="20827" t="9335" r="36293" b="5840"/>
          <a:stretch>
            <a:fillRect/>
          </a:stretch>
        </p:blipFill>
        <p:spPr bwMode="auto">
          <a:xfrm>
            <a:off x="0" y="4121150"/>
            <a:ext cx="1252538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itolo 1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1177925"/>
          </a:xfrm>
          <a:solidFill>
            <a:srgbClr val="FFFFFF">
              <a:alpha val="50980"/>
            </a:srgbClr>
          </a:solidFill>
        </p:spPr>
        <p:txBody>
          <a:bodyPr/>
          <a:lstStyle/>
          <a:p>
            <a:r>
              <a:rPr lang="it-IT" b="1" smtClean="0">
                <a:solidFill>
                  <a:srgbClr val="00CCFF"/>
                </a:solidFill>
                <a:latin typeface="Arial Narrow" pitchFamily="34" charset="0"/>
                <a:ea typeface="Arial Narrow" pitchFamily="34" charset="0"/>
                <a:cs typeface="Arial Narrow" pitchFamily="34" charset="0"/>
              </a:rPr>
              <a:t>TIA: EMERGENZA MEDICA </a:t>
            </a:r>
          </a:p>
        </p:txBody>
      </p:sp>
      <p:sp>
        <p:nvSpPr>
          <p:cNvPr id="8" name="CasellaDiTesto 7"/>
          <p:cNvSpPr txBox="1"/>
          <p:nvPr/>
        </p:nvSpPr>
        <p:spPr>
          <a:xfrm>
            <a:off x="385763" y="1425575"/>
            <a:ext cx="8458200" cy="50609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spAutoFit/>
          </a:bodyPr>
          <a:lstStyle/>
          <a:p>
            <a:pPr marL="457200" indent="-4572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it-IT" sz="3200" dirty="0">
                <a:latin typeface="Arial Narrow"/>
                <a:cs typeface="Arial Narrow"/>
              </a:rPr>
              <a:t>Rischio di </a:t>
            </a:r>
            <a:r>
              <a:rPr lang="it-IT" sz="3200" dirty="0" err="1">
                <a:latin typeface="Arial Narrow"/>
                <a:cs typeface="Arial Narrow"/>
              </a:rPr>
              <a:t>stroke</a:t>
            </a:r>
            <a:r>
              <a:rPr lang="it-IT" sz="3200" dirty="0">
                <a:latin typeface="Arial Narrow"/>
                <a:cs typeface="Arial Narrow"/>
              </a:rPr>
              <a:t> successivo a TIA (maggiore nelle prime 24 ore): 10% in 7gg</a:t>
            </a:r>
          </a:p>
          <a:p>
            <a:pPr marL="457200" indent="-4572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it-IT" sz="3200" dirty="0">
                <a:latin typeface="Arial Narrow"/>
                <a:cs typeface="Arial Narrow"/>
              </a:rPr>
              <a:t>12-30% </a:t>
            </a:r>
            <a:r>
              <a:rPr lang="it-IT" sz="3200" dirty="0" err="1">
                <a:latin typeface="Arial Narrow"/>
                <a:cs typeface="Arial Narrow"/>
              </a:rPr>
              <a:t>stroke</a:t>
            </a:r>
            <a:r>
              <a:rPr lang="it-IT" sz="3200" dirty="0">
                <a:latin typeface="Arial Narrow"/>
                <a:cs typeface="Arial Narrow"/>
              </a:rPr>
              <a:t> con storia di TIA pregresso (circa il 25% nelle ore precedenti)</a:t>
            </a:r>
          </a:p>
          <a:p>
            <a:pPr marL="457200" indent="-457200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it-IT" sz="3200" dirty="0">
                <a:latin typeface="Arial Narrow"/>
                <a:cs typeface="Arial Narrow"/>
              </a:rPr>
              <a:t>Trattamento precoce: riduce dell’80% il rischio di </a:t>
            </a:r>
            <a:r>
              <a:rPr lang="it-IT" sz="3200" dirty="0" err="1">
                <a:latin typeface="Arial Narrow"/>
                <a:cs typeface="Arial Narrow"/>
              </a:rPr>
              <a:t>stroke</a:t>
            </a:r>
            <a:r>
              <a:rPr lang="it-IT" sz="3200" dirty="0">
                <a:latin typeface="Arial Narrow"/>
                <a:cs typeface="Arial Narrow"/>
              </a:rPr>
              <a:t> a 90gg</a:t>
            </a:r>
          </a:p>
          <a:p>
            <a:pPr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endParaRPr lang="it-IT" sz="3200" dirty="0">
              <a:latin typeface="Arial Narrow"/>
              <a:cs typeface="Arial Narrow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dirty="0" err="1">
                <a:latin typeface="Arial Narrow"/>
                <a:cs typeface="Arial Narrow"/>
              </a:rPr>
              <a:t>Easton</a:t>
            </a:r>
            <a:r>
              <a:rPr lang="it-IT" dirty="0">
                <a:latin typeface="Arial Narrow"/>
                <a:cs typeface="Arial Narrow"/>
              </a:rPr>
              <a:t> et al. Definition ed </a:t>
            </a:r>
            <a:r>
              <a:rPr lang="it-IT" dirty="0" err="1">
                <a:latin typeface="Arial Narrow"/>
                <a:cs typeface="Arial Narrow"/>
              </a:rPr>
              <a:t>evaluation</a:t>
            </a:r>
            <a:r>
              <a:rPr lang="it-IT" dirty="0">
                <a:latin typeface="Arial Narrow"/>
                <a:cs typeface="Arial Narrow"/>
              </a:rPr>
              <a:t> of TIA. </a:t>
            </a:r>
            <a:r>
              <a:rPr lang="it-IT" dirty="0" err="1">
                <a:latin typeface="Arial Narrow"/>
                <a:cs typeface="Arial Narrow"/>
              </a:rPr>
              <a:t>Stroke</a:t>
            </a:r>
            <a:r>
              <a:rPr lang="it-IT" dirty="0">
                <a:latin typeface="Arial Narrow"/>
                <a:cs typeface="Arial Narrow"/>
              </a:rPr>
              <a:t>. 2009;40:2276-2293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dirty="0" err="1">
                <a:latin typeface="Arial Narrow"/>
                <a:cs typeface="Arial Narrow"/>
              </a:rPr>
              <a:t>Sorensen</a:t>
            </a:r>
            <a:r>
              <a:rPr lang="it-IT" dirty="0">
                <a:latin typeface="Arial Narrow"/>
                <a:cs typeface="Arial Narrow"/>
              </a:rPr>
              <a:t> et al. </a:t>
            </a:r>
            <a:r>
              <a:rPr lang="it-IT" dirty="0" err="1">
                <a:latin typeface="Arial Narrow"/>
                <a:cs typeface="Arial Narrow"/>
              </a:rPr>
              <a:t>Transient</a:t>
            </a:r>
            <a:r>
              <a:rPr lang="it-IT" dirty="0">
                <a:latin typeface="Arial Narrow"/>
                <a:cs typeface="Arial Narrow"/>
              </a:rPr>
              <a:t> </a:t>
            </a:r>
            <a:r>
              <a:rPr lang="it-IT" dirty="0" err="1">
                <a:latin typeface="Arial Narrow"/>
                <a:cs typeface="Arial Narrow"/>
              </a:rPr>
              <a:t>ischemic</a:t>
            </a:r>
            <a:r>
              <a:rPr lang="it-IT" dirty="0">
                <a:latin typeface="Arial Narrow"/>
                <a:cs typeface="Arial Narrow"/>
              </a:rPr>
              <a:t> </a:t>
            </a:r>
            <a:r>
              <a:rPr lang="it-IT" dirty="0" err="1">
                <a:latin typeface="Arial Narrow"/>
                <a:cs typeface="Arial Narrow"/>
              </a:rPr>
              <a:t>attack</a:t>
            </a:r>
            <a:r>
              <a:rPr lang="it-IT" dirty="0">
                <a:latin typeface="Arial Narrow"/>
                <a:cs typeface="Arial Narrow"/>
              </a:rPr>
              <a:t>: </a:t>
            </a:r>
            <a:r>
              <a:rPr lang="it-IT" dirty="0" err="1">
                <a:latin typeface="Arial Narrow"/>
                <a:cs typeface="Arial Narrow"/>
              </a:rPr>
              <a:t>definition</a:t>
            </a:r>
            <a:r>
              <a:rPr lang="it-IT" dirty="0">
                <a:latin typeface="Arial Narrow"/>
                <a:cs typeface="Arial Narrow"/>
              </a:rPr>
              <a:t>, </a:t>
            </a:r>
            <a:r>
              <a:rPr lang="it-IT" dirty="0" err="1">
                <a:latin typeface="Arial Narrow"/>
                <a:cs typeface="Arial Narrow"/>
              </a:rPr>
              <a:t>diagnosis</a:t>
            </a:r>
            <a:r>
              <a:rPr lang="it-IT" dirty="0">
                <a:latin typeface="Arial Narrow"/>
                <a:cs typeface="Arial Narrow"/>
              </a:rPr>
              <a:t>, and </a:t>
            </a:r>
            <a:r>
              <a:rPr lang="it-IT" dirty="0" err="1">
                <a:latin typeface="Arial Narrow"/>
                <a:cs typeface="Arial Narrow"/>
              </a:rPr>
              <a:t>risk</a:t>
            </a:r>
            <a:r>
              <a:rPr lang="it-IT" dirty="0">
                <a:latin typeface="Arial Narrow"/>
                <a:cs typeface="Arial Narrow"/>
              </a:rPr>
              <a:t> </a:t>
            </a:r>
            <a:r>
              <a:rPr lang="it-IT" dirty="0" err="1">
                <a:latin typeface="Arial Narrow"/>
                <a:cs typeface="Arial Narrow"/>
              </a:rPr>
              <a:t>stratification</a:t>
            </a:r>
            <a:r>
              <a:rPr lang="it-IT" dirty="0">
                <a:latin typeface="Arial Narrow"/>
                <a:cs typeface="Arial Narrow"/>
              </a:rPr>
              <a:t>. </a:t>
            </a:r>
            <a:r>
              <a:rPr lang="it-IT" dirty="0" err="1">
                <a:latin typeface="Arial Narrow"/>
                <a:cs typeface="Arial Narrow"/>
              </a:rPr>
              <a:t>Neuroimag</a:t>
            </a:r>
            <a:r>
              <a:rPr lang="it-IT" dirty="0">
                <a:latin typeface="Arial Narrow"/>
                <a:cs typeface="Arial Narrow"/>
              </a:rPr>
              <a:t> </a:t>
            </a:r>
            <a:r>
              <a:rPr lang="it-IT" dirty="0" err="1">
                <a:latin typeface="Arial Narrow"/>
                <a:cs typeface="Arial Narrow"/>
              </a:rPr>
              <a:t>Clin</a:t>
            </a:r>
            <a:r>
              <a:rPr lang="it-IT" dirty="0">
                <a:latin typeface="Arial Narrow"/>
                <a:cs typeface="Arial Narrow"/>
              </a:rPr>
              <a:t> </a:t>
            </a:r>
            <a:r>
              <a:rPr lang="it-IT" dirty="0" err="1">
                <a:latin typeface="Arial Narrow"/>
                <a:cs typeface="Arial Narrow"/>
              </a:rPr>
              <a:t>N</a:t>
            </a:r>
            <a:r>
              <a:rPr lang="it-IT" dirty="0">
                <a:latin typeface="Arial Narrow"/>
                <a:cs typeface="Arial Narrow"/>
              </a:rPr>
              <a:t> </a:t>
            </a:r>
            <a:r>
              <a:rPr lang="it-IT" dirty="0" err="1">
                <a:latin typeface="Arial Narrow"/>
                <a:cs typeface="Arial Narrow"/>
              </a:rPr>
              <a:t>Am</a:t>
            </a:r>
            <a:r>
              <a:rPr lang="it-IT" dirty="0">
                <a:latin typeface="Arial Narrow"/>
                <a:cs typeface="Arial Narrow"/>
              </a:rPr>
              <a:t> 21 (2011) 303-313</a:t>
            </a:r>
          </a:p>
        </p:txBody>
      </p:sp>
      <p:pic>
        <p:nvPicPr>
          <p:cNvPr id="33795" name="Immagine 2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562850" y="76200"/>
            <a:ext cx="949325" cy="950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Titolo 1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1177925"/>
          </a:xfrm>
          <a:solidFill>
            <a:srgbClr val="FFFFFF">
              <a:alpha val="50980"/>
            </a:srgbClr>
          </a:solidFill>
        </p:spPr>
        <p:txBody>
          <a:bodyPr/>
          <a:lstStyle/>
          <a:p>
            <a:r>
              <a:rPr lang="it-IT" b="1" smtClean="0">
                <a:solidFill>
                  <a:srgbClr val="00CCFF"/>
                </a:solidFill>
                <a:latin typeface="Arial Narrow" pitchFamily="34" charset="0"/>
                <a:ea typeface="Arial Narrow" pitchFamily="34" charset="0"/>
                <a:cs typeface="Arial Narrow" pitchFamily="34" charset="0"/>
              </a:rPr>
              <a:t>Ruolo del Neuroimaging</a:t>
            </a:r>
          </a:p>
        </p:txBody>
      </p:sp>
      <p:sp>
        <p:nvSpPr>
          <p:cNvPr id="8" name="CasellaDiTesto 7"/>
          <p:cNvSpPr txBox="1"/>
          <p:nvPr/>
        </p:nvSpPr>
        <p:spPr>
          <a:xfrm>
            <a:off x="214313" y="1308100"/>
            <a:ext cx="8577262" cy="514032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3200" dirty="0">
                <a:latin typeface="Arial Narrow"/>
                <a:cs typeface="Arial Narrow"/>
              </a:rPr>
              <a:t>Confermare l’origine vascolare del sintomo (evidenza di </a:t>
            </a:r>
            <a:r>
              <a:rPr lang="it-IT" sz="3200" dirty="0" err="1">
                <a:latin typeface="Arial Narrow"/>
                <a:cs typeface="Arial Narrow"/>
              </a:rPr>
              <a:t>ipoperfusione</a:t>
            </a:r>
            <a:r>
              <a:rPr lang="it-IT" sz="3200" dirty="0">
                <a:latin typeface="Arial Narrow"/>
                <a:cs typeface="Arial Narrow"/>
              </a:rPr>
              <a:t>/infarto; identificare la sede di origine)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3200" dirty="0">
                <a:latin typeface="Arial Narrow"/>
                <a:cs typeface="Arial Narrow"/>
              </a:rPr>
              <a:t>Escludere altre cause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3200" dirty="0">
                <a:latin typeface="Arial Narrow"/>
                <a:cs typeface="Arial Narrow"/>
              </a:rPr>
              <a:t>Ipotizzare il meccanismo vascolare alla base dell’evento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3200" dirty="0">
                <a:latin typeface="Arial Narrow"/>
                <a:cs typeface="Arial Narrow"/>
              </a:rPr>
              <a:t>Valutazione prognostica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3200" dirty="0">
                <a:latin typeface="Arial Narrow"/>
                <a:cs typeface="Arial Narrow"/>
              </a:rPr>
              <a:t>TIA: NON necessariamente transitorio sul parenchima cerebrale (1/3 lesioni ischemiche acute)</a:t>
            </a:r>
          </a:p>
          <a:p>
            <a:pPr marL="285750" indent="-285750" algn="r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it-IT" dirty="0">
              <a:latin typeface="Arial Narrow"/>
              <a:cs typeface="Arial Narrow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dirty="0" err="1">
                <a:latin typeface="Arial Narrow"/>
                <a:cs typeface="Arial Narrow"/>
              </a:rPr>
              <a:t>Easton</a:t>
            </a:r>
            <a:r>
              <a:rPr lang="it-IT" dirty="0">
                <a:latin typeface="Arial Narrow"/>
                <a:cs typeface="Arial Narrow"/>
              </a:rPr>
              <a:t> et al. Definition ed </a:t>
            </a:r>
            <a:r>
              <a:rPr lang="it-IT" dirty="0" err="1">
                <a:latin typeface="Arial Narrow"/>
                <a:cs typeface="Arial Narrow"/>
              </a:rPr>
              <a:t>evaluation</a:t>
            </a:r>
            <a:r>
              <a:rPr lang="it-IT" dirty="0">
                <a:latin typeface="Arial Narrow"/>
                <a:cs typeface="Arial Narrow"/>
              </a:rPr>
              <a:t> of TIA. </a:t>
            </a:r>
            <a:r>
              <a:rPr lang="it-IT" dirty="0" err="1">
                <a:latin typeface="Arial Narrow"/>
                <a:cs typeface="Arial Narrow"/>
              </a:rPr>
              <a:t>Stroke</a:t>
            </a:r>
            <a:r>
              <a:rPr lang="it-IT" dirty="0">
                <a:latin typeface="Arial Narrow"/>
                <a:cs typeface="Arial Narrow"/>
              </a:rPr>
              <a:t>. 2009;40:2276-2293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dirty="0" err="1">
                <a:latin typeface="Arial Narrow"/>
                <a:cs typeface="Arial Narrow"/>
              </a:rPr>
              <a:t>Sorensen</a:t>
            </a:r>
            <a:r>
              <a:rPr lang="it-IT" dirty="0">
                <a:latin typeface="Arial Narrow"/>
                <a:cs typeface="Arial Narrow"/>
              </a:rPr>
              <a:t> et al. </a:t>
            </a:r>
            <a:r>
              <a:rPr lang="it-IT" dirty="0" err="1">
                <a:latin typeface="Arial Narrow"/>
                <a:cs typeface="Arial Narrow"/>
              </a:rPr>
              <a:t>Transient</a:t>
            </a:r>
            <a:r>
              <a:rPr lang="it-IT" dirty="0">
                <a:latin typeface="Arial Narrow"/>
                <a:cs typeface="Arial Narrow"/>
              </a:rPr>
              <a:t> </a:t>
            </a:r>
            <a:r>
              <a:rPr lang="it-IT" dirty="0" err="1">
                <a:latin typeface="Arial Narrow"/>
                <a:cs typeface="Arial Narrow"/>
              </a:rPr>
              <a:t>ischemic</a:t>
            </a:r>
            <a:r>
              <a:rPr lang="it-IT" dirty="0">
                <a:latin typeface="Arial Narrow"/>
                <a:cs typeface="Arial Narrow"/>
              </a:rPr>
              <a:t> </a:t>
            </a:r>
            <a:r>
              <a:rPr lang="it-IT" dirty="0" err="1">
                <a:latin typeface="Arial Narrow"/>
                <a:cs typeface="Arial Narrow"/>
              </a:rPr>
              <a:t>attack</a:t>
            </a:r>
            <a:r>
              <a:rPr lang="it-IT" dirty="0">
                <a:latin typeface="Arial Narrow"/>
                <a:cs typeface="Arial Narrow"/>
              </a:rPr>
              <a:t>: </a:t>
            </a:r>
            <a:r>
              <a:rPr lang="it-IT" dirty="0" err="1">
                <a:latin typeface="Arial Narrow"/>
                <a:cs typeface="Arial Narrow"/>
              </a:rPr>
              <a:t>definition</a:t>
            </a:r>
            <a:r>
              <a:rPr lang="it-IT" dirty="0">
                <a:latin typeface="Arial Narrow"/>
                <a:cs typeface="Arial Narrow"/>
              </a:rPr>
              <a:t>, </a:t>
            </a:r>
            <a:r>
              <a:rPr lang="it-IT" dirty="0" err="1">
                <a:latin typeface="Arial Narrow"/>
                <a:cs typeface="Arial Narrow"/>
              </a:rPr>
              <a:t>diagnosis</a:t>
            </a:r>
            <a:r>
              <a:rPr lang="it-IT" dirty="0">
                <a:latin typeface="Arial Narrow"/>
                <a:cs typeface="Arial Narrow"/>
              </a:rPr>
              <a:t>, and </a:t>
            </a:r>
            <a:r>
              <a:rPr lang="it-IT" dirty="0" err="1">
                <a:latin typeface="Arial Narrow"/>
                <a:cs typeface="Arial Narrow"/>
              </a:rPr>
              <a:t>risk</a:t>
            </a:r>
            <a:r>
              <a:rPr lang="it-IT" dirty="0">
                <a:latin typeface="Arial Narrow"/>
                <a:cs typeface="Arial Narrow"/>
              </a:rPr>
              <a:t> </a:t>
            </a:r>
            <a:r>
              <a:rPr lang="it-IT" dirty="0" err="1">
                <a:latin typeface="Arial Narrow"/>
                <a:cs typeface="Arial Narrow"/>
              </a:rPr>
              <a:t>stratification</a:t>
            </a:r>
            <a:r>
              <a:rPr lang="it-IT" dirty="0">
                <a:latin typeface="Arial Narrow"/>
                <a:cs typeface="Arial Narrow"/>
              </a:rPr>
              <a:t>. </a:t>
            </a:r>
            <a:r>
              <a:rPr lang="it-IT" dirty="0" err="1">
                <a:latin typeface="Arial Narrow"/>
                <a:cs typeface="Arial Narrow"/>
              </a:rPr>
              <a:t>Neuroimag</a:t>
            </a:r>
            <a:r>
              <a:rPr lang="it-IT" dirty="0">
                <a:latin typeface="Arial Narrow"/>
                <a:cs typeface="Arial Narrow"/>
              </a:rPr>
              <a:t> </a:t>
            </a:r>
            <a:r>
              <a:rPr lang="it-IT" dirty="0" err="1">
                <a:latin typeface="Arial Narrow"/>
                <a:cs typeface="Arial Narrow"/>
              </a:rPr>
              <a:t>Clin</a:t>
            </a:r>
            <a:r>
              <a:rPr lang="it-IT" dirty="0">
                <a:latin typeface="Arial Narrow"/>
                <a:cs typeface="Arial Narrow"/>
              </a:rPr>
              <a:t> </a:t>
            </a:r>
            <a:r>
              <a:rPr lang="it-IT" dirty="0" err="1">
                <a:latin typeface="Arial Narrow"/>
                <a:cs typeface="Arial Narrow"/>
              </a:rPr>
              <a:t>N</a:t>
            </a:r>
            <a:r>
              <a:rPr lang="it-IT" dirty="0">
                <a:latin typeface="Arial Narrow"/>
                <a:cs typeface="Arial Narrow"/>
              </a:rPr>
              <a:t> </a:t>
            </a:r>
            <a:r>
              <a:rPr lang="it-IT" dirty="0" err="1">
                <a:latin typeface="Arial Narrow"/>
                <a:cs typeface="Arial Narrow"/>
              </a:rPr>
              <a:t>Am</a:t>
            </a:r>
            <a:r>
              <a:rPr lang="it-IT" dirty="0">
                <a:latin typeface="Arial Narrow"/>
                <a:cs typeface="Arial Narrow"/>
              </a:rPr>
              <a:t> 21 (2011) 303-313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727075"/>
          </a:xfrm>
          <a:solidFill>
            <a:srgbClr val="FFFFFF">
              <a:alpha val="51000"/>
            </a:srgbClr>
          </a:solidFill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it-IT" b="1" dirty="0" smtClean="0">
                <a:solidFill>
                  <a:srgbClr val="00CCFF"/>
                </a:solidFill>
                <a:latin typeface="Arial Narrow"/>
                <a:cs typeface="Arial Narrow"/>
              </a:rPr>
              <a:t>TC</a:t>
            </a:r>
            <a:endParaRPr lang="it-IT" b="1" dirty="0">
              <a:solidFill>
                <a:srgbClr val="00CCFF"/>
              </a:solidFill>
              <a:latin typeface="Arial Narrow"/>
              <a:cs typeface="Arial Narrow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214313" y="822325"/>
            <a:ext cx="8740775" cy="587851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800" dirty="0">
                <a:latin typeface="Arial Narrow"/>
                <a:cs typeface="Arial Narrow"/>
              </a:rPr>
              <a:t>Rapidamente disponibile, basso costo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800" dirty="0">
                <a:latin typeface="Arial Narrow"/>
                <a:cs typeface="Arial Narrow"/>
              </a:rPr>
              <a:t>Diffusamente usata negli studi in letteratura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it-IT" sz="2800" dirty="0">
              <a:latin typeface="Arial Narrow"/>
              <a:cs typeface="Arial Narrow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800" b="1" dirty="0">
                <a:latin typeface="Arial Narrow"/>
                <a:cs typeface="Arial Narrow"/>
              </a:rPr>
              <a:t>Ruolo: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2800" dirty="0">
                <a:latin typeface="Arial Narrow"/>
                <a:cs typeface="Arial Narrow"/>
              </a:rPr>
              <a:t>Esclusione di altre cause (1-5%)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2800" dirty="0">
                <a:latin typeface="Arial Narrow"/>
                <a:cs typeface="Arial Narrow"/>
              </a:rPr>
              <a:t>Ischemie recenti: aumentato rischio di </a:t>
            </a:r>
            <a:r>
              <a:rPr lang="it-IT" sz="2800" dirty="0" err="1">
                <a:latin typeface="Arial Narrow"/>
                <a:cs typeface="Arial Narrow"/>
              </a:rPr>
              <a:t>stroke</a:t>
            </a:r>
            <a:endParaRPr lang="it-IT" sz="2800" dirty="0">
              <a:latin typeface="Arial Narrow"/>
              <a:cs typeface="Arial Narrow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2800" dirty="0">
                <a:latin typeface="Arial Narrow"/>
                <a:cs typeface="Arial Narrow"/>
              </a:rPr>
              <a:t>CTA, CTP</a:t>
            </a:r>
          </a:p>
          <a:p>
            <a:pPr marL="109728" fontAlgn="auto">
              <a:spcBef>
                <a:spcPts val="0"/>
              </a:spcBef>
              <a:spcAft>
                <a:spcPts val="0"/>
              </a:spcAft>
              <a:defRPr/>
            </a:pPr>
            <a:endParaRPr lang="it-IT" sz="2800" dirty="0">
              <a:latin typeface="Arial Narrow"/>
              <a:cs typeface="Arial Narrow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800" b="1" dirty="0">
                <a:latin typeface="Arial Narrow"/>
                <a:cs typeface="Arial Narrow"/>
              </a:rPr>
              <a:t>Ma…: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2800" dirty="0">
                <a:latin typeface="Arial Narrow"/>
                <a:cs typeface="Arial Narrow"/>
              </a:rPr>
              <a:t>No DD tra ischemie croniche e acute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2800" dirty="0">
                <a:latin typeface="Arial Narrow"/>
                <a:cs typeface="Arial Narrow"/>
              </a:rPr>
              <a:t>Scarsa sensibilità (lesioni piccole, no edema, no effetto massa)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2800" dirty="0">
                <a:latin typeface="Arial Narrow"/>
                <a:cs typeface="Arial Narrow"/>
              </a:rPr>
              <a:t>Uso di radiazioni ionizzanti e mdc (per CTA e CTP)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it-IT" sz="1200" dirty="0">
              <a:latin typeface="Arial Narrow"/>
              <a:cs typeface="Arial Narrow"/>
            </a:endParaRP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400" dirty="0" err="1">
                <a:latin typeface="Arial Narrow"/>
                <a:cs typeface="Arial Narrow"/>
              </a:rPr>
              <a:t>Easton</a:t>
            </a:r>
            <a:r>
              <a:rPr lang="it-IT" sz="1400" dirty="0">
                <a:latin typeface="Arial Narrow"/>
                <a:cs typeface="Arial Narrow"/>
              </a:rPr>
              <a:t> et al. Definition ed </a:t>
            </a:r>
            <a:r>
              <a:rPr lang="it-IT" sz="1400" dirty="0" err="1">
                <a:latin typeface="Arial Narrow"/>
                <a:cs typeface="Arial Narrow"/>
              </a:rPr>
              <a:t>evaluation</a:t>
            </a:r>
            <a:r>
              <a:rPr lang="it-IT" sz="1400" dirty="0">
                <a:latin typeface="Arial Narrow"/>
                <a:cs typeface="Arial Narrow"/>
              </a:rPr>
              <a:t> of TIA. </a:t>
            </a:r>
            <a:r>
              <a:rPr lang="it-IT" sz="1400" dirty="0" err="1">
                <a:latin typeface="Arial Narrow"/>
                <a:cs typeface="Arial Narrow"/>
              </a:rPr>
              <a:t>Stroke</a:t>
            </a:r>
            <a:r>
              <a:rPr lang="it-IT" sz="1400" dirty="0">
                <a:latin typeface="Arial Narrow"/>
                <a:cs typeface="Arial Narrow"/>
              </a:rPr>
              <a:t>. 2009;40:2276-2293</a:t>
            </a:r>
          </a:p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400" dirty="0" err="1">
                <a:latin typeface="Arial Narrow"/>
                <a:cs typeface="Arial Narrow"/>
              </a:rPr>
              <a:t>Sorensen</a:t>
            </a:r>
            <a:r>
              <a:rPr lang="it-IT" sz="1400" dirty="0">
                <a:latin typeface="Arial Narrow"/>
                <a:cs typeface="Arial Narrow"/>
              </a:rPr>
              <a:t> et al. </a:t>
            </a:r>
            <a:r>
              <a:rPr lang="it-IT" sz="1400" dirty="0" err="1">
                <a:latin typeface="Arial Narrow"/>
                <a:cs typeface="Arial Narrow"/>
              </a:rPr>
              <a:t>Transient</a:t>
            </a:r>
            <a:r>
              <a:rPr lang="it-IT" sz="1400" dirty="0">
                <a:latin typeface="Arial Narrow"/>
                <a:cs typeface="Arial Narrow"/>
              </a:rPr>
              <a:t> </a:t>
            </a:r>
            <a:r>
              <a:rPr lang="it-IT" sz="1400" dirty="0" err="1">
                <a:latin typeface="Arial Narrow"/>
                <a:cs typeface="Arial Narrow"/>
              </a:rPr>
              <a:t>ischemic</a:t>
            </a:r>
            <a:r>
              <a:rPr lang="it-IT" sz="1400" dirty="0">
                <a:latin typeface="Arial Narrow"/>
                <a:cs typeface="Arial Narrow"/>
              </a:rPr>
              <a:t> </a:t>
            </a:r>
            <a:r>
              <a:rPr lang="it-IT" sz="1400" dirty="0" err="1">
                <a:latin typeface="Arial Narrow"/>
                <a:cs typeface="Arial Narrow"/>
              </a:rPr>
              <a:t>attack</a:t>
            </a:r>
            <a:r>
              <a:rPr lang="it-IT" sz="1400" dirty="0">
                <a:latin typeface="Arial Narrow"/>
                <a:cs typeface="Arial Narrow"/>
              </a:rPr>
              <a:t>: </a:t>
            </a:r>
            <a:r>
              <a:rPr lang="it-IT" sz="1400" dirty="0" err="1">
                <a:latin typeface="Arial Narrow"/>
                <a:cs typeface="Arial Narrow"/>
              </a:rPr>
              <a:t>definition</a:t>
            </a:r>
            <a:r>
              <a:rPr lang="it-IT" sz="1400" dirty="0">
                <a:latin typeface="Arial Narrow"/>
                <a:cs typeface="Arial Narrow"/>
              </a:rPr>
              <a:t>, </a:t>
            </a:r>
            <a:r>
              <a:rPr lang="it-IT" sz="1400" dirty="0" err="1">
                <a:latin typeface="Arial Narrow"/>
                <a:cs typeface="Arial Narrow"/>
              </a:rPr>
              <a:t>diagnosis</a:t>
            </a:r>
            <a:r>
              <a:rPr lang="it-IT" sz="1400" dirty="0">
                <a:latin typeface="Arial Narrow"/>
                <a:cs typeface="Arial Narrow"/>
              </a:rPr>
              <a:t>, and </a:t>
            </a:r>
            <a:r>
              <a:rPr lang="it-IT" sz="1400" dirty="0" err="1">
                <a:latin typeface="Arial Narrow"/>
                <a:cs typeface="Arial Narrow"/>
              </a:rPr>
              <a:t>risk</a:t>
            </a:r>
            <a:r>
              <a:rPr lang="it-IT" sz="1400" dirty="0">
                <a:latin typeface="Arial Narrow"/>
                <a:cs typeface="Arial Narrow"/>
              </a:rPr>
              <a:t> </a:t>
            </a:r>
            <a:r>
              <a:rPr lang="it-IT" sz="1400" dirty="0" err="1">
                <a:latin typeface="Arial Narrow"/>
                <a:cs typeface="Arial Narrow"/>
              </a:rPr>
              <a:t>stratification</a:t>
            </a:r>
            <a:r>
              <a:rPr lang="it-IT" sz="1400" dirty="0">
                <a:latin typeface="Arial Narrow"/>
                <a:cs typeface="Arial Narrow"/>
              </a:rPr>
              <a:t>. </a:t>
            </a:r>
            <a:r>
              <a:rPr lang="it-IT" sz="1400" dirty="0" err="1">
                <a:latin typeface="Arial Narrow"/>
                <a:cs typeface="Arial Narrow"/>
              </a:rPr>
              <a:t>Neuroimag</a:t>
            </a:r>
            <a:r>
              <a:rPr lang="it-IT" sz="1400" dirty="0">
                <a:latin typeface="Arial Narrow"/>
                <a:cs typeface="Arial Narrow"/>
              </a:rPr>
              <a:t> </a:t>
            </a:r>
            <a:r>
              <a:rPr lang="it-IT" sz="1400" dirty="0" err="1">
                <a:latin typeface="Arial Narrow"/>
                <a:cs typeface="Arial Narrow"/>
              </a:rPr>
              <a:t>Clin</a:t>
            </a:r>
            <a:r>
              <a:rPr lang="it-IT" sz="1400" dirty="0">
                <a:latin typeface="Arial Narrow"/>
                <a:cs typeface="Arial Narrow"/>
              </a:rPr>
              <a:t> </a:t>
            </a:r>
            <a:r>
              <a:rPr lang="it-IT" sz="1400" dirty="0" err="1">
                <a:latin typeface="Arial Narrow"/>
                <a:cs typeface="Arial Narrow"/>
              </a:rPr>
              <a:t>N</a:t>
            </a:r>
            <a:r>
              <a:rPr lang="it-IT" sz="1400" dirty="0">
                <a:latin typeface="Arial Narrow"/>
                <a:cs typeface="Arial Narrow"/>
              </a:rPr>
              <a:t> </a:t>
            </a:r>
            <a:r>
              <a:rPr lang="it-IT" sz="1400" dirty="0" err="1">
                <a:latin typeface="Arial Narrow"/>
                <a:cs typeface="Arial Narrow"/>
              </a:rPr>
              <a:t>Am</a:t>
            </a:r>
            <a:r>
              <a:rPr lang="it-IT" sz="1400" dirty="0">
                <a:latin typeface="Arial Narrow"/>
                <a:cs typeface="Arial Narrow"/>
              </a:rPr>
              <a:t> 21 (2011) 303-313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727075"/>
          </a:xfrm>
          <a:solidFill>
            <a:srgbClr val="FFFFFF">
              <a:alpha val="51000"/>
            </a:srgbClr>
          </a:solidFill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it-IT" b="1" dirty="0" smtClean="0">
                <a:solidFill>
                  <a:srgbClr val="00CCFF"/>
                </a:solidFill>
                <a:latin typeface="Arial Narrow"/>
                <a:cs typeface="Arial Narrow"/>
              </a:rPr>
              <a:t>RM</a:t>
            </a:r>
            <a:endParaRPr lang="it-IT" b="1" dirty="0">
              <a:solidFill>
                <a:srgbClr val="00CCFF"/>
              </a:solidFill>
              <a:latin typeface="Arial Narrow"/>
              <a:cs typeface="Arial Narrow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214313" y="822325"/>
            <a:ext cx="8740775" cy="58166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000" b="1" u="sng" dirty="0">
                <a:latin typeface="Arial Narrow"/>
                <a:cs typeface="Arial Narrow"/>
              </a:rPr>
              <a:t>RM convenzionale</a:t>
            </a:r>
            <a:r>
              <a:rPr lang="it-IT" sz="2000" b="1" dirty="0">
                <a:latin typeface="Arial Narrow"/>
                <a:cs typeface="Arial Narrow"/>
              </a:rPr>
              <a:t>:</a:t>
            </a: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600" dirty="0">
                <a:latin typeface="Arial Narrow"/>
                <a:cs typeface="Arial Narrow"/>
              </a:rPr>
              <a:t>più sensibile della TC (ischemie acute o croniche in 46-81% pz con TIA)</a:t>
            </a: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600" dirty="0">
                <a:latin typeface="Arial Narrow"/>
                <a:cs typeface="Arial Narrow"/>
              </a:rPr>
              <a:t>DD lesioni acute/croniche difficile (concordanza con DWI nel 50%)</a:t>
            </a: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defRPr/>
            </a:pPr>
            <a:endParaRPr lang="it-IT" sz="1600" dirty="0">
              <a:latin typeface="Arial Narrow"/>
              <a:cs typeface="Arial Narrow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000" b="1" u="sng" dirty="0">
                <a:latin typeface="Arial Narrow"/>
                <a:cs typeface="Arial Narrow"/>
              </a:rPr>
              <a:t>DWI</a:t>
            </a:r>
            <a:r>
              <a:rPr lang="it-IT" sz="2000" b="1" dirty="0">
                <a:latin typeface="Arial Narrow"/>
                <a:cs typeface="Arial Narrow"/>
              </a:rPr>
              <a:t>: </a:t>
            </a: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600" dirty="0">
                <a:latin typeface="Arial Narrow"/>
                <a:cs typeface="Arial Narrow"/>
              </a:rPr>
              <a:t>Maggior sensibilità (30-40% dei TIA)</a:t>
            </a: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600" dirty="0">
                <a:latin typeface="Arial Narrow"/>
                <a:cs typeface="Arial Narrow"/>
              </a:rPr>
              <a:t>DD ischemie acute/croniche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600" i="1" dirty="0">
                <a:latin typeface="Arial Narrow"/>
                <a:cs typeface="Arial Narrow"/>
              </a:rPr>
              <a:t>Semeiotica RM DWI:</a:t>
            </a: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600" dirty="0" err="1">
                <a:latin typeface="Arial Narrow"/>
                <a:cs typeface="Arial Narrow"/>
              </a:rPr>
              <a:t>Iperintensità</a:t>
            </a:r>
            <a:r>
              <a:rPr lang="it-IT" sz="1600" dirty="0">
                <a:latin typeface="Arial Narrow"/>
                <a:cs typeface="Arial Narrow"/>
              </a:rPr>
              <a:t> in DWI b=1000, </a:t>
            </a:r>
            <a:r>
              <a:rPr lang="it-IT" sz="1600" dirty="0" err="1">
                <a:latin typeface="Arial Narrow"/>
                <a:cs typeface="Arial Narrow"/>
              </a:rPr>
              <a:t>ipointensità</a:t>
            </a:r>
            <a:r>
              <a:rPr lang="it-IT" sz="1600" dirty="0">
                <a:latin typeface="Arial Narrow"/>
                <a:cs typeface="Arial Narrow"/>
              </a:rPr>
              <a:t> in ADC</a:t>
            </a: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600" dirty="0">
                <a:latin typeface="Arial Narrow"/>
                <a:cs typeface="Arial Narrow"/>
              </a:rPr>
              <a:t>Piccole dimensioni (96% &lt; 1ml)</a:t>
            </a: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600" dirty="0">
                <a:latin typeface="Arial Narrow"/>
                <a:cs typeface="Arial Narrow"/>
              </a:rPr>
              <a:t>Non sedi preferenziali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600" i="1" dirty="0">
                <a:latin typeface="Arial Narrow"/>
                <a:cs typeface="Arial Narrow"/>
              </a:rPr>
              <a:t>Correlazioni clinico-radiologica:</a:t>
            </a: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600" dirty="0">
                <a:latin typeface="Arial Narrow"/>
                <a:cs typeface="Arial Narrow"/>
              </a:rPr>
              <a:t>Maggior durata dei sintomi</a:t>
            </a: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600" dirty="0">
                <a:latin typeface="Arial Narrow"/>
                <a:cs typeface="Arial Narrow"/>
              </a:rPr>
              <a:t>Deficit motori</a:t>
            </a: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600" dirty="0">
                <a:latin typeface="Arial Narrow"/>
                <a:cs typeface="Arial Narrow"/>
              </a:rPr>
              <a:t>Afasia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600" i="1" dirty="0">
                <a:latin typeface="Arial Narrow"/>
                <a:cs typeface="Arial Narrow"/>
              </a:rPr>
              <a:t>Timing:</a:t>
            </a: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600" dirty="0">
                <a:latin typeface="Arial Narrow"/>
                <a:cs typeface="Arial Narrow"/>
              </a:rPr>
              <a:t>Utilità in acuto</a:t>
            </a: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600" dirty="0">
                <a:latin typeface="Arial Narrow"/>
                <a:cs typeface="Arial Narrow"/>
              </a:rPr>
              <a:t>Se a 90 gg: </a:t>
            </a:r>
          </a:p>
          <a:p>
            <a:pPr marL="1200150" lvl="2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600" dirty="0">
                <a:latin typeface="Arial Narrow"/>
                <a:cs typeface="Arial Narrow"/>
              </a:rPr>
              <a:t>minor sensibilità DWI (possibile negativizzazione del quadro)</a:t>
            </a:r>
          </a:p>
          <a:p>
            <a:pPr marL="1200150" lvl="2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600" dirty="0">
                <a:latin typeface="Arial Narrow"/>
                <a:cs typeface="Arial Narrow"/>
              </a:rPr>
              <a:t>No DD lesioni recenti vs. pregresse</a:t>
            </a:r>
          </a:p>
          <a:p>
            <a:pPr marL="1200150" lvl="2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it-IT" sz="1600" dirty="0">
              <a:latin typeface="Arial Narrow"/>
              <a:cs typeface="Arial Narrow"/>
            </a:endParaRPr>
          </a:p>
          <a:p>
            <a:pPr lvl="2"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400" dirty="0">
                <a:latin typeface="Arial Narrow"/>
                <a:cs typeface="Arial Narrow"/>
              </a:rPr>
              <a:t>Moreau et al. </a:t>
            </a:r>
            <a:r>
              <a:rPr lang="it-IT" sz="1400" dirty="0" err="1">
                <a:latin typeface="Arial Narrow"/>
                <a:cs typeface="Arial Narrow"/>
              </a:rPr>
              <a:t>Early</a:t>
            </a:r>
            <a:r>
              <a:rPr lang="it-IT" sz="1400" dirty="0">
                <a:latin typeface="Arial Narrow"/>
                <a:cs typeface="Arial Narrow"/>
              </a:rPr>
              <a:t> </a:t>
            </a:r>
            <a:r>
              <a:rPr lang="it-IT" sz="1400" dirty="0" err="1">
                <a:latin typeface="Arial Narrow"/>
                <a:cs typeface="Arial Narrow"/>
              </a:rPr>
              <a:t>magnetic</a:t>
            </a:r>
            <a:r>
              <a:rPr lang="it-IT" sz="1400" dirty="0">
                <a:latin typeface="Arial Narrow"/>
                <a:cs typeface="Arial Narrow"/>
              </a:rPr>
              <a:t> </a:t>
            </a:r>
            <a:r>
              <a:rPr lang="it-IT" sz="1400" dirty="0" err="1">
                <a:latin typeface="Arial Narrow"/>
                <a:cs typeface="Arial Narrow"/>
              </a:rPr>
              <a:t>resonance</a:t>
            </a:r>
            <a:r>
              <a:rPr lang="it-IT" sz="1400" dirty="0">
                <a:latin typeface="Arial Narrow"/>
                <a:cs typeface="Arial Narrow"/>
              </a:rPr>
              <a:t> </a:t>
            </a:r>
            <a:r>
              <a:rPr lang="it-IT" sz="1400" dirty="0" err="1">
                <a:latin typeface="Arial Narrow"/>
                <a:cs typeface="Arial Narrow"/>
              </a:rPr>
              <a:t>imaging</a:t>
            </a:r>
            <a:r>
              <a:rPr lang="it-IT" sz="1400" dirty="0">
                <a:latin typeface="Arial Narrow"/>
                <a:cs typeface="Arial Narrow"/>
              </a:rPr>
              <a:t> in </a:t>
            </a:r>
            <a:r>
              <a:rPr lang="it-IT" sz="1400" dirty="0" err="1">
                <a:latin typeface="Arial Narrow"/>
                <a:cs typeface="Arial Narrow"/>
              </a:rPr>
              <a:t>transient</a:t>
            </a:r>
            <a:r>
              <a:rPr lang="it-IT" sz="1400" dirty="0">
                <a:latin typeface="Arial Narrow"/>
                <a:cs typeface="Arial Narrow"/>
              </a:rPr>
              <a:t> </a:t>
            </a:r>
            <a:r>
              <a:rPr lang="it-IT" sz="1400" dirty="0" err="1">
                <a:latin typeface="Arial Narrow"/>
                <a:cs typeface="Arial Narrow"/>
              </a:rPr>
              <a:t>ischemic</a:t>
            </a:r>
            <a:r>
              <a:rPr lang="it-IT" sz="1400" dirty="0">
                <a:latin typeface="Arial Narrow"/>
                <a:cs typeface="Arial Narrow"/>
              </a:rPr>
              <a:t> </a:t>
            </a:r>
            <a:r>
              <a:rPr lang="it-IT" sz="1400" dirty="0" err="1">
                <a:latin typeface="Arial Narrow"/>
                <a:cs typeface="Arial Narrow"/>
              </a:rPr>
              <a:t>attack</a:t>
            </a:r>
            <a:r>
              <a:rPr lang="it-IT" sz="1400" dirty="0">
                <a:latin typeface="Arial Narrow"/>
                <a:cs typeface="Arial Narrow"/>
              </a:rPr>
              <a:t> and minor </a:t>
            </a:r>
            <a:r>
              <a:rPr lang="it-IT" sz="1400" dirty="0" err="1">
                <a:latin typeface="Arial Narrow"/>
                <a:cs typeface="Arial Narrow"/>
              </a:rPr>
              <a:t>stroke</a:t>
            </a:r>
            <a:r>
              <a:rPr lang="it-IT" sz="1400" dirty="0">
                <a:latin typeface="Arial Narrow"/>
                <a:cs typeface="Arial Narrow"/>
              </a:rPr>
              <a:t>: do </a:t>
            </a:r>
            <a:r>
              <a:rPr lang="it-IT" sz="1400" dirty="0" err="1">
                <a:latin typeface="Arial Narrow"/>
                <a:cs typeface="Arial Narrow"/>
              </a:rPr>
              <a:t>it</a:t>
            </a:r>
            <a:r>
              <a:rPr lang="it-IT" sz="1400" dirty="0">
                <a:latin typeface="Arial Narrow"/>
                <a:cs typeface="Arial Narrow"/>
              </a:rPr>
              <a:t> or </a:t>
            </a:r>
            <a:r>
              <a:rPr lang="it-IT" sz="1400" dirty="0" err="1">
                <a:latin typeface="Arial Narrow"/>
                <a:cs typeface="Arial Narrow"/>
              </a:rPr>
              <a:t>lose</a:t>
            </a:r>
            <a:r>
              <a:rPr lang="it-IT" sz="1400" dirty="0">
                <a:latin typeface="Arial Narrow"/>
                <a:cs typeface="Arial Narrow"/>
              </a:rPr>
              <a:t> </a:t>
            </a:r>
            <a:r>
              <a:rPr lang="it-IT" sz="1400" dirty="0" err="1">
                <a:latin typeface="Arial Narrow"/>
                <a:cs typeface="Arial Narrow"/>
              </a:rPr>
              <a:t>it</a:t>
            </a:r>
            <a:r>
              <a:rPr lang="it-IT" sz="1400" dirty="0">
                <a:latin typeface="Arial Narrow"/>
                <a:cs typeface="Arial Narrow"/>
              </a:rPr>
              <a:t>. </a:t>
            </a:r>
            <a:r>
              <a:rPr lang="it-IT" sz="1400" dirty="0" err="1">
                <a:latin typeface="Arial Narrow"/>
                <a:cs typeface="Arial Narrow"/>
              </a:rPr>
              <a:t>Stroke</a:t>
            </a:r>
            <a:r>
              <a:rPr lang="it-IT" sz="1400" dirty="0">
                <a:latin typeface="Arial Narrow"/>
                <a:cs typeface="Arial Narrow"/>
              </a:rPr>
              <a:t>. 2013;44:671-674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sellaDiTesto 7"/>
          <p:cNvSpPr txBox="1"/>
          <p:nvPr/>
        </p:nvSpPr>
        <p:spPr>
          <a:xfrm>
            <a:off x="214313" y="114300"/>
            <a:ext cx="8740775" cy="668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/>
              <a:buChar char="•"/>
              <a:defRPr/>
            </a:pPr>
            <a:r>
              <a:rPr lang="it-IT" sz="1600" b="1" u="sng" dirty="0">
                <a:latin typeface="Arial Narrow"/>
                <a:cs typeface="Arial Narrow"/>
              </a:rPr>
              <a:t>Vantaggi:</a:t>
            </a: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600" dirty="0">
                <a:latin typeface="Arial Narrow"/>
                <a:cs typeface="Arial Narrow"/>
              </a:rPr>
              <a:t>Permette la conferma di ischemia focale</a:t>
            </a: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600" dirty="0">
                <a:latin typeface="Arial Narrow"/>
                <a:cs typeface="Arial Narrow"/>
              </a:rPr>
              <a:t>Maggior accuratezza eziologica (distribuzione in uno o più territori vascolari)</a:t>
            </a: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600" dirty="0">
                <a:latin typeface="Arial Narrow"/>
                <a:cs typeface="Arial Narrow"/>
              </a:rPr>
              <a:t>Valutazione del danno cerebrovascolare preesistente</a:t>
            </a: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600" dirty="0">
                <a:latin typeface="Arial Narrow"/>
                <a:cs typeface="Arial Narrow"/>
              </a:rPr>
              <a:t>MRI + DWI: test diagnostico più efficace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it-IT" sz="1600" dirty="0">
              <a:latin typeface="Arial Narrow"/>
              <a:cs typeface="Arial Narrow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600" b="1" u="sng" dirty="0">
                <a:latin typeface="Arial Narrow"/>
                <a:cs typeface="Arial Narrow"/>
              </a:rPr>
              <a:t>Svantaggi:</a:t>
            </a: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600" dirty="0">
                <a:latin typeface="Arial Narrow"/>
                <a:cs typeface="Arial Narrow"/>
              </a:rPr>
              <a:t>10% pz: controindicazioni a RM</a:t>
            </a: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600" dirty="0">
                <a:latin typeface="Arial Narrow"/>
                <a:cs typeface="Arial Narrow"/>
              </a:rPr>
              <a:t>Limitata sensibilità sul tronco encefalico</a:t>
            </a: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600" dirty="0">
                <a:latin typeface="Arial Narrow"/>
                <a:cs typeface="Arial Narrow"/>
              </a:rPr>
              <a:t>Scarsa disponibilità in acuto</a:t>
            </a: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600" dirty="0">
                <a:latin typeface="Arial Narrow"/>
                <a:cs typeface="Arial Narrow"/>
              </a:rPr>
              <a:t>Razionalizzazione delle risorse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it-IT" sz="1600" dirty="0">
              <a:latin typeface="Arial Narrow"/>
              <a:cs typeface="Arial Narrow"/>
            </a:endParaRP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600" b="1" u="sng" dirty="0">
                <a:latin typeface="Arial Narrow"/>
                <a:cs typeface="Arial Narrow"/>
              </a:rPr>
              <a:t>Prospettive future:</a:t>
            </a: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600" dirty="0">
                <a:latin typeface="Arial Narrow"/>
                <a:cs typeface="Arial Narrow"/>
              </a:rPr>
              <a:t>PWI + DWI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600" b="1" u="sng" dirty="0">
                <a:latin typeface="Arial Narrow"/>
                <a:cs typeface="Arial Narrow"/>
              </a:rPr>
              <a:t>Implicazioni prognostiche:</a:t>
            </a: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600" dirty="0">
                <a:latin typeface="Arial Narrow"/>
                <a:cs typeface="Arial Narrow"/>
              </a:rPr>
              <a:t>DWI + : maggior rischio di eventi ischemici ricorrenti:</a:t>
            </a:r>
          </a:p>
          <a:p>
            <a:pPr marL="1200150" lvl="2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600" dirty="0">
                <a:latin typeface="Arial Narrow"/>
                <a:cs typeface="Arial Narrow"/>
              </a:rPr>
              <a:t>TIA senza infarto: </a:t>
            </a:r>
            <a:r>
              <a:rPr lang="it-IT" sz="1600" dirty="0" err="1">
                <a:latin typeface="Arial Narrow"/>
                <a:cs typeface="Arial Narrow"/>
              </a:rPr>
              <a:t>stroke</a:t>
            </a:r>
            <a:r>
              <a:rPr lang="it-IT" sz="1600" dirty="0">
                <a:latin typeface="Arial Narrow"/>
                <a:cs typeface="Arial Narrow"/>
              </a:rPr>
              <a:t> a 7 gg: 0.4%</a:t>
            </a:r>
          </a:p>
          <a:p>
            <a:pPr marL="1200150" lvl="2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600" dirty="0">
                <a:latin typeface="Arial Narrow"/>
                <a:cs typeface="Arial Narrow"/>
              </a:rPr>
              <a:t>TIA con infarto: rischio 20x!</a:t>
            </a: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600" dirty="0">
                <a:latin typeface="Arial Narrow"/>
                <a:cs typeface="Arial Narrow"/>
              </a:rPr>
              <a:t>TIA con ischemia: condizioni estremamente instabile!</a:t>
            </a: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600" dirty="0">
                <a:latin typeface="Arial Narrow"/>
                <a:cs typeface="Arial Narrow"/>
              </a:rPr>
              <a:t>Sindromi </a:t>
            </a:r>
            <a:r>
              <a:rPr lang="it-IT" sz="1600" dirty="0" err="1">
                <a:latin typeface="Arial Narrow"/>
                <a:cs typeface="Arial Narrow"/>
              </a:rPr>
              <a:t>neurovascolari</a:t>
            </a:r>
            <a:r>
              <a:rPr lang="it-IT" sz="1600" dirty="0">
                <a:latin typeface="Arial Narrow"/>
                <a:cs typeface="Arial Narrow"/>
              </a:rPr>
              <a:t> acute:</a:t>
            </a:r>
          </a:p>
          <a:p>
            <a:pPr marL="1200150" lvl="2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600" dirty="0">
                <a:latin typeface="Arial Narrow"/>
                <a:cs typeface="Arial Narrow"/>
              </a:rPr>
              <a:t>TIA con </a:t>
            </a:r>
            <a:r>
              <a:rPr lang="it-IT" sz="1600" dirty="0" err="1">
                <a:latin typeface="Arial Narrow"/>
                <a:cs typeface="Arial Narrow"/>
              </a:rPr>
              <a:t>imaging</a:t>
            </a:r>
            <a:r>
              <a:rPr lang="it-IT" sz="1600" dirty="0">
                <a:latin typeface="Arial Narrow"/>
                <a:cs typeface="Arial Narrow"/>
              </a:rPr>
              <a:t> negativo</a:t>
            </a:r>
          </a:p>
          <a:p>
            <a:pPr marL="1200150" lvl="2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600" dirty="0">
                <a:latin typeface="Arial Narrow"/>
                <a:cs typeface="Arial Narrow"/>
              </a:rPr>
              <a:t>Sintomi transitori con infarto</a:t>
            </a:r>
          </a:p>
          <a:p>
            <a:pPr marL="1200150" lvl="2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600" dirty="0" err="1">
                <a:latin typeface="Arial Narrow"/>
                <a:cs typeface="Arial Narrow"/>
              </a:rPr>
              <a:t>Stroke</a:t>
            </a:r>
            <a:r>
              <a:rPr lang="it-IT" sz="1600" dirty="0">
                <a:latin typeface="Arial Narrow"/>
                <a:cs typeface="Arial Narrow"/>
              </a:rPr>
              <a:t> ischemico</a:t>
            </a: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600" dirty="0">
                <a:latin typeface="Arial Narrow"/>
                <a:cs typeface="Arial Narrow"/>
              </a:rPr>
              <a:t>Score clinico (ABDC, ABDC2, ecc.): identificare i pazienti da inviare a centri specializzati per </a:t>
            </a:r>
            <a:r>
              <a:rPr lang="it-IT" sz="1600" dirty="0" err="1">
                <a:latin typeface="Arial Narrow"/>
                <a:cs typeface="Arial Narrow"/>
              </a:rPr>
              <a:t>imaging</a:t>
            </a:r>
            <a:r>
              <a:rPr lang="it-IT" sz="1600" dirty="0">
                <a:latin typeface="Arial Narrow"/>
                <a:cs typeface="Arial Narrow"/>
              </a:rPr>
              <a:t> rapido!</a:t>
            </a:r>
          </a:p>
          <a:p>
            <a:pPr lvl="1"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400" dirty="0">
                <a:latin typeface="Arial Narrow"/>
                <a:cs typeface="Arial Narrow"/>
              </a:rPr>
              <a:t>Pavlovic et al.  Brain </a:t>
            </a:r>
            <a:r>
              <a:rPr lang="it-IT" sz="1400" dirty="0" err="1">
                <a:latin typeface="Arial Narrow"/>
                <a:cs typeface="Arial Narrow"/>
              </a:rPr>
              <a:t>imaging</a:t>
            </a:r>
            <a:r>
              <a:rPr lang="it-IT" sz="1400" dirty="0">
                <a:latin typeface="Arial Narrow"/>
                <a:cs typeface="Arial Narrow"/>
              </a:rPr>
              <a:t> in </a:t>
            </a:r>
            <a:r>
              <a:rPr lang="it-IT" sz="1400" dirty="0" err="1">
                <a:latin typeface="Arial Narrow"/>
                <a:cs typeface="Arial Narrow"/>
              </a:rPr>
              <a:t>transient</a:t>
            </a:r>
            <a:r>
              <a:rPr lang="it-IT" sz="1400" dirty="0">
                <a:latin typeface="Arial Narrow"/>
                <a:cs typeface="Arial Narrow"/>
              </a:rPr>
              <a:t> </a:t>
            </a:r>
            <a:r>
              <a:rPr lang="it-IT" sz="1400" dirty="0" err="1">
                <a:latin typeface="Arial Narrow"/>
                <a:cs typeface="Arial Narrow"/>
              </a:rPr>
              <a:t>ischemic</a:t>
            </a:r>
            <a:r>
              <a:rPr lang="it-IT" sz="1400" dirty="0">
                <a:latin typeface="Arial Narrow"/>
                <a:cs typeface="Arial Narrow"/>
              </a:rPr>
              <a:t> </a:t>
            </a:r>
            <a:r>
              <a:rPr lang="it-IT" sz="1400" dirty="0" err="1">
                <a:latin typeface="Arial Narrow"/>
                <a:cs typeface="Arial Narrow"/>
              </a:rPr>
              <a:t>attack-redifining</a:t>
            </a:r>
            <a:r>
              <a:rPr lang="it-IT" sz="1400" dirty="0">
                <a:latin typeface="Arial Narrow"/>
                <a:cs typeface="Arial Narrow"/>
              </a:rPr>
              <a:t> TIA.</a:t>
            </a:r>
          </a:p>
          <a:p>
            <a:pPr lvl="1"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1400" dirty="0">
                <a:latin typeface="Arial Narrow"/>
                <a:cs typeface="Arial Narrow"/>
              </a:rPr>
              <a:t> </a:t>
            </a:r>
            <a:r>
              <a:rPr lang="it-IT" sz="1400" dirty="0" err="1">
                <a:latin typeface="Arial Narrow"/>
                <a:cs typeface="Arial Narrow"/>
              </a:rPr>
              <a:t>J</a:t>
            </a:r>
            <a:r>
              <a:rPr lang="it-IT" sz="1400" dirty="0">
                <a:latin typeface="Arial Narrow"/>
                <a:cs typeface="Arial Narrow"/>
              </a:rPr>
              <a:t> </a:t>
            </a:r>
            <a:r>
              <a:rPr lang="it-IT" sz="1400" dirty="0" err="1">
                <a:latin typeface="Arial Narrow"/>
                <a:cs typeface="Arial Narrow"/>
              </a:rPr>
              <a:t>Clin</a:t>
            </a:r>
            <a:r>
              <a:rPr lang="it-IT" sz="1400" dirty="0">
                <a:latin typeface="Arial Narrow"/>
                <a:cs typeface="Arial Narrow"/>
              </a:rPr>
              <a:t> </a:t>
            </a:r>
            <a:r>
              <a:rPr lang="it-IT" sz="1400" dirty="0" err="1">
                <a:latin typeface="Arial Narrow"/>
                <a:cs typeface="Arial Narrow"/>
              </a:rPr>
              <a:t>Neurosci</a:t>
            </a:r>
            <a:r>
              <a:rPr lang="it-IT" sz="1400" dirty="0">
                <a:latin typeface="Arial Narrow"/>
                <a:cs typeface="Arial Narrow"/>
              </a:rPr>
              <a:t>. 2010 Sep;17(9):1105-10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Titolo 1"/>
          <p:cNvSpPr>
            <a:spLocks noGrp="1"/>
          </p:cNvSpPr>
          <p:nvPr>
            <p:ph type="title"/>
          </p:nvPr>
        </p:nvSpPr>
        <p:spPr>
          <a:xfrm>
            <a:off x="0" y="28575"/>
            <a:ext cx="9144000" cy="1176338"/>
          </a:xfrm>
          <a:solidFill>
            <a:srgbClr val="FFFFFF">
              <a:alpha val="50980"/>
            </a:srgbClr>
          </a:solidFill>
        </p:spPr>
        <p:txBody>
          <a:bodyPr/>
          <a:lstStyle/>
          <a:p>
            <a:r>
              <a:rPr lang="it-IT" sz="3600" b="1" smtClean="0">
                <a:solidFill>
                  <a:srgbClr val="00CCFF"/>
                </a:solidFill>
                <a:latin typeface="Arial Narrow" pitchFamily="34" charset="0"/>
                <a:ea typeface="Arial Narrow" pitchFamily="34" charset="0"/>
                <a:cs typeface="Arial Narrow" pitchFamily="34" charset="0"/>
              </a:rPr>
              <a:t>Imaging vascolare: necessità di rapida valutazione del circolo intra ed extracranico</a:t>
            </a:r>
          </a:p>
        </p:txBody>
      </p:sp>
      <p:sp>
        <p:nvSpPr>
          <p:cNvPr id="8" name="CasellaDiTesto 7"/>
          <p:cNvSpPr txBox="1"/>
          <p:nvPr/>
        </p:nvSpPr>
        <p:spPr>
          <a:xfrm>
            <a:off x="214313" y="1335088"/>
            <a:ext cx="4287837" cy="526256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spAutoFit/>
          </a:bodyPr>
          <a:lstStyle/>
          <a:p>
            <a:pPr algn="ctr"/>
            <a:r>
              <a:rPr lang="it-IT" b="1" u="sng">
                <a:latin typeface="Arial Narrow" pitchFamily="34" charset="0"/>
              </a:rPr>
              <a:t>Circolo extracranico</a:t>
            </a:r>
          </a:p>
          <a:p>
            <a:pPr>
              <a:buFont typeface="Arial" charset="0"/>
              <a:buChar char="•"/>
            </a:pPr>
            <a:r>
              <a:rPr lang="it-IT" sz="1600">
                <a:latin typeface="Arial Narrow" pitchFamily="34" charset="0"/>
              </a:rPr>
              <a:t>CUS:</a:t>
            </a:r>
          </a:p>
          <a:p>
            <a:pPr marL="742950" lvl="1" indent="-285750">
              <a:buFont typeface="Arial" charset="0"/>
              <a:buChar char="•"/>
            </a:pPr>
            <a:r>
              <a:rPr lang="it-IT" sz="1600">
                <a:latin typeface="Arial Narrow" pitchFamily="34" charset="0"/>
              </a:rPr>
              <a:t>Stenosi carotidea &gt;50% in 8-31% dei pazienti</a:t>
            </a:r>
          </a:p>
          <a:p>
            <a:pPr marL="742950" lvl="1" indent="-285750">
              <a:buFont typeface="Arial" charset="0"/>
              <a:buChar char="•"/>
            </a:pPr>
            <a:r>
              <a:rPr lang="it-IT" sz="1600">
                <a:latin typeface="Arial Narrow" pitchFamily="34" charset="0"/>
              </a:rPr>
              <a:t>Sensibilità: 88%; specificità: 76%</a:t>
            </a:r>
          </a:p>
          <a:p>
            <a:pPr marL="742950" lvl="1" indent="-285750">
              <a:buFont typeface="Arial" charset="0"/>
              <a:buChar char="•"/>
            </a:pPr>
            <a:r>
              <a:rPr lang="it-IT" sz="1600">
                <a:latin typeface="Arial Narrow" pitchFamily="34" charset="0"/>
              </a:rPr>
              <a:t>Se stenosi: 3x rischio di stroke a 90 gg</a:t>
            </a:r>
          </a:p>
          <a:p>
            <a:pPr marL="742950" lvl="1" indent="-285750">
              <a:buFont typeface="Arial" charset="0"/>
              <a:buChar char="•"/>
            </a:pPr>
            <a:r>
              <a:rPr lang="it-IT" sz="1600">
                <a:latin typeface="Arial Narrow" pitchFamily="34" charset="0"/>
              </a:rPr>
              <a:t>Maggior disponibilità, minori costi</a:t>
            </a:r>
          </a:p>
          <a:p>
            <a:pPr marL="742950" lvl="1" indent="-285750">
              <a:buFont typeface="Arial" charset="0"/>
              <a:buChar char="•"/>
            </a:pPr>
            <a:r>
              <a:rPr lang="it-IT" sz="1600">
                <a:latin typeface="Arial Narrow" pitchFamily="34" charset="0"/>
              </a:rPr>
              <a:t>Idenficazione delle caratteristiche di placca</a:t>
            </a:r>
          </a:p>
          <a:p>
            <a:pPr>
              <a:buFont typeface="Arial" charset="0"/>
              <a:buChar char="•"/>
            </a:pPr>
            <a:r>
              <a:rPr lang="it-IT" sz="1600">
                <a:latin typeface="Arial Narrow" pitchFamily="34" charset="0"/>
              </a:rPr>
              <a:t>Angio-RM TSA e intracranica:</a:t>
            </a:r>
          </a:p>
          <a:p>
            <a:pPr marL="742950" lvl="1" indent="-285750">
              <a:buFont typeface="Arial" charset="0"/>
              <a:buChar char="•"/>
            </a:pPr>
            <a:r>
              <a:rPr lang="it-IT" sz="1600">
                <a:latin typeface="Arial Narrow" pitchFamily="34" charset="0"/>
              </a:rPr>
              <a:t>Ottima visualizzazione delle a. carotidi e vasi intracranici</a:t>
            </a:r>
          </a:p>
          <a:p>
            <a:pPr marL="742950" lvl="1" indent="-285750">
              <a:buFont typeface="Arial" charset="0"/>
              <a:buChar char="•"/>
            </a:pPr>
            <a:r>
              <a:rPr lang="it-IT" sz="1600">
                <a:latin typeface="Arial Narrow" pitchFamily="34" charset="0"/>
              </a:rPr>
              <a:t>Sensibilità: 92%, specificità: 76%</a:t>
            </a:r>
          </a:p>
          <a:p>
            <a:pPr marL="742950" lvl="1" indent="-285750">
              <a:buFont typeface="Arial" charset="0"/>
              <a:buChar char="•"/>
            </a:pPr>
            <a:r>
              <a:rPr lang="it-IT" sz="1600">
                <a:latin typeface="Arial Narrow" pitchFamily="34" charset="0"/>
              </a:rPr>
              <a:t>CE MRA: maggior accuratezza</a:t>
            </a:r>
            <a:endParaRPr lang="it-IT">
              <a:latin typeface="Arial Narrow" pitchFamily="34" charset="0"/>
            </a:endParaRPr>
          </a:p>
          <a:p>
            <a:pPr>
              <a:buFont typeface="Arial" charset="0"/>
              <a:buChar char="•"/>
            </a:pPr>
            <a:r>
              <a:rPr lang="it-IT" sz="1600">
                <a:latin typeface="Arial Narrow" pitchFamily="34" charset="0"/>
              </a:rPr>
              <a:t>CTA: </a:t>
            </a:r>
          </a:p>
          <a:p>
            <a:pPr marL="742950" lvl="1" indent="-285750">
              <a:buFont typeface="Arial" charset="0"/>
              <a:buChar char="•"/>
            </a:pPr>
            <a:r>
              <a:rPr lang="it-IT" sz="1600">
                <a:latin typeface="Arial Narrow" pitchFamily="34" charset="0"/>
              </a:rPr>
              <a:t>Risultati simili ad angio-RM</a:t>
            </a:r>
          </a:p>
          <a:p>
            <a:pPr marL="742950" lvl="1" indent="-285750">
              <a:buFont typeface="Arial" charset="0"/>
              <a:buChar char="•"/>
            </a:pPr>
            <a:r>
              <a:rPr lang="it-IT" sz="1600">
                <a:latin typeface="Arial Narrow" pitchFamily="34" charset="0"/>
              </a:rPr>
              <a:t>Utilizzo mdc iodato</a:t>
            </a:r>
          </a:p>
          <a:p>
            <a:pPr>
              <a:buFont typeface="Arial" charset="0"/>
              <a:buChar char="•"/>
            </a:pPr>
            <a:r>
              <a:rPr lang="it-IT" sz="1600">
                <a:latin typeface="Arial Narrow" pitchFamily="34" charset="0"/>
              </a:rPr>
              <a:t>CUS, CTA, MRA: screening iniziale delle biforcazioni carotidee</a:t>
            </a:r>
          </a:p>
          <a:p>
            <a:pPr marL="742950" lvl="1" indent="-285750">
              <a:buFont typeface="Arial" charset="0"/>
              <a:buChar char="•"/>
            </a:pPr>
            <a:r>
              <a:rPr lang="it-IT" sz="1600">
                <a:latin typeface="Arial Narrow" pitchFamily="34" charset="0"/>
              </a:rPr>
              <a:t>Eventuale conferma con 2° test non invasivo pre-TEA o pre-stenting</a:t>
            </a:r>
          </a:p>
          <a:p>
            <a:pPr marL="742950" lvl="1" indent="-285750">
              <a:buFont typeface="Arial" charset="0"/>
              <a:buChar char="•"/>
            </a:pPr>
            <a:r>
              <a:rPr lang="it-IT" sz="1600">
                <a:latin typeface="Arial Narrow" pitchFamily="34" charset="0"/>
              </a:rPr>
              <a:t>Angiografia digitale arteriosa per casi discordanti</a:t>
            </a:r>
          </a:p>
        </p:txBody>
      </p:sp>
      <p:sp>
        <p:nvSpPr>
          <p:cNvPr id="5" name="CasellaDiTesto 4"/>
          <p:cNvSpPr txBox="1"/>
          <p:nvPr/>
        </p:nvSpPr>
        <p:spPr>
          <a:xfrm>
            <a:off x="4683125" y="1335088"/>
            <a:ext cx="4287838" cy="5294312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b="1" u="sng" dirty="0">
                <a:latin typeface="Arial Narrow"/>
                <a:cs typeface="Arial Narrow"/>
              </a:rPr>
              <a:t>Circolo intracranico: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600" dirty="0">
                <a:latin typeface="Arial Narrow"/>
                <a:cs typeface="Arial Narrow"/>
              </a:rPr>
              <a:t>TCD:</a:t>
            </a: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600" dirty="0">
                <a:latin typeface="Arial Narrow"/>
                <a:cs typeface="Arial Narrow"/>
              </a:rPr>
              <a:t>informazioni su stenosi intracraniche</a:t>
            </a: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600" dirty="0">
                <a:latin typeface="Arial Narrow"/>
                <a:cs typeface="Arial Narrow"/>
              </a:rPr>
              <a:t>VPP: 36%; VPN: 86%</a:t>
            </a: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600" dirty="0">
                <a:latin typeface="Arial Narrow"/>
                <a:cs typeface="Arial Narrow"/>
              </a:rPr>
              <a:t>Possibilità di evidenziare </a:t>
            </a:r>
            <a:r>
              <a:rPr lang="it-IT" sz="1600" dirty="0" err="1">
                <a:latin typeface="Arial Narrow"/>
                <a:cs typeface="Arial Narrow"/>
              </a:rPr>
              <a:t>microemboli</a:t>
            </a:r>
            <a:r>
              <a:rPr lang="it-IT" sz="1600" dirty="0">
                <a:latin typeface="Arial Narrow"/>
                <a:cs typeface="Arial Narrow"/>
              </a:rPr>
              <a:t> (fattore di rischio)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600" dirty="0">
                <a:latin typeface="Arial Narrow"/>
                <a:cs typeface="Arial Narrow"/>
              </a:rPr>
              <a:t>MRA, CTA</a:t>
            </a: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600" dirty="0">
                <a:latin typeface="Arial Narrow"/>
                <a:cs typeface="Arial Narrow"/>
              </a:rPr>
              <a:t>Performance comparabile</a:t>
            </a:r>
          </a:p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600" dirty="0">
                <a:latin typeface="Arial Narrow"/>
                <a:cs typeface="Arial Narrow"/>
              </a:rPr>
              <a:t>Angiografia digitale arteriosa:</a:t>
            </a: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600" dirty="0">
                <a:latin typeface="Arial Narrow"/>
                <a:cs typeface="Arial Narrow"/>
              </a:rPr>
              <a:t>Gold standard per valutazione del circolo intra ed extracranico</a:t>
            </a:r>
          </a:p>
          <a:p>
            <a:pPr marL="742950" lvl="1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600" dirty="0">
                <a:latin typeface="Arial Narrow"/>
                <a:cs typeface="Arial Narrow"/>
              </a:rPr>
              <a:t>Possibilità di terapia:</a:t>
            </a:r>
          </a:p>
          <a:p>
            <a:pPr marL="1200150" lvl="2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600" dirty="0" err="1">
                <a:latin typeface="Arial Narrow"/>
                <a:cs typeface="Arial Narrow"/>
              </a:rPr>
              <a:t>Stroke</a:t>
            </a:r>
            <a:r>
              <a:rPr lang="it-IT" sz="1600" dirty="0">
                <a:latin typeface="Arial Narrow"/>
                <a:cs typeface="Arial Narrow"/>
              </a:rPr>
              <a:t> in fase acuta</a:t>
            </a:r>
          </a:p>
          <a:p>
            <a:pPr marL="1200150" lvl="2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it-IT" sz="1600" dirty="0" err="1">
                <a:latin typeface="Arial Narrow"/>
                <a:cs typeface="Arial Narrow"/>
              </a:rPr>
              <a:t>Stenting</a:t>
            </a:r>
            <a:endParaRPr lang="it-IT" sz="1600" dirty="0">
              <a:latin typeface="Arial Narrow"/>
              <a:cs typeface="Arial Narrow"/>
            </a:endParaRPr>
          </a:p>
          <a:p>
            <a:pPr marL="1200150" lvl="2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it-IT" sz="1600" dirty="0">
              <a:latin typeface="Arial Narrow"/>
              <a:cs typeface="Arial Narrow"/>
            </a:endParaRPr>
          </a:p>
          <a:p>
            <a:pPr marL="1200150" lvl="2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it-IT" sz="1600" dirty="0">
              <a:latin typeface="Arial Narrow"/>
              <a:cs typeface="Arial Narrow"/>
            </a:endParaRPr>
          </a:p>
          <a:p>
            <a:pPr marL="1200150" lvl="2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it-IT" sz="1600" dirty="0">
              <a:latin typeface="Arial Narrow"/>
              <a:cs typeface="Arial Narrow"/>
            </a:endParaRPr>
          </a:p>
          <a:p>
            <a:pPr marL="1200150" lvl="2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it-IT" sz="1600" dirty="0">
              <a:latin typeface="Arial Narrow"/>
              <a:cs typeface="Arial Narrow"/>
            </a:endParaRPr>
          </a:p>
          <a:p>
            <a:pPr marL="1200150" lvl="2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it-IT" sz="1600" dirty="0">
              <a:latin typeface="Arial Narrow"/>
              <a:cs typeface="Arial Narrow"/>
            </a:endParaRPr>
          </a:p>
          <a:p>
            <a:pPr marL="1200150" lvl="2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it-IT" sz="1600" dirty="0">
              <a:latin typeface="Arial Narrow"/>
              <a:cs typeface="Arial Narrow"/>
            </a:endParaRPr>
          </a:p>
          <a:p>
            <a:pPr marL="1200150" lvl="2" indent="-28575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Char char="•"/>
              <a:defRPr/>
            </a:pPr>
            <a:endParaRPr lang="it-IT" sz="1600" dirty="0">
              <a:latin typeface="Arial Narrow"/>
              <a:cs typeface="Arial Narro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CasellaDiTesto 8"/>
          <p:cNvSpPr txBox="1">
            <a:spLocks noChangeArrowheads="1"/>
          </p:cNvSpPr>
          <p:nvPr/>
        </p:nvSpPr>
        <p:spPr bwMode="auto">
          <a:xfrm>
            <a:off x="0" y="142875"/>
            <a:ext cx="91440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sz="1400">
                <a:latin typeface="Arial Narrow" pitchFamily="34" charset="0"/>
              </a:rPr>
              <a:t>I. B., M 21 aa. Esordio acuto al risveglio di cefalea, ipostenia AI dx, afasia, durata 30’, dubbia crisi comiziale </a:t>
            </a:r>
          </a:p>
        </p:txBody>
      </p:sp>
      <p:pic>
        <p:nvPicPr>
          <p:cNvPr id="39938" name="Picture 2" descr="C:\Documents and Settings\scbrad2113\Documenti\Frigerio\corso tia\begnini tc.jpg"/>
          <p:cNvPicPr>
            <a:picLocks noChangeAspect="1" noChangeArrowheads="1"/>
          </p:cNvPicPr>
          <p:nvPr/>
        </p:nvPicPr>
        <p:blipFill>
          <a:blip r:embed="rId2"/>
          <a:srcRect l="5933" r="11012" b="2499"/>
          <a:stretch>
            <a:fillRect/>
          </a:stretch>
        </p:blipFill>
        <p:spPr bwMode="auto">
          <a:xfrm>
            <a:off x="539750" y="836613"/>
            <a:ext cx="2392363" cy="280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9" name="Picture 3" descr="C:\Documents and Settings\scbrad2113\Documenti\Frigerio\corso tia\begnini dwi.jpg"/>
          <p:cNvPicPr>
            <a:picLocks noChangeAspect="1" noChangeArrowheads="1"/>
          </p:cNvPicPr>
          <p:nvPr/>
        </p:nvPicPr>
        <p:blipFill>
          <a:blip r:embed="rId3"/>
          <a:srcRect l="17186" t="14381" r="15495"/>
          <a:stretch>
            <a:fillRect/>
          </a:stretch>
        </p:blipFill>
        <p:spPr bwMode="auto">
          <a:xfrm>
            <a:off x="4500563" y="3370263"/>
            <a:ext cx="2303462" cy="293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0" name="Picture 4" descr="C:\Documents and Settings\scbrad2113\Documenti\Frigerio\corso tia\begnini dwi 2.jpg"/>
          <p:cNvPicPr>
            <a:picLocks noChangeAspect="1" noChangeArrowheads="1"/>
          </p:cNvPicPr>
          <p:nvPr/>
        </p:nvPicPr>
        <p:blipFill>
          <a:blip r:embed="rId4"/>
          <a:srcRect l="17966" t="14970" r="16161"/>
          <a:stretch>
            <a:fillRect/>
          </a:stretch>
        </p:blipFill>
        <p:spPr bwMode="auto">
          <a:xfrm>
            <a:off x="6804025" y="3429000"/>
            <a:ext cx="2227263" cy="2874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1" name="Picture 7" descr="C:\Documents and Settings\scbrad2113\Documenti\Frigerio\corso tia\begnini t2.jpg"/>
          <p:cNvPicPr>
            <a:picLocks noChangeAspect="1" noChangeArrowheads="1"/>
          </p:cNvPicPr>
          <p:nvPr/>
        </p:nvPicPr>
        <p:blipFill>
          <a:blip r:embed="rId5"/>
          <a:srcRect l="14212" t="8527" r="11887"/>
          <a:stretch>
            <a:fillRect/>
          </a:stretch>
        </p:blipFill>
        <p:spPr bwMode="auto">
          <a:xfrm>
            <a:off x="6692900" y="706438"/>
            <a:ext cx="2339975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2" name="CasellaDiTesto 13"/>
          <p:cNvSpPr txBox="1">
            <a:spLocks noChangeArrowheads="1"/>
          </p:cNvSpPr>
          <p:nvPr/>
        </p:nvSpPr>
        <p:spPr bwMode="auto">
          <a:xfrm>
            <a:off x="3059113" y="981075"/>
            <a:ext cx="2808287" cy="922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Arial Narrow" pitchFamily="34" charset="0"/>
              </a:rPr>
              <a:t>TC encefalo senza mdc, eseguita dopo 1 ore dall’esordio dei sintomi. </a:t>
            </a:r>
          </a:p>
        </p:txBody>
      </p:sp>
      <p:sp>
        <p:nvSpPr>
          <p:cNvPr id="39943" name="CasellaDiTesto 14"/>
          <p:cNvSpPr txBox="1">
            <a:spLocks noChangeArrowheads="1"/>
          </p:cNvSpPr>
          <p:nvPr/>
        </p:nvSpPr>
        <p:spPr bwMode="auto">
          <a:xfrm>
            <a:off x="2339975" y="4724400"/>
            <a:ext cx="2087563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Arial Narrow" pitchFamily="34" charset="0"/>
              </a:rPr>
              <a:t>RM convezionale e DWI a 40 h.</a:t>
            </a:r>
          </a:p>
          <a:p>
            <a:endParaRPr lang="it-IT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2" descr="C:\Documents and Settings\scbrad2113\Documenti\Frigerio\corso tia\begnini ACI sin.jpg"/>
          <p:cNvPicPr>
            <a:picLocks noChangeAspect="1" noChangeArrowheads="1"/>
          </p:cNvPicPr>
          <p:nvPr/>
        </p:nvPicPr>
        <p:blipFill>
          <a:blip r:embed="rId2">
            <a:lum bright="-10000"/>
          </a:blip>
          <a:srcRect l="35997" t="16425" r="30763" b="16051"/>
          <a:stretch>
            <a:fillRect/>
          </a:stretch>
        </p:blipFill>
        <p:spPr bwMode="auto">
          <a:xfrm>
            <a:off x="468313" y="1700213"/>
            <a:ext cx="2159000" cy="4441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2" name="Picture 3" descr="C:\Documents and Settings\scbrad2113\Documenti\Frigerio\corso tia\begnini aci dx.jpg"/>
          <p:cNvPicPr>
            <a:picLocks noChangeAspect="1" noChangeArrowheads="1"/>
          </p:cNvPicPr>
          <p:nvPr/>
        </p:nvPicPr>
        <p:blipFill>
          <a:blip r:embed="rId3">
            <a:lum bright="-10000"/>
          </a:blip>
          <a:srcRect l="35437" t="17719" r="33063" b="15344"/>
          <a:stretch>
            <a:fillRect/>
          </a:stretch>
        </p:blipFill>
        <p:spPr bwMode="auto">
          <a:xfrm>
            <a:off x="2627313" y="1700213"/>
            <a:ext cx="2105025" cy="444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63" name="Picture 4" descr="C:\Documents and Settings\scbrad2113\Documenti\Frigerio\corso tia\begnini angio.jpg"/>
          <p:cNvPicPr>
            <a:picLocks noChangeAspect="1" noChangeArrowheads="1"/>
          </p:cNvPicPr>
          <p:nvPr/>
        </p:nvPicPr>
        <p:blipFill>
          <a:blip r:embed="rId4">
            <a:lum bright="-10000"/>
          </a:blip>
          <a:srcRect l="13235" t="17741" r="19177" b="11855"/>
          <a:stretch>
            <a:fillRect/>
          </a:stretch>
        </p:blipFill>
        <p:spPr bwMode="auto">
          <a:xfrm>
            <a:off x="5148263" y="2349500"/>
            <a:ext cx="3455987" cy="3600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4" name="CasellaDiTesto 14"/>
          <p:cNvSpPr txBox="1">
            <a:spLocks noChangeArrowheads="1"/>
          </p:cNvSpPr>
          <p:nvPr/>
        </p:nvSpPr>
        <p:spPr bwMode="auto">
          <a:xfrm>
            <a:off x="684213" y="549275"/>
            <a:ext cx="7459662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Arial Narrow" pitchFamily="34" charset="0"/>
              </a:rPr>
              <a:t>Angio-RM senza mdc: studio circolo extracranico ed intracranico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Immagine 4" descr="dwi.jpg"/>
          <p:cNvPicPr>
            <a:picLocks noChangeAspect="1"/>
          </p:cNvPicPr>
          <p:nvPr/>
        </p:nvPicPr>
        <p:blipFill>
          <a:blip r:embed="rId2"/>
          <a:srcRect l="21477" t="31500" r="22684" b="6934"/>
          <a:stretch>
            <a:fillRect/>
          </a:stretch>
        </p:blipFill>
        <p:spPr bwMode="auto">
          <a:xfrm>
            <a:off x="5724525" y="3716338"/>
            <a:ext cx="2481263" cy="2736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6" name="Immagine 5" descr="RM CONVENZIONALE.jpg"/>
          <p:cNvPicPr>
            <a:picLocks noChangeAspect="1"/>
          </p:cNvPicPr>
          <p:nvPr/>
        </p:nvPicPr>
        <p:blipFill>
          <a:blip r:embed="rId3"/>
          <a:srcRect l="3149" t="9450" r="8652" b="5501"/>
          <a:stretch>
            <a:fillRect/>
          </a:stretch>
        </p:blipFill>
        <p:spPr bwMode="auto">
          <a:xfrm>
            <a:off x="1042988" y="3644900"/>
            <a:ext cx="2352675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7" name="Immagine 6" descr="tc NEG.jpg"/>
          <p:cNvPicPr>
            <a:picLocks noChangeAspect="1"/>
          </p:cNvPicPr>
          <p:nvPr/>
        </p:nvPicPr>
        <p:blipFill>
          <a:blip r:embed="rId4">
            <a:lum bright="-10000" contrast="40000"/>
          </a:blip>
          <a:srcRect l="25101" t="19196" r="21742" b="12885"/>
          <a:stretch>
            <a:fillRect/>
          </a:stretch>
        </p:blipFill>
        <p:spPr bwMode="auto">
          <a:xfrm>
            <a:off x="1116013" y="836613"/>
            <a:ext cx="1984375" cy="2536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8" name="Immagine 8" descr="tc NEG2.jpg"/>
          <p:cNvPicPr>
            <a:picLocks noChangeAspect="1"/>
          </p:cNvPicPr>
          <p:nvPr/>
        </p:nvPicPr>
        <p:blipFill>
          <a:blip r:embed="rId5"/>
          <a:srcRect l="26923" t="22148" r="21399" b="12885"/>
          <a:stretch>
            <a:fillRect/>
          </a:stretch>
        </p:blipFill>
        <p:spPr bwMode="auto">
          <a:xfrm>
            <a:off x="5867400" y="908050"/>
            <a:ext cx="1947863" cy="2449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9" name="CasellaDiTesto 9"/>
          <p:cNvSpPr txBox="1">
            <a:spLocks noChangeArrowheads="1"/>
          </p:cNvSpPr>
          <p:nvPr/>
        </p:nvSpPr>
        <p:spPr bwMode="auto">
          <a:xfrm>
            <a:off x="428625" y="142875"/>
            <a:ext cx="611981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>
                <a:latin typeface="Arial Narrow" pitchFamily="34" charset="0"/>
              </a:rPr>
              <a:t>F,67 diplopia acuta, deficit m retto mediale dx e parestesie emivolto sn.</a:t>
            </a:r>
          </a:p>
          <a:p>
            <a:r>
              <a:rPr lang="it-IT">
                <a:latin typeface="Arial Narrow" pitchFamily="34" charset="0"/>
              </a:rPr>
              <a:t>Durata dei sintomi 3 ore</a:t>
            </a:r>
          </a:p>
        </p:txBody>
      </p:sp>
      <p:sp>
        <p:nvSpPr>
          <p:cNvPr id="41990" name="CasellaDiTesto 10"/>
          <p:cNvSpPr txBox="1">
            <a:spLocks noChangeArrowheads="1"/>
          </p:cNvSpPr>
          <p:nvPr/>
        </p:nvSpPr>
        <p:spPr bwMode="auto">
          <a:xfrm>
            <a:off x="3203575" y="1052513"/>
            <a:ext cx="2808288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Arial Narrow" pitchFamily="34" charset="0"/>
              </a:rPr>
              <a:t>TC diretta, senza mdc, eseguita dopo 4 ore dall’esordio. </a:t>
            </a:r>
          </a:p>
        </p:txBody>
      </p:sp>
      <p:sp>
        <p:nvSpPr>
          <p:cNvPr id="41991" name="CasellaDiTesto 11"/>
          <p:cNvSpPr txBox="1">
            <a:spLocks noChangeArrowheads="1"/>
          </p:cNvSpPr>
          <p:nvPr/>
        </p:nvSpPr>
        <p:spPr bwMode="auto">
          <a:xfrm>
            <a:off x="3563938" y="4221163"/>
            <a:ext cx="2087562" cy="92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Arial Narrow" pitchFamily="34" charset="0"/>
              </a:rPr>
              <a:t>RM convezionale e DWI a 48 h.</a:t>
            </a:r>
          </a:p>
          <a:p>
            <a:endParaRPr lang="it-IT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/>
          <p:nvPr/>
        </p:nvSpPr>
        <p:spPr>
          <a:xfrm>
            <a:off x="0" y="1395413"/>
            <a:ext cx="9144000" cy="3598862"/>
          </a:xfrm>
          <a:prstGeom prst="rect">
            <a:avLst/>
          </a:prstGeom>
          <a:solidFill>
            <a:srgbClr val="D9D9D9"/>
          </a:soli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15362" name="CasellaDiTesto 7"/>
          <p:cNvSpPr txBox="1">
            <a:spLocks noChangeArrowheads="1"/>
          </p:cNvSpPr>
          <p:nvPr/>
        </p:nvSpPr>
        <p:spPr bwMode="auto">
          <a:xfrm>
            <a:off x="0" y="1395413"/>
            <a:ext cx="9144000" cy="1528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09538" algn="ctr">
              <a:lnSpc>
                <a:spcPct val="120000"/>
              </a:lnSpc>
            </a:pPr>
            <a:r>
              <a:rPr lang="it-IT" sz="8000" b="1">
                <a:latin typeface="Arial Narrow" pitchFamily="34" charset="0"/>
              </a:rPr>
              <a:t>CASO CLINICO</a:t>
            </a:r>
          </a:p>
        </p:txBody>
      </p:sp>
      <p:sp>
        <p:nvSpPr>
          <p:cNvPr id="5" name="CasellaDiTesto 4"/>
          <p:cNvSpPr txBox="1"/>
          <p:nvPr/>
        </p:nvSpPr>
        <p:spPr>
          <a:xfrm>
            <a:off x="0" y="2924175"/>
            <a:ext cx="9144000" cy="186512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pPr marL="109728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t-IT" sz="4800" b="1" dirty="0" smtClean="0">
                <a:latin typeface="Arial Narrow"/>
                <a:cs typeface="Arial Narrow"/>
              </a:rPr>
              <a:t>TIA</a:t>
            </a:r>
          </a:p>
          <a:p>
            <a:pPr marL="109728" algn="ctr" fontAlgn="auto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it-IT" sz="4800" b="1" dirty="0" smtClean="0">
                <a:latin typeface="Arial Narrow"/>
                <a:cs typeface="Arial Narrow"/>
              </a:rPr>
              <a:t>Attacco </a:t>
            </a:r>
            <a:r>
              <a:rPr lang="it-IT" sz="4800" b="1" dirty="0">
                <a:latin typeface="Arial Narrow"/>
                <a:cs typeface="Arial Narrow"/>
              </a:rPr>
              <a:t>Ischemico Transitorio</a:t>
            </a:r>
          </a:p>
        </p:txBody>
      </p:sp>
      <p:cxnSp>
        <p:nvCxnSpPr>
          <p:cNvPr id="6" name="Connettore 1 5"/>
          <p:cNvCxnSpPr/>
          <p:nvPr/>
        </p:nvCxnSpPr>
        <p:spPr>
          <a:xfrm>
            <a:off x="0" y="1395413"/>
            <a:ext cx="9144000" cy="0"/>
          </a:xfrm>
          <a:prstGeom prst="line">
            <a:avLst/>
          </a:prstGeom>
          <a:ln w="76200" cmpd="sng">
            <a:solidFill>
              <a:srgbClr val="00CC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1 9"/>
          <p:cNvCxnSpPr/>
          <p:nvPr/>
        </p:nvCxnSpPr>
        <p:spPr>
          <a:xfrm>
            <a:off x="0" y="4994275"/>
            <a:ext cx="9144000" cy="0"/>
          </a:xfrm>
          <a:prstGeom prst="line">
            <a:avLst/>
          </a:prstGeom>
          <a:ln w="76200" cmpd="sng">
            <a:solidFill>
              <a:srgbClr val="00CC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366" name="CasellaDiTesto 10"/>
          <p:cNvSpPr txBox="1">
            <a:spLocks noChangeArrowheads="1"/>
          </p:cNvSpPr>
          <p:nvPr/>
        </p:nvSpPr>
        <p:spPr bwMode="auto">
          <a:xfrm>
            <a:off x="935665" y="5149850"/>
            <a:ext cx="703924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it-IT" sz="3200" i="1" dirty="0" smtClean="0">
                <a:latin typeface="Arial Narrow" pitchFamily="34" charset="0"/>
              </a:rPr>
              <a:t>Dr.ssa Sara Portone – Dr. Pelizzari Pier Carlo</a:t>
            </a:r>
            <a:endParaRPr lang="it-IT" sz="3200" i="1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CasellaDiTesto 5"/>
          <p:cNvSpPr txBox="1">
            <a:spLocks noChangeArrowheads="1"/>
          </p:cNvSpPr>
          <p:nvPr/>
        </p:nvSpPr>
        <p:spPr bwMode="auto">
          <a:xfrm>
            <a:off x="144463" y="260350"/>
            <a:ext cx="8891587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Arial Narrow" pitchFamily="34" charset="0"/>
              </a:rPr>
              <a:t>F, 34, anamnesi vascolare muta, esordio acuto di paresi AS sin da 3 ore, NIHSS all’ingresso 5.</a:t>
            </a:r>
          </a:p>
          <a:p>
            <a:r>
              <a:rPr lang="it-IT">
                <a:latin typeface="Arial Narrow" pitchFamily="34" charset="0"/>
              </a:rPr>
              <a:t>Risoluzione dei sintomi a 4 ore.</a:t>
            </a:r>
          </a:p>
        </p:txBody>
      </p:sp>
      <p:grpSp>
        <p:nvGrpSpPr>
          <p:cNvPr id="2" name="Gruppo 17"/>
          <p:cNvGrpSpPr>
            <a:grpSpLocks/>
          </p:cNvGrpSpPr>
          <p:nvPr/>
        </p:nvGrpSpPr>
        <p:grpSpPr bwMode="auto">
          <a:xfrm>
            <a:off x="0" y="1819275"/>
            <a:ext cx="8820150" cy="3913188"/>
            <a:chOff x="0" y="1484784"/>
            <a:chExt cx="8820472" cy="3914566"/>
          </a:xfrm>
        </p:grpSpPr>
        <p:pic>
          <p:nvPicPr>
            <p:cNvPr id="43011" name="Immagine 7" descr="tc.jpg"/>
            <p:cNvPicPr>
              <a:picLocks noChangeAspect="1"/>
            </p:cNvPicPr>
            <p:nvPr/>
          </p:nvPicPr>
          <p:blipFill>
            <a:blip r:embed="rId2"/>
            <a:srcRect l="18379" t="16904" r="22559" b="10747"/>
            <a:stretch>
              <a:fillRect/>
            </a:stretch>
          </p:blipFill>
          <p:spPr bwMode="auto">
            <a:xfrm>
              <a:off x="323528" y="1484784"/>
              <a:ext cx="2160240" cy="26462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3012" name="Immagine 10" descr="PERF.jpg"/>
            <p:cNvPicPr>
              <a:picLocks noChangeAspect="1"/>
            </p:cNvPicPr>
            <p:nvPr/>
          </p:nvPicPr>
          <p:blipFill>
            <a:blip r:embed="rId3"/>
            <a:srcRect l="33600" b="66800"/>
            <a:stretch>
              <a:fillRect/>
            </a:stretch>
          </p:blipFill>
          <p:spPr bwMode="auto">
            <a:xfrm>
              <a:off x="4923372" y="1484784"/>
              <a:ext cx="3825092" cy="19442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3013" name="Immagine 11" descr="PERF.jpg"/>
            <p:cNvPicPr>
              <a:picLocks noChangeAspect="1"/>
            </p:cNvPicPr>
            <p:nvPr/>
          </p:nvPicPr>
          <p:blipFill>
            <a:blip r:embed="rId3"/>
            <a:srcRect t="33200" r="66400" b="33820"/>
            <a:stretch>
              <a:fillRect/>
            </a:stretch>
          </p:blipFill>
          <p:spPr bwMode="auto">
            <a:xfrm>
              <a:off x="2987824" y="1484784"/>
              <a:ext cx="1935548" cy="19313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43014" name="Immagine 12" descr="PERF.jpg"/>
            <p:cNvPicPr>
              <a:picLocks noChangeAspect="1"/>
            </p:cNvPicPr>
            <p:nvPr/>
          </p:nvPicPr>
          <p:blipFill>
            <a:blip r:embed="rId3"/>
            <a:srcRect l="33200" t="66800" r="42010" b="16039"/>
            <a:stretch>
              <a:fillRect/>
            </a:stretch>
          </p:blipFill>
          <p:spPr bwMode="auto">
            <a:xfrm>
              <a:off x="2915816" y="3645024"/>
              <a:ext cx="2016224" cy="16561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3015" name="CasellaDiTesto 13"/>
            <p:cNvSpPr txBox="1">
              <a:spLocks noChangeArrowheads="1"/>
            </p:cNvSpPr>
            <p:nvPr/>
          </p:nvSpPr>
          <p:spPr bwMode="auto">
            <a:xfrm>
              <a:off x="0" y="4380978"/>
              <a:ext cx="2225977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it-IT">
                  <a:latin typeface="Arial Narrow" pitchFamily="34" charset="0"/>
                </a:rPr>
                <a:t>TC  senza mdc negativa</a:t>
              </a:r>
            </a:p>
          </p:txBody>
        </p:sp>
        <p:sp>
          <p:nvSpPr>
            <p:cNvPr id="43016" name="CasellaDiTesto 14"/>
            <p:cNvSpPr txBox="1">
              <a:spLocks noChangeArrowheads="1"/>
            </p:cNvSpPr>
            <p:nvPr/>
          </p:nvSpPr>
          <p:spPr bwMode="auto">
            <a:xfrm>
              <a:off x="5004048" y="3645024"/>
              <a:ext cx="3816424" cy="1754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r>
                <a:rPr lang="it-IT">
                  <a:latin typeface="Arial Narrow" pitchFamily="34" charset="0"/>
                </a:rPr>
                <a:t>Mappe parametriche  ottenute da TC perfusione .</a:t>
              </a:r>
            </a:p>
            <a:p>
              <a:r>
                <a:rPr lang="it-IT">
                  <a:latin typeface="Arial Narrow" pitchFamily="34" charset="0"/>
                </a:rPr>
                <a:t>Core ischemico in regione opercolare frontale dx. Ritardo del tempo medio di transito del mdc in tutto il territorio dell’arteria cerebrale media dx.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Immagine 7" descr="1.jpg"/>
          <p:cNvPicPr>
            <a:picLocks noChangeAspect="1"/>
          </p:cNvPicPr>
          <p:nvPr/>
        </p:nvPicPr>
        <p:blipFill>
          <a:blip r:embed="rId2"/>
          <a:srcRect l="11812" t="20673" r="18790" b="20267"/>
          <a:stretch>
            <a:fillRect/>
          </a:stretch>
        </p:blipFill>
        <p:spPr bwMode="auto">
          <a:xfrm>
            <a:off x="179388" y="404813"/>
            <a:ext cx="3046412" cy="2592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5" name="CasellaDiTesto 9"/>
          <p:cNvSpPr txBox="1">
            <a:spLocks noChangeArrowheads="1"/>
          </p:cNvSpPr>
          <p:nvPr/>
        </p:nvSpPr>
        <p:spPr bwMode="auto">
          <a:xfrm>
            <a:off x="6443663" y="260350"/>
            <a:ext cx="2700337" cy="2308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Arial Narrow" pitchFamily="34" charset="0"/>
              </a:rPr>
              <a:t>Ricostruzioni tridimensionali e dinamiche dei vasi intracranici ottenute dalla TC perfusione.</a:t>
            </a:r>
          </a:p>
          <a:p>
            <a:r>
              <a:rPr lang="it-IT">
                <a:latin typeface="Arial Narrow" pitchFamily="34" charset="0"/>
              </a:rPr>
              <a:t>Pervietà ACI e ACM.</a:t>
            </a:r>
          </a:p>
          <a:p>
            <a:r>
              <a:rPr lang="it-IT">
                <a:latin typeface="Arial Narrow" pitchFamily="34" charset="0"/>
              </a:rPr>
              <a:t>Occlusione ramo opercolare ACM.</a:t>
            </a:r>
          </a:p>
          <a:p>
            <a:r>
              <a:rPr lang="it-IT">
                <a:latin typeface="Arial Narrow" pitchFamily="34" charset="0"/>
              </a:rPr>
              <a:t>Ritardo di riempimento  dell’ACM dx.</a:t>
            </a:r>
          </a:p>
        </p:txBody>
      </p:sp>
      <p:sp>
        <p:nvSpPr>
          <p:cNvPr id="44036" name="CasellaDiTesto 10"/>
          <p:cNvSpPr txBox="1">
            <a:spLocks noChangeArrowheads="1"/>
          </p:cNvSpPr>
          <p:nvPr/>
        </p:nvSpPr>
        <p:spPr bwMode="auto">
          <a:xfrm>
            <a:off x="0" y="3286125"/>
            <a:ext cx="9144000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 sz="1400">
                <a:latin typeface="Arial Narrow" pitchFamily="34" charset="0"/>
              </a:rPr>
              <a:t>L’insieme dei reperti TC, perfusione e Angio-TC orientano verso una  dissezione extracranica.</a:t>
            </a:r>
          </a:p>
        </p:txBody>
      </p:sp>
      <p:pic>
        <p:nvPicPr>
          <p:cNvPr id="44037" name="Immagine 11" descr="dwi.jpg"/>
          <p:cNvPicPr>
            <a:picLocks noChangeAspect="1"/>
          </p:cNvPicPr>
          <p:nvPr/>
        </p:nvPicPr>
        <p:blipFill>
          <a:blip r:embed="rId3"/>
          <a:srcRect l="23625" t="15750" r="21251" b="13376"/>
          <a:stretch>
            <a:fillRect/>
          </a:stretch>
        </p:blipFill>
        <p:spPr bwMode="auto">
          <a:xfrm>
            <a:off x="539750" y="3644900"/>
            <a:ext cx="1624013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8" name="Immagine 12" descr="mra.jpg"/>
          <p:cNvPicPr>
            <a:picLocks noChangeAspect="1"/>
          </p:cNvPicPr>
          <p:nvPr/>
        </p:nvPicPr>
        <p:blipFill>
          <a:blip r:embed="rId4"/>
          <a:srcRect l="26250" t="476" r="34425" b="45975"/>
          <a:stretch>
            <a:fillRect/>
          </a:stretch>
        </p:blipFill>
        <p:spPr bwMode="auto">
          <a:xfrm>
            <a:off x="4643438" y="3644900"/>
            <a:ext cx="1533525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9" name="Immagine 13" descr="mraCEREBRAL.jpg"/>
          <p:cNvPicPr>
            <a:picLocks noChangeAspect="1"/>
          </p:cNvPicPr>
          <p:nvPr/>
        </p:nvPicPr>
        <p:blipFill>
          <a:blip r:embed="rId5"/>
          <a:srcRect l="10135" t="19978" r="46553" b="22928"/>
          <a:stretch>
            <a:fillRect/>
          </a:stretch>
        </p:blipFill>
        <p:spPr bwMode="auto">
          <a:xfrm>
            <a:off x="2700338" y="3644900"/>
            <a:ext cx="1584325" cy="208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40" name="Immagine 14" descr="EMATOMA.jpg"/>
          <p:cNvPicPr>
            <a:picLocks noChangeAspect="1"/>
          </p:cNvPicPr>
          <p:nvPr/>
        </p:nvPicPr>
        <p:blipFill>
          <a:blip r:embed="rId6"/>
          <a:srcRect l="18900" t="11812" r="19676" b="10226"/>
          <a:stretch>
            <a:fillRect/>
          </a:stretch>
        </p:blipFill>
        <p:spPr bwMode="auto">
          <a:xfrm>
            <a:off x="6443663" y="3644900"/>
            <a:ext cx="1657350" cy="210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41" name="CasellaDiTesto 15"/>
          <p:cNvSpPr txBox="1">
            <a:spLocks noChangeArrowheads="1"/>
          </p:cNvSpPr>
          <p:nvPr/>
        </p:nvSpPr>
        <p:spPr bwMode="auto">
          <a:xfrm>
            <a:off x="255588" y="5857875"/>
            <a:ext cx="19304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>
                <a:latin typeface="Arial Narrow" pitchFamily="34" charset="0"/>
              </a:rPr>
              <a:t>DWI. Ischemia acuta</a:t>
            </a:r>
          </a:p>
        </p:txBody>
      </p:sp>
      <p:sp>
        <p:nvSpPr>
          <p:cNvPr id="44042" name="CasellaDiTesto 16"/>
          <p:cNvSpPr txBox="1">
            <a:spLocks noChangeArrowheads="1"/>
          </p:cNvSpPr>
          <p:nvPr/>
        </p:nvSpPr>
        <p:spPr bwMode="auto">
          <a:xfrm>
            <a:off x="2771775" y="5876925"/>
            <a:ext cx="10255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>
                <a:latin typeface="Arial Narrow" pitchFamily="34" charset="0"/>
              </a:rPr>
              <a:t>Angio-RM </a:t>
            </a:r>
          </a:p>
        </p:txBody>
      </p:sp>
      <p:sp>
        <p:nvSpPr>
          <p:cNvPr id="44043" name="CasellaDiTesto 17"/>
          <p:cNvSpPr txBox="1">
            <a:spLocks noChangeArrowheads="1"/>
          </p:cNvSpPr>
          <p:nvPr/>
        </p:nvSpPr>
        <p:spPr bwMode="auto">
          <a:xfrm>
            <a:off x="4429125" y="5934075"/>
            <a:ext cx="1960563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Arial Narrow" pitchFamily="34" charset="0"/>
              </a:rPr>
              <a:t>Angio-RM  TSA. Irregolarità del vaso </a:t>
            </a:r>
          </a:p>
        </p:txBody>
      </p:sp>
      <p:sp>
        <p:nvSpPr>
          <p:cNvPr id="44044" name="CasellaDiTesto 18"/>
          <p:cNvSpPr txBox="1">
            <a:spLocks noChangeArrowheads="1"/>
          </p:cNvSpPr>
          <p:nvPr/>
        </p:nvSpPr>
        <p:spPr bwMode="auto">
          <a:xfrm>
            <a:off x="6372225" y="5951538"/>
            <a:ext cx="2484438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Arial Narrow" pitchFamily="34" charset="0"/>
              </a:rPr>
              <a:t>Immagini T1 pesate. Ematoma murale ACI</a:t>
            </a:r>
          </a:p>
        </p:txBody>
      </p:sp>
      <p:pic>
        <p:nvPicPr>
          <p:cNvPr id="14" name="Immagine 13" descr="angiotac.jpg"/>
          <p:cNvPicPr>
            <a:picLocks noChangeAspect="1"/>
          </p:cNvPicPr>
          <p:nvPr/>
        </p:nvPicPr>
        <p:blipFill>
          <a:blip r:embed="rId7"/>
          <a:srcRect l="11621" t="19063" r="17090" b="13437"/>
          <a:stretch>
            <a:fillRect/>
          </a:stretch>
        </p:blipFill>
        <p:spPr>
          <a:xfrm>
            <a:off x="3326384" y="404813"/>
            <a:ext cx="3027553" cy="259238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Immagine 6" descr="agx.jpg"/>
          <p:cNvPicPr>
            <a:picLocks noChangeAspect="1"/>
          </p:cNvPicPr>
          <p:nvPr/>
        </p:nvPicPr>
        <p:blipFill>
          <a:blip r:embed="rId2"/>
          <a:srcRect l="14764" t="2953" r="21742" b="5501"/>
          <a:stretch>
            <a:fillRect/>
          </a:stretch>
        </p:blipFill>
        <p:spPr bwMode="auto">
          <a:xfrm>
            <a:off x="4572000" y="3213100"/>
            <a:ext cx="2087563" cy="3011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58" name="Immagine 7" descr="dwi.tif"/>
          <p:cNvPicPr>
            <a:picLocks noChangeAspect="1"/>
          </p:cNvPicPr>
          <p:nvPr/>
        </p:nvPicPr>
        <p:blipFill>
          <a:blip r:embed="rId3"/>
          <a:srcRect l="4956" t="1280" r="2528"/>
          <a:stretch>
            <a:fillRect/>
          </a:stretch>
        </p:blipFill>
        <p:spPr bwMode="auto">
          <a:xfrm>
            <a:off x="214313" y="3214688"/>
            <a:ext cx="3143250" cy="3643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59" name="Immagine 8" descr="STENT.jpg"/>
          <p:cNvPicPr>
            <a:picLocks noChangeAspect="1"/>
          </p:cNvPicPr>
          <p:nvPr/>
        </p:nvPicPr>
        <p:blipFill>
          <a:blip r:embed="rId4"/>
          <a:srcRect l="25806" r="6451"/>
          <a:stretch>
            <a:fillRect/>
          </a:stretch>
        </p:blipFill>
        <p:spPr bwMode="auto">
          <a:xfrm>
            <a:off x="6875463" y="3213100"/>
            <a:ext cx="2000250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0" name="Immagine 9" descr="tc ESITI.jpg"/>
          <p:cNvPicPr>
            <a:picLocks noChangeAspect="1"/>
          </p:cNvPicPr>
          <p:nvPr/>
        </p:nvPicPr>
        <p:blipFill>
          <a:blip r:embed="rId5"/>
          <a:srcRect l="19196" t="12727" r="15837" b="7539"/>
          <a:stretch>
            <a:fillRect/>
          </a:stretch>
        </p:blipFill>
        <p:spPr bwMode="auto">
          <a:xfrm>
            <a:off x="323850" y="692150"/>
            <a:ext cx="2030413" cy="249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5061" name="Immagine 10" descr="tc ESITI2.jpg"/>
          <p:cNvPicPr>
            <a:picLocks noChangeAspect="1"/>
          </p:cNvPicPr>
          <p:nvPr/>
        </p:nvPicPr>
        <p:blipFill>
          <a:blip r:embed="rId6"/>
          <a:srcRect l="20673" t="12727" r="17314" b="7539"/>
          <a:stretch>
            <a:fillRect/>
          </a:stretch>
        </p:blipFill>
        <p:spPr bwMode="auto">
          <a:xfrm>
            <a:off x="2627313" y="692150"/>
            <a:ext cx="1939925" cy="249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62" name="CasellaDiTesto 11"/>
          <p:cNvSpPr txBox="1">
            <a:spLocks noChangeArrowheads="1"/>
          </p:cNvSpPr>
          <p:nvPr/>
        </p:nvSpPr>
        <p:spPr bwMode="auto">
          <a:xfrm>
            <a:off x="179388" y="188913"/>
            <a:ext cx="5087937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>
                <a:latin typeface="Arial Narrow" pitchFamily="34" charset="0"/>
              </a:rPr>
              <a:t>M,64, esordio acuto ipostenia sn. Sintomi in miglioramento</a:t>
            </a:r>
          </a:p>
        </p:txBody>
      </p:sp>
      <p:sp>
        <p:nvSpPr>
          <p:cNvPr id="45063" name="CasellaDiTesto 12"/>
          <p:cNvSpPr txBox="1">
            <a:spLocks noChangeArrowheads="1"/>
          </p:cNvSpPr>
          <p:nvPr/>
        </p:nvSpPr>
        <p:spPr bwMode="auto">
          <a:xfrm>
            <a:off x="4643438" y="836613"/>
            <a:ext cx="3960812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Arial Narrow" pitchFamily="34" charset="0"/>
              </a:rPr>
              <a:t>TC senza mdc. Multipli pregressi infarti emodinamici a dx. Non evidenti lesioni acute.</a:t>
            </a:r>
          </a:p>
        </p:txBody>
      </p:sp>
      <p:sp>
        <p:nvSpPr>
          <p:cNvPr id="45064" name="CasellaDiTesto 13"/>
          <p:cNvSpPr txBox="1">
            <a:spLocks noChangeArrowheads="1"/>
          </p:cNvSpPr>
          <p:nvPr/>
        </p:nvSpPr>
        <p:spPr bwMode="auto">
          <a:xfrm>
            <a:off x="4643438" y="2060575"/>
            <a:ext cx="4284662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Arial Narrow" pitchFamily="34" charset="0"/>
              </a:rPr>
              <a:t>Pz sottoposto a CUS con evidenza di occlusione pregressa ACI dx e stenosi serrata ACI sn.</a:t>
            </a:r>
          </a:p>
        </p:txBody>
      </p:sp>
      <p:sp>
        <p:nvSpPr>
          <p:cNvPr id="45065" name="CasellaDiTesto 14"/>
          <p:cNvSpPr txBox="1">
            <a:spLocks noChangeArrowheads="1"/>
          </p:cNvSpPr>
          <p:nvPr/>
        </p:nvSpPr>
        <p:spPr bwMode="auto">
          <a:xfrm>
            <a:off x="4572000" y="6237288"/>
            <a:ext cx="4464050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it-IT">
                <a:latin typeface="Arial Narrow" pitchFamily="34" charset="0"/>
              </a:rPr>
              <a:t>Trattamento endovascolare, con rilascio di stent e angioplastica.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1" name="Immagine 3" descr="pwi.tif"/>
          <p:cNvPicPr>
            <a:picLocks noChangeAspect="1"/>
          </p:cNvPicPr>
          <p:nvPr/>
        </p:nvPicPr>
        <p:blipFill>
          <a:blip r:embed="rId2"/>
          <a:srcRect l="7919" t="1184"/>
          <a:stretch>
            <a:fillRect/>
          </a:stretch>
        </p:blipFill>
        <p:spPr bwMode="auto">
          <a:xfrm>
            <a:off x="1042988" y="1341438"/>
            <a:ext cx="6292850" cy="47513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2" name="CasellaDiTesto 4"/>
          <p:cNvSpPr txBox="1">
            <a:spLocks noChangeArrowheads="1"/>
          </p:cNvSpPr>
          <p:nvPr/>
        </p:nvSpPr>
        <p:spPr bwMode="auto">
          <a:xfrm>
            <a:off x="2555875" y="620713"/>
            <a:ext cx="774700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>
                <a:latin typeface="Arial Narrow" pitchFamily="34" charset="0"/>
              </a:rPr>
              <a:t>PRIMA</a:t>
            </a:r>
          </a:p>
        </p:txBody>
      </p:sp>
      <p:sp>
        <p:nvSpPr>
          <p:cNvPr id="46083" name="CasellaDiTesto 5"/>
          <p:cNvSpPr txBox="1">
            <a:spLocks noChangeArrowheads="1"/>
          </p:cNvSpPr>
          <p:nvPr/>
        </p:nvSpPr>
        <p:spPr bwMode="auto">
          <a:xfrm>
            <a:off x="5143500" y="642938"/>
            <a:ext cx="2068513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>
                <a:latin typeface="Arial Narrow" pitchFamily="34" charset="0"/>
              </a:rPr>
              <a:t>DOPO Stent carotideo</a:t>
            </a:r>
          </a:p>
        </p:txBody>
      </p:sp>
      <p:sp>
        <p:nvSpPr>
          <p:cNvPr id="46084" name="CasellaDiTesto 6"/>
          <p:cNvSpPr txBox="1">
            <a:spLocks noChangeArrowheads="1"/>
          </p:cNvSpPr>
          <p:nvPr/>
        </p:nvSpPr>
        <p:spPr bwMode="auto">
          <a:xfrm>
            <a:off x="500063" y="6143625"/>
            <a:ext cx="6477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>
                <a:latin typeface="Arial Narrow" pitchFamily="34" charset="0"/>
              </a:rPr>
              <a:t>Mappe parametriche della perfusione cerebrale ottenute mediante RM PWI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Titolo 1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781050"/>
          </a:xfrm>
          <a:solidFill>
            <a:srgbClr val="FFFFFF">
              <a:alpha val="50980"/>
            </a:srgbClr>
          </a:solidFill>
        </p:spPr>
        <p:txBody>
          <a:bodyPr/>
          <a:lstStyle/>
          <a:p>
            <a:r>
              <a:rPr lang="it-IT" b="1" smtClean="0">
                <a:solidFill>
                  <a:srgbClr val="00CCFF"/>
                </a:solidFill>
                <a:latin typeface="Arial Narrow" pitchFamily="34" charset="0"/>
              </a:rPr>
              <a:t>Quali indagini… in quali tempi?</a:t>
            </a:r>
          </a:p>
        </p:txBody>
      </p:sp>
      <p:sp>
        <p:nvSpPr>
          <p:cNvPr id="8" name="CasellaDiTesto 7"/>
          <p:cNvSpPr txBox="1"/>
          <p:nvPr/>
        </p:nvSpPr>
        <p:spPr>
          <a:xfrm>
            <a:off x="214313" y="842963"/>
            <a:ext cx="8724900" cy="5934075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it-IT" sz="2400" b="1">
                <a:solidFill>
                  <a:srgbClr val="000000"/>
                </a:solidFill>
                <a:latin typeface="Arial Narrow" pitchFamily="34" charset="0"/>
              </a:rPr>
              <a:t>Raccomandazioni classe I:</a:t>
            </a:r>
          </a:p>
          <a:p>
            <a:pPr marL="742950" lvl="1" indent="-285750">
              <a:buFont typeface="Arial" charset="0"/>
              <a:buChar char="•"/>
            </a:pPr>
            <a:r>
              <a:rPr lang="it-IT" sz="2400">
                <a:solidFill>
                  <a:srgbClr val="000000"/>
                </a:solidFill>
                <a:latin typeface="Arial Narrow" pitchFamily="34" charset="0"/>
              </a:rPr>
              <a:t>TIA: neuroimaging entro 24 h dall’esordio</a:t>
            </a:r>
          </a:p>
          <a:p>
            <a:pPr marL="1200150" lvl="2" indent="-285750">
              <a:buFont typeface="Arial" charset="0"/>
              <a:buChar char="•"/>
            </a:pPr>
            <a:r>
              <a:rPr lang="it-IT" sz="2400">
                <a:solidFill>
                  <a:srgbClr val="000000"/>
                </a:solidFill>
                <a:latin typeface="Arial Narrow" pitchFamily="34" charset="0"/>
              </a:rPr>
              <a:t>MRI + DWI: modalità di imaging preferibile; se non disponibile, CT encefalo</a:t>
            </a:r>
          </a:p>
          <a:p>
            <a:pPr marL="742950" lvl="1" indent="-285750">
              <a:buFont typeface="Arial" charset="0"/>
              <a:buChar char="•"/>
            </a:pPr>
            <a:r>
              <a:rPr lang="it-IT" sz="2400">
                <a:solidFill>
                  <a:srgbClr val="000000"/>
                </a:solidFill>
                <a:latin typeface="Arial Narrow" pitchFamily="34" charset="0"/>
              </a:rPr>
              <a:t>Valutazione non invasiva del circolo extracranico: da eseguire sempre!</a:t>
            </a:r>
          </a:p>
          <a:p>
            <a:pPr marL="742950" lvl="1" indent="-285750">
              <a:buFont typeface="Arial" charset="0"/>
              <a:buChar char="•"/>
            </a:pPr>
            <a:r>
              <a:rPr lang="it-IT" sz="2400">
                <a:solidFill>
                  <a:srgbClr val="000000"/>
                </a:solidFill>
                <a:latin typeface="Arial Narrow" pitchFamily="34" charset="0"/>
              </a:rPr>
              <a:t>Valutazione non invasiva del circolo intracranico: </a:t>
            </a:r>
          </a:p>
          <a:p>
            <a:pPr marL="1200150" lvl="2" indent="-285750">
              <a:buFont typeface="Arial" charset="0"/>
              <a:buChar char="•"/>
            </a:pPr>
            <a:r>
              <a:rPr lang="it-IT" sz="2400">
                <a:solidFill>
                  <a:srgbClr val="000000"/>
                </a:solidFill>
                <a:latin typeface="Arial Narrow" pitchFamily="34" charset="0"/>
              </a:rPr>
              <a:t>esclude stenosi intracraniche</a:t>
            </a:r>
          </a:p>
          <a:p>
            <a:pPr marL="1200150" lvl="2" indent="-285750">
              <a:buFont typeface="Arial" charset="0"/>
              <a:buChar char="•"/>
            </a:pPr>
            <a:r>
              <a:rPr lang="it-IT" sz="2400">
                <a:solidFill>
                  <a:srgbClr val="000000"/>
                </a:solidFill>
                <a:latin typeface="Arial Narrow" pitchFamily="34" charset="0"/>
              </a:rPr>
              <a:t>se positiva: AGX cerebrale</a:t>
            </a:r>
          </a:p>
          <a:p>
            <a:pPr marL="742950" lvl="1" indent="-285750">
              <a:buFont typeface="Arial" charset="0"/>
              <a:buChar char="•"/>
            </a:pPr>
            <a:r>
              <a:rPr lang="it-IT" sz="2400">
                <a:solidFill>
                  <a:srgbClr val="000000"/>
                </a:solidFill>
                <a:latin typeface="Arial Narrow" pitchFamily="34" charset="0"/>
              </a:rPr>
              <a:t>Prima possibile!!!</a:t>
            </a:r>
          </a:p>
          <a:p>
            <a:pPr marL="285750" indent="-285750">
              <a:buFont typeface="Arial" charset="0"/>
              <a:buChar char="•"/>
            </a:pPr>
            <a:endParaRPr lang="it-IT" sz="2400">
              <a:solidFill>
                <a:srgbClr val="000000"/>
              </a:solidFill>
              <a:latin typeface="Arial Narrow" pitchFamily="34" charset="0"/>
            </a:endParaRPr>
          </a:p>
          <a:p>
            <a:pPr marL="285750" indent="-285750">
              <a:buFont typeface="Arial" charset="0"/>
              <a:buChar char="•"/>
            </a:pPr>
            <a:r>
              <a:rPr lang="it-IT" sz="2400" b="1">
                <a:solidFill>
                  <a:srgbClr val="000000"/>
                </a:solidFill>
                <a:latin typeface="Arial Narrow" pitchFamily="34" charset="0"/>
              </a:rPr>
              <a:t>Raccomandazioni classe II:</a:t>
            </a:r>
          </a:p>
          <a:p>
            <a:pPr marL="742950" lvl="1" indent="-285750">
              <a:buFont typeface="Arial" charset="0"/>
              <a:buChar char="•"/>
            </a:pPr>
            <a:r>
              <a:rPr lang="it-IT" sz="2400">
                <a:solidFill>
                  <a:srgbClr val="000000"/>
                </a:solidFill>
                <a:latin typeface="Arial Narrow" pitchFamily="34" charset="0"/>
              </a:rPr>
              <a:t>Circolo extracranico: CUS/TCD, MRA, CTA: scelta in base alla disponibilità ed esperrienza locali</a:t>
            </a:r>
          </a:p>
          <a:p>
            <a:pPr marL="742950" lvl="1" indent="-285750">
              <a:buFont typeface="Arial" charset="0"/>
              <a:buChar char="•"/>
            </a:pPr>
            <a:r>
              <a:rPr lang="it-IT" sz="2400">
                <a:solidFill>
                  <a:srgbClr val="000000"/>
                </a:solidFill>
                <a:latin typeface="Arial Narrow" pitchFamily="34" charset="0"/>
              </a:rPr>
              <a:t>Pre-TEA o pre-stenting: considerare un 2° test non diagnostico non invasivo                      </a:t>
            </a:r>
            <a:r>
              <a:rPr lang="it-IT" sz="1600">
                <a:latin typeface="Arial Narrow" pitchFamily="34" charset="0"/>
              </a:rPr>
              <a:t>Easton et al. Definition ed evaluation of TIA. Stroke. 2009;40:2276-2293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Line 1"/>
          <p:cNvSpPr/>
          <p:nvPr/>
        </p:nvSpPr>
        <p:spPr>
          <a:xfrm>
            <a:off x="0" y="1438200"/>
            <a:ext cx="9144000" cy="1800"/>
          </a:xfrm>
          <a:prstGeom prst="line">
            <a:avLst/>
          </a:prstGeom>
          <a:ln w="76320">
            <a:solidFill>
              <a:srgbClr val="00CCFF"/>
            </a:solidFill>
            <a:round/>
          </a:ln>
        </p:spPr>
      </p:sp>
      <p:sp>
        <p:nvSpPr>
          <p:cNvPr id="104" name="Line 2"/>
          <p:cNvSpPr/>
          <p:nvPr/>
        </p:nvSpPr>
        <p:spPr>
          <a:xfrm>
            <a:off x="0" y="4994280"/>
            <a:ext cx="9144000" cy="1440"/>
          </a:xfrm>
          <a:prstGeom prst="line">
            <a:avLst/>
          </a:prstGeom>
          <a:ln w="76320">
            <a:solidFill>
              <a:srgbClr val="00CCFF"/>
            </a:solidFill>
            <a:round/>
          </a:ln>
        </p:spPr>
      </p:sp>
      <p:pic>
        <p:nvPicPr>
          <p:cNvPr id="105" name="Immagine 104"/>
          <p:cNvPicPr/>
          <p:nvPr/>
        </p:nvPicPr>
        <p:blipFill>
          <a:blip r:embed="rId2"/>
          <a:stretch>
            <a:fillRect/>
          </a:stretch>
        </p:blipFill>
        <p:spPr>
          <a:xfrm>
            <a:off x="144360" y="1655640"/>
            <a:ext cx="2808000" cy="2744640"/>
          </a:xfrm>
          <a:prstGeom prst="rect">
            <a:avLst/>
          </a:prstGeom>
        </p:spPr>
      </p:pic>
      <p:graphicFrame>
        <p:nvGraphicFramePr>
          <p:cNvPr id="106" name="Table 3"/>
          <p:cNvGraphicFramePr/>
          <p:nvPr>
            <p:extLst>
              <p:ext uri="{D42A27DB-BD31-4B8C-83A1-F6EECF244321}">
                <p14:modId xmlns="" xmlns:p14="http://schemas.microsoft.com/office/powerpoint/2010/main" val="1297977869"/>
              </p:ext>
            </p:extLst>
          </p:nvPr>
        </p:nvGraphicFramePr>
        <p:xfrm>
          <a:off x="2879640" y="1689120"/>
          <a:ext cx="6119640" cy="3134880"/>
        </p:xfrm>
        <a:graphic>
          <a:graphicData uri="http://schemas.openxmlformats.org/drawingml/2006/table">
            <a:tbl>
              <a:tblPr/>
              <a:tblGrid>
                <a:gridCol w="6119640"/>
              </a:tblGrid>
              <a:tr h="3134880">
                <a:tc>
                  <a:txBody>
                    <a:bodyPr/>
                    <a:lstStyle/>
                    <a:p>
                      <a:pPr algn="ctr">
                        <a:lnSpc>
                          <a:spcPct val="93000"/>
                        </a:lnSpc>
                        <a:buFont typeface="Times New Roman"/>
                        <a:buChar char="•"/>
                      </a:pPr>
                      <a:r>
                        <a:rPr lang="it-IT" b="1" dirty="0" smtClean="0">
                          <a:solidFill>
                            <a:srgbClr val="33CC66"/>
                          </a:solidFill>
                        </a:rPr>
                        <a:t>Dott.</a:t>
                      </a:r>
                      <a:r>
                        <a:rPr lang="it-IT" b="1" baseline="0" dirty="0" smtClean="0">
                          <a:solidFill>
                            <a:srgbClr val="33CC66"/>
                          </a:solidFill>
                        </a:rPr>
                        <a:t> </a:t>
                      </a:r>
                      <a:r>
                        <a:rPr lang="it-IT" b="1" baseline="0" dirty="0" err="1" smtClean="0">
                          <a:solidFill>
                            <a:srgbClr val="33CC66"/>
                          </a:solidFill>
                        </a:rPr>
                        <a:t>Balducci</a:t>
                      </a:r>
                      <a:r>
                        <a:rPr lang="it-IT" b="1" dirty="0" smtClean="0">
                          <a:solidFill>
                            <a:srgbClr val="33CC66"/>
                          </a:solidFill>
                        </a:rPr>
                        <a:t> (Neurologia </a:t>
                      </a:r>
                      <a:r>
                        <a:rPr lang="it-IT" b="1" dirty="0">
                          <a:solidFill>
                            <a:srgbClr val="33CC66"/>
                          </a:solidFill>
                        </a:rPr>
                        <a:t>– M. </a:t>
                      </a:r>
                      <a:r>
                        <a:rPr lang="it-IT" b="1" dirty="0" err="1">
                          <a:solidFill>
                            <a:srgbClr val="33CC66"/>
                          </a:solidFill>
                        </a:rPr>
                        <a:t>Mellini</a:t>
                      </a:r>
                      <a:r>
                        <a:rPr lang="it-IT" b="1" dirty="0">
                          <a:solidFill>
                            <a:srgbClr val="33CC66"/>
                          </a:solidFill>
                        </a:rPr>
                        <a:t> Chiari)</a:t>
                      </a:r>
                      <a:endParaRPr dirty="0"/>
                    </a:p>
                    <a:p>
                      <a:pPr algn="ctr">
                        <a:lnSpc>
                          <a:spcPct val="93000"/>
                        </a:lnSpc>
                        <a:buFont typeface="Times New Roman"/>
                        <a:buChar char="•"/>
                      </a:pPr>
                      <a:r>
                        <a:rPr lang="it-IT" b="1" dirty="0">
                          <a:solidFill>
                            <a:srgbClr val="33CC66"/>
                          </a:solidFill>
                        </a:rPr>
                        <a:t>Tel: </a:t>
                      </a:r>
                      <a:r>
                        <a:rPr lang="it-IT" b="1" dirty="0" smtClean="0">
                          <a:solidFill>
                            <a:srgbClr val="33CC66"/>
                          </a:solidFill>
                        </a:rPr>
                        <a:t>030.7102631</a:t>
                      </a:r>
                      <a:endParaRPr lang="it-IT" b="1" dirty="0" smtClean="0">
                        <a:solidFill>
                          <a:srgbClr val="33CC66"/>
                        </a:solidFill>
                      </a:endParaRPr>
                    </a:p>
                    <a:p>
                      <a:pPr algn="ctr">
                        <a:lnSpc>
                          <a:spcPct val="93000"/>
                        </a:lnSpc>
                        <a:buFont typeface="Times New Roman"/>
                        <a:buChar char="•"/>
                      </a:pPr>
                      <a:endParaRPr lang="it-IT" b="1" dirty="0" smtClean="0">
                        <a:solidFill>
                          <a:srgbClr val="33CC66"/>
                        </a:solidFill>
                      </a:endParaRPr>
                    </a:p>
                    <a:p>
                      <a:pPr algn="ctr">
                        <a:lnSpc>
                          <a:spcPct val="93000"/>
                        </a:lnSpc>
                        <a:buFont typeface="Times New Roman"/>
                        <a:buChar char="•"/>
                      </a:pPr>
                      <a:r>
                        <a:rPr lang="it-IT" b="1" dirty="0" smtClean="0">
                          <a:solidFill>
                            <a:srgbClr val="33CC66"/>
                          </a:solidFill>
                        </a:rPr>
                        <a:t>Dott. </a:t>
                      </a:r>
                      <a:r>
                        <a:rPr lang="it-IT" b="1" dirty="0" err="1" smtClean="0">
                          <a:solidFill>
                            <a:srgbClr val="33CC66"/>
                          </a:solidFill>
                        </a:rPr>
                        <a:t>Frigerio</a:t>
                      </a:r>
                      <a:r>
                        <a:rPr lang="it-IT" b="1" dirty="0" smtClean="0">
                          <a:solidFill>
                            <a:srgbClr val="33CC66"/>
                          </a:solidFill>
                        </a:rPr>
                        <a:t> (Neuroradiologia – </a:t>
                      </a:r>
                      <a:r>
                        <a:rPr lang="it-IT" b="1" dirty="0" err="1" smtClean="0">
                          <a:solidFill>
                            <a:srgbClr val="33CC66"/>
                          </a:solidFill>
                        </a:rPr>
                        <a:t>S.Civili</a:t>
                      </a:r>
                      <a:r>
                        <a:rPr lang="it-IT" b="1" dirty="0" smtClean="0">
                          <a:solidFill>
                            <a:srgbClr val="33CC66"/>
                          </a:solidFill>
                        </a:rPr>
                        <a:t> BS</a:t>
                      </a:r>
                      <a:r>
                        <a:rPr lang="it-IT" b="1" dirty="0">
                          <a:solidFill>
                            <a:srgbClr val="33CC66"/>
                          </a:solidFill>
                        </a:rPr>
                        <a:t>)</a:t>
                      </a:r>
                      <a:endParaRPr dirty="0"/>
                    </a:p>
                    <a:p>
                      <a:pPr algn="ctr">
                        <a:lnSpc>
                          <a:spcPct val="93000"/>
                        </a:lnSpc>
                        <a:buFont typeface="Times New Roman"/>
                        <a:buChar char="•"/>
                      </a:pPr>
                      <a:r>
                        <a:rPr lang="it-IT" b="1" dirty="0">
                          <a:solidFill>
                            <a:srgbClr val="33CC66"/>
                          </a:solidFill>
                        </a:rPr>
                        <a:t>Tel: </a:t>
                      </a:r>
                      <a:r>
                        <a:rPr lang="it-IT" b="1" dirty="0" smtClean="0">
                          <a:solidFill>
                            <a:srgbClr val="33CC66"/>
                          </a:solidFill>
                        </a:rPr>
                        <a:t>030.3996552 </a:t>
                      </a:r>
                      <a:endParaRPr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7" name="Table 4"/>
          <p:cNvGraphicFramePr/>
          <p:nvPr/>
        </p:nvGraphicFramePr>
        <p:xfrm>
          <a:off x="582480" y="177840"/>
          <a:ext cx="7846920" cy="998474"/>
        </p:xfrm>
        <a:graphic>
          <a:graphicData uri="http://schemas.openxmlformats.org/drawingml/2006/table">
            <a:tbl>
              <a:tblPr/>
              <a:tblGrid>
                <a:gridCol w="7846920"/>
              </a:tblGrid>
              <a:tr h="971280">
                <a:tc>
                  <a:txBody>
                    <a:bodyPr/>
                    <a:lstStyle/>
                    <a:p>
                      <a:pPr algn="ctr">
                        <a:lnSpc>
                          <a:spcPct val="93000"/>
                        </a:lnSpc>
                        <a:buFont typeface="Times New Roman"/>
                        <a:buChar char="•"/>
                      </a:pPr>
                      <a:r>
                        <a:rPr lang="it-IT" sz="3200" b="1" dirty="0">
                          <a:solidFill>
                            <a:srgbClr val="33CC66"/>
                          </a:solidFill>
                        </a:rPr>
                        <a:t>BOLLINO VERDE...</a:t>
                      </a:r>
                      <a:endParaRPr dirty="0"/>
                    </a:p>
                    <a:p>
                      <a:pPr algn="ctr">
                        <a:lnSpc>
                          <a:spcPct val="93000"/>
                        </a:lnSpc>
                        <a:buFont typeface="Times New Roman"/>
                        <a:buNone/>
                      </a:pPr>
                      <a:r>
                        <a:rPr lang="it-IT" sz="3200" b="1" dirty="0">
                          <a:solidFill>
                            <a:srgbClr val="33CC66"/>
                          </a:solidFill>
                        </a:rPr>
                        <a:t>...NUOVO MODELLO</a:t>
                      </a:r>
                      <a:endParaRPr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8" name="Immagine 107"/>
          <p:cNvPicPr/>
          <p:nvPr/>
        </p:nvPicPr>
        <p:blipFill>
          <a:blip r:embed="rId3"/>
          <a:stretch>
            <a:fillRect/>
          </a:stretch>
        </p:blipFill>
        <p:spPr>
          <a:xfrm>
            <a:off x="863640" y="71280"/>
            <a:ext cx="1368000" cy="129528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64766764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/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Titolo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74688"/>
          </a:xfrm>
        </p:spPr>
        <p:txBody>
          <a:bodyPr/>
          <a:lstStyle/>
          <a:p>
            <a:r>
              <a:rPr lang="it-IT" sz="3600" b="1" u="sng" smtClean="0">
                <a:latin typeface="Arial Narrow" pitchFamily="34" charset="0"/>
              </a:rPr>
              <a:t>TAKE HOME MESSAGES:</a:t>
            </a:r>
          </a:p>
        </p:txBody>
      </p:sp>
      <p:graphicFrame>
        <p:nvGraphicFramePr>
          <p:cNvPr id="9" name="Diagramma 8"/>
          <p:cNvGraphicFramePr/>
          <p:nvPr>
            <p:extLst>
              <p:ext uri="{D42A27DB-BD31-4B8C-83A1-F6EECF244321}">
                <p14:modId xmlns="" xmlns:p14="http://schemas.microsoft.com/office/powerpoint/2010/main" val="2151668541"/>
              </p:ext>
            </p:extLst>
          </p:nvPr>
        </p:nvGraphicFramePr>
        <p:xfrm>
          <a:off x="0" y="942108"/>
          <a:ext cx="9033164" cy="59158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437620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Titolo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74688"/>
          </a:xfrm>
        </p:spPr>
        <p:txBody>
          <a:bodyPr/>
          <a:lstStyle/>
          <a:p>
            <a:r>
              <a:rPr lang="it-IT" sz="3600" b="1" u="sng" smtClean="0">
                <a:latin typeface="Arial Narrow" pitchFamily="34" charset="0"/>
              </a:rPr>
              <a:t>TAKE HOME MESSAGES:</a:t>
            </a:r>
          </a:p>
        </p:txBody>
      </p:sp>
      <p:graphicFrame>
        <p:nvGraphicFramePr>
          <p:cNvPr id="9" name="Diagramma 8"/>
          <p:cNvGraphicFramePr/>
          <p:nvPr>
            <p:extLst>
              <p:ext uri="{D42A27DB-BD31-4B8C-83A1-F6EECF244321}">
                <p14:modId xmlns="" xmlns:p14="http://schemas.microsoft.com/office/powerpoint/2010/main" val="316649138"/>
              </p:ext>
            </p:extLst>
          </p:nvPr>
        </p:nvGraphicFramePr>
        <p:xfrm>
          <a:off x="0" y="961901"/>
          <a:ext cx="9144000" cy="57001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654842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Titolo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74688"/>
          </a:xfrm>
        </p:spPr>
        <p:txBody>
          <a:bodyPr/>
          <a:lstStyle/>
          <a:p>
            <a:r>
              <a:rPr lang="it-IT" sz="3600" b="1" u="sng" smtClean="0">
                <a:latin typeface="Arial Narrow" pitchFamily="34" charset="0"/>
              </a:rPr>
              <a:t>TAKE HOME MESSAGES:</a:t>
            </a:r>
          </a:p>
        </p:txBody>
      </p:sp>
      <p:graphicFrame>
        <p:nvGraphicFramePr>
          <p:cNvPr id="9" name="Diagramma 8"/>
          <p:cNvGraphicFramePr/>
          <p:nvPr>
            <p:extLst>
              <p:ext uri="{D42A27DB-BD31-4B8C-83A1-F6EECF244321}">
                <p14:modId xmlns="" xmlns:p14="http://schemas.microsoft.com/office/powerpoint/2010/main" val="3417176597"/>
              </p:ext>
            </p:extLst>
          </p:nvPr>
        </p:nvGraphicFramePr>
        <p:xfrm>
          <a:off x="0" y="942108"/>
          <a:ext cx="9033164" cy="59158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Titolo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74688"/>
          </a:xfrm>
        </p:spPr>
        <p:txBody>
          <a:bodyPr/>
          <a:lstStyle/>
          <a:p>
            <a:r>
              <a:rPr lang="it-IT" sz="3600" b="1" u="sng" smtClean="0">
                <a:latin typeface="Arial Narrow" pitchFamily="34" charset="0"/>
              </a:rPr>
              <a:t>TAKE HOME MESSAGES:</a:t>
            </a:r>
          </a:p>
        </p:txBody>
      </p:sp>
      <p:graphicFrame>
        <p:nvGraphicFramePr>
          <p:cNvPr id="9" name="Diagramma 8"/>
          <p:cNvGraphicFramePr/>
          <p:nvPr>
            <p:extLst>
              <p:ext uri="{D42A27DB-BD31-4B8C-83A1-F6EECF244321}">
                <p14:modId xmlns="" xmlns:p14="http://schemas.microsoft.com/office/powerpoint/2010/main" val="2416079241"/>
              </p:ext>
            </p:extLst>
          </p:nvPr>
        </p:nvGraphicFramePr>
        <p:xfrm>
          <a:off x="0" y="942108"/>
          <a:ext cx="9033164" cy="591589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="" xmlns:p14="http://schemas.microsoft.com/office/powerpoint/2010/main" val="1638881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9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Titolo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  <a:solidFill>
            <a:srgbClr val="00CCFF">
              <a:alpha val="50980"/>
            </a:srgbClr>
          </a:solidFill>
        </p:spPr>
        <p:txBody>
          <a:bodyPr/>
          <a:lstStyle/>
          <a:p>
            <a:r>
              <a:rPr lang="it-IT" b="1" dirty="0" smtClean="0">
                <a:latin typeface="Arial Narrow" pitchFamily="34" charset="0"/>
                <a:ea typeface="Arial Narrow" pitchFamily="34" charset="0"/>
                <a:cs typeface="Arial Narrow" pitchFamily="34" charset="0"/>
              </a:rPr>
              <a:t>MARIO 46 </a:t>
            </a:r>
            <a:r>
              <a:rPr lang="it-IT" b="1" dirty="0" err="1" smtClean="0">
                <a:latin typeface="Arial Narrow" pitchFamily="34" charset="0"/>
                <a:ea typeface="Arial Narrow" pitchFamily="34" charset="0"/>
                <a:cs typeface="Arial Narrow" pitchFamily="34" charset="0"/>
              </a:rPr>
              <a:t>aa</a:t>
            </a:r>
            <a:endParaRPr lang="it-IT" b="1" dirty="0" smtClean="0">
              <a:latin typeface="Arial Narrow" pitchFamily="34" charset="0"/>
              <a:ea typeface="Arial Narrow" pitchFamily="34" charset="0"/>
              <a:cs typeface="Arial Narrow" pitchFamily="34" charset="0"/>
            </a:endParaRPr>
          </a:p>
        </p:txBody>
      </p:sp>
      <p:sp>
        <p:nvSpPr>
          <p:cNvPr id="16386" name="Segnaposto contenuto 2"/>
          <p:cNvSpPr>
            <a:spLocks noGrp="1"/>
          </p:cNvSpPr>
          <p:nvPr>
            <p:ph idx="1"/>
          </p:nvPr>
        </p:nvSpPr>
        <p:spPr>
          <a:xfrm>
            <a:off x="167603" y="2377440"/>
            <a:ext cx="8722397" cy="1266092"/>
          </a:xfrm>
          <a:ln>
            <a:solidFill>
              <a:schemeClr val="tx2"/>
            </a:solidFill>
          </a:ln>
        </p:spPr>
        <p:txBody>
          <a:bodyPr anchor="ctr"/>
          <a:lstStyle/>
          <a:p>
            <a:pPr marL="0" indent="0">
              <a:buFont typeface="Arial" charset="0"/>
              <a:buNone/>
            </a:pPr>
            <a:r>
              <a:rPr lang="it-IT" dirty="0" smtClean="0">
                <a:latin typeface="Arial Narrow" pitchFamily="34" charset="0"/>
                <a:ea typeface="Arial Narrow" pitchFamily="34" charset="0"/>
                <a:cs typeface="Arial Narrow" pitchFamily="34" charset="0"/>
              </a:rPr>
              <a:t>Ex forte fumatore</a:t>
            </a:r>
          </a:p>
          <a:p>
            <a:pPr marL="0" indent="0">
              <a:buFont typeface="Arial" charset="0"/>
              <a:buNone/>
            </a:pPr>
            <a:r>
              <a:rPr lang="it-IT" dirty="0" smtClean="0">
                <a:latin typeface="Arial Narrow" pitchFamily="34" charset="0"/>
                <a:ea typeface="Arial Narrow" pitchFamily="34" charset="0"/>
                <a:cs typeface="Arial Narrow" pitchFamily="34" charset="0"/>
              </a:rPr>
              <a:t>Ipertensione lieve di recente riscontro</a:t>
            </a:r>
          </a:p>
        </p:txBody>
      </p:sp>
      <p:sp>
        <p:nvSpPr>
          <p:cNvPr id="4" name="CasellaDiTesto 3"/>
          <p:cNvSpPr txBox="1"/>
          <p:nvPr/>
        </p:nvSpPr>
        <p:spPr>
          <a:xfrm>
            <a:off x="2925636" y="1631852"/>
            <a:ext cx="2647071" cy="745588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wordArtVert" wrap="squar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4800" b="1" dirty="0">
                <a:solidFill>
                  <a:schemeClr val="tx2"/>
                </a:solidFill>
                <a:latin typeface="Arial Narrow"/>
                <a:cs typeface="Arial Narrow"/>
              </a:rPr>
              <a:t>APR</a:t>
            </a:r>
          </a:p>
        </p:txBody>
      </p:sp>
      <p:sp>
        <p:nvSpPr>
          <p:cNvPr id="9" name="Segnaposto contenuto 2"/>
          <p:cNvSpPr txBox="1">
            <a:spLocks/>
          </p:cNvSpPr>
          <p:nvPr/>
        </p:nvSpPr>
        <p:spPr>
          <a:xfrm>
            <a:off x="167603" y="4534492"/>
            <a:ext cx="8722397" cy="2019300"/>
          </a:xfrm>
          <a:prstGeom prst="rect">
            <a:avLst/>
          </a:prstGeom>
          <a:ln>
            <a:solidFill>
              <a:schemeClr val="tx2"/>
            </a:solidFill>
          </a:ln>
        </p:spPr>
        <p:txBody>
          <a:bodyPr anchor="ctr">
            <a:normAutofit fontScale="85000" lnSpcReduction="20000"/>
          </a:bodyPr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fontAlgn="auto">
              <a:spcAft>
                <a:spcPts val="0"/>
              </a:spcAft>
              <a:buFont typeface="Arial"/>
              <a:buNone/>
              <a:defRPr/>
            </a:pPr>
            <a:r>
              <a:rPr lang="it-IT" b="1" dirty="0" smtClean="0">
                <a:solidFill>
                  <a:srgbClr val="002060"/>
                </a:solidFill>
                <a:latin typeface="Arial Narrow"/>
                <a:cs typeface="Arial Narrow"/>
              </a:rPr>
              <a:t>Quattro giorni fa</a:t>
            </a:r>
            <a:r>
              <a:rPr lang="it-IT" dirty="0" smtClean="0">
                <a:latin typeface="Arial Narrow"/>
                <a:cs typeface="Arial Narrow"/>
              </a:rPr>
              <a:t> ha avuto un episodio caratterizzato da </a:t>
            </a:r>
          </a:p>
          <a:p>
            <a:pPr marL="0" indent="0" fontAlgn="auto">
              <a:spcAft>
                <a:spcPts val="0"/>
              </a:spcAft>
              <a:buFont typeface="Arial"/>
              <a:buNone/>
              <a:defRPr/>
            </a:pPr>
            <a:r>
              <a:rPr lang="it-IT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/>
                <a:cs typeface="Arial Narrow"/>
              </a:rPr>
              <a:t>	- amaurosi monolaterale transitoria </a:t>
            </a:r>
            <a:r>
              <a:rPr lang="it-IT" b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/>
                <a:cs typeface="Arial Narrow"/>
              </a:rPr>
              <a:t>dx</a:t>
            </a:r>
            <a:endParaRPr lang="it-IT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/>
              <a:cs typeface="Arial Narrow"/>
            </a:endParaRPr>
          </a:p>
          <a:p>
            <a:pPr marL="0" indent="0" fontAlgn="auto">
              <a:spcAft>
                <a:spcPts val="0"/>
              </a:spcAft>
              <a:buFont typeface="Arial"/>
              <a:buNone/>
              <a:defRPr/>
            </a:pPr>
            <a:r>
              <a:rPr lang="it-IT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/>
                <a:cs typeface="Arial Narrow"/>
              </a:rPr>
              <a:t>	- formicolio della cute alla parte dx del corpo</a:t>
            </a:r>
          </a:p>
          <a:p>
            <a:pPr marL="0" indent="0" fontAlgn="auto">
              <a:spcAft>
                <a:spcPts val="0"/>
              </a:spcAft>
              <a:buFont typeface="Arial"/>
              <a:buNone/>
              <a:defRPr/>
            </a:pPr>
            <a:r>
              <a:rPr lang="it-IT" dirty="0" smtClean="0">
                <a:latin typeface="Arial Narrow"/>
                <a:cs typeface="Arial Narrow"/>
              </a:rPr>
              <a:t>I sintomi sono scomparsi nell’arco di 15-20 minuti ed ora sta completamente bene.</a:t>
            </a:r>
            <a:endParaRPr lang="it-IT" dirty="0">
              <a:latin typeface="Arial Narrow"/>
              <a:cs typeface="Arial Narrow"/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2979560" y="3643532"/>
            <a:ext cx="2647071" cy="872200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vert="wordArtVert" wrap="squar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4800" b="1" dirty="0" smtClean="0">
                <a:solidFill>
                  <a:schemeClr val="tx2"/>
                </a:solidFill>
                <a:latin typeface="Arial Narrow"/>
                <a:cs typeface="Arial Narrow"/>
              </a:rPr>
              <a:t>APP</a:t>
            </a:r>
            <a:endParaRPr lang="it-IT" sz="4800" b="1" dirty="0">
              <a:solidFill>
                <a:schemeClr val="tx2"/>
              </a:solidFill>
              <a:latin typeface="Arial Narrow"/>
              <a:cs typeface="Arial Narro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38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63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63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uiExpand="1" build="p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itolo 1"/>
          <p:cNvSpPr>
            <a:spLocks noGrp="1"/>
          </p:cNvSpPr>
          <p:nvPr>
            <p:ph type="title"/>
          </p:nvPr>
        </p:nvSpPr>
        <p:spPr>
          <a:xfrm>
            <a:off x="0" y="60325"/>
            <a:ext cx="9144000" cy="1025525"/>
          </a:xfrm>
          <a:solidFill>
            <a:srgbClr val="F2F2F2"/>
          </a:solidFill>
          <a:ln w="38100">
            <a:solidFill>
              <a:schemeClr val="tx2"/>
            </a:solidFill>
          </a:ln>
        </p:spPr>
        <p:txBody>
          <a:bodyPr/>
          <a:lstStyle/>
          <a:p>
            <a:r>
              <a:rPr lang="it-IT" sz="6000" b="1" smtClean="0">
                <a:solidFill>
                  <a:schemeClr val="tx2"/>
                </a:solidFill>
                <a:latin typeface="Arial Narrow" pitchFamily="34" charset="0"/>
                <a:ea typeface="Arial Narrow" pitchFamily="34" charset="0"/>
                <a:cs typeface="Arial Narrow" pitchFamily="34" charset="0"/>
              </a:rPr>
              <a:t>S</a:t>
            </a:r>
            <a:r>
              <a:rPr lang="it-IT" sz="5400" smtClean="0">
                <a:solidFill>
                  <a:schemeClr val="tx2"/>
                </a:solidFill>
                <a:latin typeface="Arial Narrow" pitchFamily="34" charset="0"/>
                <a:ea typeface="Arial Narrow" pitchFamily="34" charset="0"/>
                <a:cs typeface="Arial Narrow" pitchFamily="34" charset="0"/>
              </a:rPr>
              <a:t>oggettività 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81437" y="1192586"/>
            <a:ext cx="8791435" cy="1511891"/>
          </a:xfrm>
          <a:solidFill>
            <a:schemeClr val="accent1">
              <a:lumMod val="20000"/>
              <a:lumOff val="80000"/>
            </a:schemeClr>
          </a:solidFill>
        </p:spPr>
        <p:txBody>
          <a:bodyPr numCol="2" rtlCol="0">
            <a:noAutofit/>
          </a:bodyPr>
          <a:lstStyle/>
          <a:p>
            <a:pPr marL="685800" lvl="1" fontAlgn="auto">
              <a:spcAft>
                <a:spcPts val="0"/>
              </a:spcAft>
              <a:buFont typeface="Wingdings" charset="2"/>
              <a:buChar char="ü"/>
              <a:defRPr/>
            </a:pPr>
            <a:r>
              <a:rPr lang="it-IT" sz="2000" b="1" dirty="0" smtClean="0">
                <a:solidFill>
                  <a:schemeClr val="tx2"/>
                </a:solidFill>
                <a:latin typeface="Arial Narrow"/>
                <a:cs typeface="Arial Narrow"/>
              </a:rPr>
              <a:t>Tipo di sintomatologia </a:t>
            </a:r>
          </a:p>
          <a:p>
            <a:pPr marL="685800" lvl="1" fontAlgn="auto">
              <a:spcAft>
                <a:spcPts val="0"/>
              </a:spcAft>
              <a:buFont typeface="Wingdings" charset="2"/>
              <a:buChar char="ü"/>
              <a:defRPr/>
            </a:pPr>
            <a:r>
              <a:rPr lang="it-IT" sz="2000" b="1" dirty="0">
                <a:solidFill>
                  <a:schemeClr val="tx2"/>
                </a:solidFill>
                <a:latin typeface="Arial Narrow"/>
                <a:cs typeface="Arial Narrow"/>
              </a:rPr>
              <a:t>Momento e modalità di insorgenza  dei sintomi</a:t>
            </a:r>
          </a:p>
          <a:p>
            <a:pPr marL="685800" lvl="1" fontAlgn="auto">
              <a:spcAft>
                <a:spcPts val="0"/>
              </a:spcAft>
              <a:buFont typeface="Wingdings" charset="2"/>
              <a:buChar char="ü"/>
              <a:defRPr/>
            </a:pPr>
            <a:r>
              <a:rPr lang="it-IT" sz="2000" b="1" dirty="0">
                <a:solidFill>
                  <a:schemeClr val="tx2"/>
                </a:solidFill>
                <a:latin typeface="Arial Narrow"/>
                <a:cs typeface="Arial Narrow"/>
              </a:rPr>
              <a:t>Durata dei sintomi</a:t>
            </a:r>
          </a:p>
          <a:p>
            <a:pPr marL="685800" lvl="1" fontAlgn="auto">
              <a:spcAft>
                <a:spcPts val="0"/>
              </a:spcAft>
              <a:buFont typeface="Wingdings" charset="2"/>
              <a:buChar char="ü"/>
              <a:defRPr/>
            </a:pPr>
            <a:r>
              <a:rPr lang="it-IT" sz="2000" b="1" dirty="0">
                <a:solidFill>
                  <a:schemeClr val="tx2"/>
                </a:solidFill>
                <a:latin typeface="Arial Narrow"/>
                <a:cs typeface="Arial Narrow"/>
              </a:rPr>
              <a:t>Eventuali pregressi episodi</a:t>
            </a:r>
          </a:p>
          <a:p>
            <a:pPr marL="685800" lvl="1" fontAlgn="auto">
              <a:spcAft>
                <a:spcPts val="0"/>
              </a:spcAft>
              <a:buFont typeface="Wingdings" charset="2"/>
              <a:buChar char="ü"/>
              <a:defRPr/>
            </a:pPr>
            <a:r>
              <a:rPr lang="it-IT" sz="2000" b="1" dirty="0" smtClean="0">
                <a:solidFill>
                  <a:schemeClr val="tx2"/>
                </a:solidFill>
                <a:latin typeface="Arial Narrow"/>
                <a:cs typeface="Arial Narrow"/>
              </a:rPr>
              <a:t>Fattori </a:t>
            </a:r>
            <a:r>
              <a:rPr lang="it-IT" sz="2000" b="1" dirty="0">
                <a:solidFill>
                  <a:schemeClr val="tx2"/>
                </a:solidFill>
                <a:latin typeface="Arial Narrow"/>
                <a:cs typeface="Arial Narrow"/>
              </a:rPr>
              <a:t>di rischio </a:t>
            </a:r>
            <a:r>
              <a:rPr lang="it-IT" sz="2000" b="1" dirty="0" smtClean="0">
                <a:solidFill>
                  <a:schemeClr val="tx2"/>
                </a:solidFill>
                <a:latin typeface="Arial Narrow"/>
                <a:cs typeface="Arial Narrow"/>
              </a:rPr>
              <a:t> e  </a:t>
            </a:r>
            <a:r>
              <a:rPr lang="it-IT" sz="2000" b="1" dirty="0" err="1" smtClean="0">
                <a:solidFill>
                  <a:schemeClr val="tx2"/>
                </a:solidFill>
                <a:latin typeface="Arial Narrow"/>
                <a:cs typeface="Arial Narrow"/>
              </a:rPr>
              <a:t>Comorbidità</a:t>
            </a:r>
            <a:endParaRPr lang="it-IT" sz="2000" b="1" dirty="0" smtClean="0">
              <a:solidFill>
                <a:schemeClr val="tx2"/>
              </a:solidFill>
              <a:latin typeface="Arial Narrow"/>
              <a:cs typeface="Arial Narrow"/>
            </a:endParaRPr>
          </a:p>
        </p:txBody>
      </p:sp>
      <p:sp>
        <p:nvSpPr>
          <p:cNvPr id="17411" name="Titolo 1"/>
          <p:cNvSpPr txBox="1">
            <a:spLocks/>
          </p:cNvSpPr>
          <p:nvPr/>
        </p:nvSpPr>
        <p:spPr bwMode="auto">
          <a:xfrm>
            <a:off x="0" y="2800350"/>
            <a:ext cx="9144000" cy="1027113"/>
          </a:xfrm>
          <a:prstGeom prst="rect">
            <a:avLst/>
          </a:prstGeom>
          <a:solidFill>
            <a:srgbClr val="F2F2F2"/>
          </a:solidFill>
          <a:ln w="38100">
            <a:solidFill>
              <a:schemeClr val="accent2"/>
            </a:solidFill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it-IT" sz="6000" b="1" dirty="0">
                <a:solidFill>
                  <a:schemeClr val="accent2"/>
                </a:solidFill>
                <a:latin typeface="Arial Narrow" pitchFamily="34" charset="0"/>
              </a:rPr>
              <a:t>O</a:t>
            </a:r>
            <a:r>
              <a:rPr lang="it-IT" sz="5400" dirty="0">
                <a:solidFill>
                  <a:schemeClr val="accent2"/>
                </a:solidFill>
                <a:latin typeface="Arial Narrow" pitchFamily="34" charset="0"/>
              </a:rPr>
              <a:t>ggettività </a:t>
            </a:r>
          </a:p>
        </p:txBody>
      </p:sp>
      <p:sp>
        <p:nvSpPr>
          <p:cNvPr id="5" name="Segnaposto contenuto 2"/>
          <p:cNvSpPr txBox="1">
            <a:spLocks/>
          </p:cNvSpPr>
          <p:nvPr/>
        </p:nvSpPr>
        <p:spPr>
          <a:xfrm>
            <a:off x="181437" y="3827463"/>
            <a:ext cx="8791435" cy="2921227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numCol="2"/>
          <a:lstStyle>
            <a:lvl1pPr marL="342900" indent="-3429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1" latinLnBrk="0" hangingPunct="1">
              <a:spcBef>
                <a:spcPct val="20000"/>
              </a:spcBef>
              <a:buFont typeface="Arial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1" latinLnBrk="0" hangingPunct="1">
              <a:spcBef>
                <a:spcPct val="20000"/>
              </a:spcBef>
              <a:buFont typeface="Arial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09728" indent="0" fontAlgn="auto">
              <a:spcAft>
                <a:spcPts val="0"/>
              </a:spcAft>
              <a:buFont typeface="Arial"/>
              <a:buNone/>
              <a:defRPr/>
            </a:pPr>
            <a:r>
              <a:rPr lang="it-IT" sz="2000" b="1" dirty="0" smtClean="0">
                <a:solidFill>
                  <a:schemeClr val="accent2"/>
                </a:solidFill>
                <a:latin typeface="Arial Narrow"/>
                <a:cs typeface="Arial Narrow"/>
              </a:rPr>
              <a:t>Esame Obiettivo Neurologico: </a:t>
            </a:r>
          </a:p>
          <a:p>
            <a:pPr marL="395478" indent="-285750" fontAlgn="auto">
              <a:spcAft>
                <a:spcPts val="0"/>
              </a:spcAft>
              <a:defRPr/>
            </a:pPr>
            <a:r>
              <a:rPr lang="it-IT" sz="1700" b="1" dirty="0" smtClean="0">
                <a:solidFill>
                  <a:srgbClr val="000000"/>
                </a:solidFill>
                <a:latin typeface="Arial Narrow"/>
                <a:cs typeface="Arial Narrow"/>
              </a:rPr>
              <a:t>Esame dei Nervi Cranici </a:t>
            </a:r>
            <a:r>
              <a:rPr lang="it-IT" sz="1400" dirty="0">
                <a:solidFill>
                  <a:srgbClr val="000000"/>
                </a:solidFill>
                <a:latin typeface="Arial Narrow"/>
                <a:cs typeface="Arial Narrow"/>
              </a:rPr>
              <a:t>(campo visivo e 		</a:t>
            </a:r>
            <a:r>
              <a:rPr lang="it-IT" sz="1400" dirty="0" smtClean="0">
                <a:solidFill>
                  <a:srgbClr val="000000"/>
                </a:solidFill>
                <a:latin typeface="Arial Narrow"/>
                <a:cs typeface="Arial Narrow"/>
              </a:rPr>
              <a:t>movimenti </a:t>
            </a:r>
            <a:r>
              <a:rPr lang="it-IT" sz="1400" dirty="0">
                <a:solidFill>
                  <a:srgbClr val="000000"/>
                </a:solidFill>
                <a:latin typeface="Arial Narrow"/>
                <a:cs typeface="Arial Narrow"/>
              </a:rPr>
              <a:t>oculari </a:t>
            </a:r>
            <a:r>
              <a:rPr lang="it-IT" sz="1400" dirty="0" smtClean="0">
                <a:solidFill>
                  <a:srgbClr val="000000"/>
                </a:solidFill>
                <a:latin typeface="Arial Narrow"/>
                <a:cs typeface="Arial Narrow"/>
              </a:rPr>
              <a:t>estrinseci, strizzare gli occhi, sorridere, tirar fuori la lingua, deglutizione…)</a:t>
            </a:r>
            <a:r>
              <a:rPr lang="it-IT" sz="1700" dirty="0" smtClean="0">
                <a:solidFill>
                  <a:srgbClr val="000000"/>
                </a:solidFill>
                <a:latin typeface="Arial Narrow"/>
                <a:cs typeface="Arial Narrow"/>
              </a:rPr>
              <a:t>	</a:t>
            </a:r>
          </a:p>
          <a:p>
            <a:pPr marL="395478" indent="-285750" fontAlgn="auto">
              <a:spcAft>
                <a:spcPts val="0"/>
              </a:spcAft>
              <a:defRPr/>
            </a:pPr>
            <a:r>
              <a:rPr lang="it-IT" sz="1700" b="1" dirty="0" smtClean="0">
                <a:solidFill>
                  <a:srgbClr val="000000"/>
                </a:solidFill>
                <a:latin typeface="Arial Narrow"/>
                <a:cs typeface="Arial Narrow"/>
              </a:rPr>
              <a:t>Sensibilità</a:t>
            </a:r>
            <a:r>
              <a:rPr lang="it-IT" sz="1700" dirty="0" smtClean="0">
                <a:solidFill>
                  <a:srgbClr val="000000"/>
                </a:solidFill>
                <a:latin typeface="Arial Narrow"/>
                <a:cs typeface="Arial Narrow"/>
              </a:rPr>
              <a:t> </a:t>
            </a:r>
            <a:r>
              <a:rPr lang="it-IT" sz="1400" dirty="0" smtClean="0">
                <a:solidFill>
                  <a:srgbClr val="000000"/>
                </a:solidFill>
                <a:latin typeface="Arial Narrow"/>
                <a:cs typeface="Arial Narrow"/>
              </a:rPr>
              <a:t>(confrontando area interessata con controlaterale)</a:t>
            </a:r>
            <a:endParaRPr lang="it-IT" sz="1700" dirty="0" smtClean="0">
              <a:solidFill>
                <a:srgbClr val="000000"/>
              </a:solidFill>
              <a:latin typeface="Arial Narrow"/>
              <a:cs typeface="Arial Narrow"/>
            </a:endParaRPr>
          </a:p>
          <a:p>
            <a:pPr marL="395478" indent="-285750" fontAlgn="auto">
              <a:spcAft>
                <a:spcPts val="0"/>
              </a:spcAft>
              <a:defRPr/>
            </a:pPr>
            <a:r>
              <a:rPr lang="it-IT" sz="1700" b="1" dirty="0" smtClean="0">
                <a:solidFill>
                  <a:srgbClr val="000000"/>
                </a:solidFill>
                <a:latin typeface="Arial Narrow"/>
                <a:cs typeface="Arial Narrow"/>
              </a:rPr>
              <a:t>Riflessi</a:t>
            </a:r>
          </a:p>
          <a:p>
            <a:pPr marL="395478" indent="-285750" fontAlgn="auto">
              <a:spcAft>
                <a:spcPts val="0"/>
              </a:spcAft>
              <a:defRPr/>
            </a:pPr>
            <a:r>
              <a:rPr lang="it-IT" sz="1700" b="1" dirty="0" smtClean="0">
                <a:solidFill>
                  <a:srgbClr val="000000"/>
                </a:solidFill>
                <a:latin typeface="Arial Narrow"/>
                <a:cs typeface="Arial Narrow"/>
              </a:rPr>
              <a:t>Linguaggio</a:t>
            </a:r>
          </a:p>
          <a:p>
            <a:pPr marL="395478" indent="-285750" fontAlgn="auto">
              <a:spcAft>
                <a:spcPts val="0"/>
              </a:spcAft>
              <a:defRPr/>
            </a:pPr>
            <a:r>
              <a:rPr lang="it-IT" sz="1700" b="1" dirty="0" smtClean="0">
                <a:solidFill>
                  <a:srgbClr val="000000"/>
                </a:solidFill>
                <a:latin typeface="Arial Narrow"/>
                <a:cs typeface="Arial Narrow"/>
              </a:rPr>
              <a:t>Funzione </a:t>
            </a:r>
            <a:r>
              <a:rPr lang="it-IT" sz="1700" b="1" dirty="0">
                <a:solidFill>
                  <a:srgbClr val="000000"/>
                </a:solidFill>
                <a:latin typeface="Arial Narrow"/>
                <a:cs typeface="Arial Narrow"/>
              </a:rPr>
              <a:t>Motoria </a:t>
            </a:r>
            <a:r>
              <a:rPr lang="it-IT" sz="1700" dirty="0">
                <a:solidFill>
                  <a:srgbClr val="000000"/>
                </a:solidFill>
                <a:latin typeface="Arial Narrow"/>
                <a:cs typeface="Arial Narrow"/>
              </a:rPr>
              <a:t>(</a:t>
            </a:r>
            <a:r>
              <a:rPr lang="it-IT" sz="1700" dirty="0" err="1">
                <a:solidFill>
                  <a:srgbClr val="000000"/>
                </a:solidFill>
                <a:latin typeface="Arial Narrow"/>
                <a:cs typeface="Arial Narrow"/>
              </a:rPr>
              <a:t>Mingazzini</a:t>
            </a:r>
            <a:r>
              <a:rPr lang="it-IT" sz="1700" dirty="0">
                <a:solidFill>
                  <a:srgbClr val="000000"/>
                </a:solidFill>
                <a:latin typeface="Arial Narrow"/>
                <a:cs typeface="Arial Narrow"/>
              </a:rPr>
              <a:t> </a:t>
            </a:r>
            <a:r>
              <a:rPr lang="it-IT" sz="1700" dirty="0" smtClean="0">
                <a:solidFill>
                  <a:srgbClr val="000000"/>
                </a:solidFill>
                <a:latin typeface="Arial Narrow"/>
                <a:cs typeface="Arial Narrow"/>
              </a:rPr>
              <a:t>I, </a:t>
            </a:r>
            <a:r>
              <a:rPr lang="it-IT" sz="1700" dirty="0">
                <a:solidFill>
                  <a:srgbClr val="000000"/>
                </a:solidFill>
                <a:latin typeface="Arial Narrow"/>
                <a:cs typeface="Arial Narrow"/>
              </a:rPr>
              <a:t>e </a:t>
            </a:r>
            <a:r>
              <a:rPr lang="it-IT" sz="1700" dirty="0" smtClean="0">
                <a:solidFill>
                  <a:srgbClr val="000000"/>
                </a:solidFill>
                <a:latin typeface="Arial Narrow"/>
                <a:cs typeface="Arial Narrow"/>
              </a:rPr>
              <a:t>II		 </a:t>
            </a:r>
            <a:r>
              <a:rPr lang="it-IT" sz="1700" dirty="0">
                <a:solidFill>
                  <a:srgbClr val="000000"/>
                </a:solidFill>
                <a:latin typeface="Arial Narrow"/>
                <a:cs typeface="Arial Narrow"/>
              </a:rPr>
              <a:t>prove </a:t>
            </a:r>
            <a:r>
              <a:rPr lang="it-IT" sz="1700" dirty="0" err="1">
                <a:solidFill>
                  <a:srgbClr val="000000"/>
                </a:solidFill>
                <a:latin typeface="Arial Narrow"/>
                <a:cs typeface="Arial Narrow"/>
              </a:rPr>
              <a:t>controresistenza…</a:t>
            </a:r>
            <a:r>
              <a:rPr lang="it-IT" sz="1700" dirty="0" smtClean="0">
                <a:solidFill>
                  <a:srgbClr val="000000"/>
                </a:solidFill>
                <a:latin typeface="Arial Narrow"/>
                <a:cs typeface="Arial Narrow"/>
              </a:rPr>
              <a:t>)</a:t>
            </a:r>
            <a:endParaRPr lang="it-IT" sz="1700" dirty="0">
              <a:solidFill>
                <a:srgbClr val="000000"/>
              </a:solidFill>
              <a:latin typeface="Arial Narrow"/>
              <a:cs typeface="Arial Narrow"/>
            </a:endParaRPr>
          </a:p>
          <a:p>
            <a:pPr marL="395478" indent="-285750" fontAlgn="auto">
              <a:spcAft>
                <a:spcPts val="0"/>
              </a:spcAft>
              <a:defRPr/>
            </a:pPr>
            <a:r>
              <a:rPr lang="it-IT" sz="1700" b="1" dirty="0" smtClean="0">
                <a:solidFill>
                  <a:srgbClr val="000000"/>
                </a:solidFill>
                <a:latin typeface="Arial Narrow"/>
                <a:cs typeface="Arial Narrow"/>
              </a:rPr>
              <a:t>Funzione </a:t>
            </a:r>
            <a:r>
              <a:rPr lang="it-IT" sz="1700" b="1" dirty="0">
                <a:solidFill>
                  <a:srgbClr val="000000"/>
                </a:solidFill>
                <a:latin typeface="Arial Narrow"/>
                <a:cs typeface="Arial Narrow"/>
              </a:rPr>
              <a:t>Cerebellare </a:t>
            </a:r>
            <a:r>
              <a:rPr lang="it-IT" sz="1700" dirty="0">
                <a:solidFill>
                  <a:srgbClr val="000000"/>
                </a:solidFill>
                <a:latin typeface="Arial Narrow"/>
                <a:cs typeface="Arial Narrow"/>
              </a:rPr>
              <a:t>	</a:t>
            </a:r>
            <a:r>
              <a:rPr lang="it-IT" sz="1700" dirty="0" smtClean="0">
                <a:solidFill>
                  <a:srgbClr val="000000"/>
                </a:solidFill>
                <a:latin typeface="Arial Narrow"/>
                <a:cs typeface="Arial Narrow"/>
              </a:rPr>
              <a:t>			</a:t>
            </a:r>
            <a:r>
              <a:rPr lang="it-IT" sz="1700" dirty="0" err="1" smtClean="0">
                <a:solidFill>
                  <a:srgbClr val="000000"/>
                </a:solidFill>
                <a:latin typeface="Arial Narrow"/>
                <a:cs typeface="Arial Narrow"/>
              </a:rPr>
              <a:t>Romberg</a:t>
            </a:r>
            <a:r>
              <a:rPr lang="it-IT" sz="1700" dirty="0">
                <a:solidFill>
                  <a:srgbClr val="000000"/>
                </a:solidFill>
                <a:latin typeface="Arial Narrow"/>
                <a:cs typeface="Arial Narrow"/>
              </a:rPr>
              <a:t>, </a:t>
            </a:r>
            <a:r>
              <a:rPr lang="it-IT" sz="1700" dirty="0" smtClean="0">
                <a:solidFill>
                  <a:srgbClr val="000000"/>
                </a:solidFill>
                <a:latin typeface="Arial Narrow"/>
                <a:cs typeface="Arial Narrow"/>
              </a:rPr>
              <a:t> Test dell’andatura					Prova </a:t>
            </a:r>
            <a:r>
              <a:rPr lang="it-IT" sz="1700" dirty="0">
                <a:solidFill>
                  <a:srgbClr val="000000"/>
                </a:solidFill>
                <a:latin typeface="Arial Narrow"/>
                <a:cs typeface="Arial Narrow"/>
              </a:rPr>
              <a:t>indice-naso e tallone-ginocchio</a:t>
            </a:r>
            <a:r>
              <a:rPr lang="it-IT" sz="1700" dirty="0" smtClean="0">
                <a:solidFill>
                  <a:srgbClr val="000000"/>
                </a:solidFill>
                <a:latin typeface="Arial Narrow"/>
                <a:cs typeface="Arial Narrow"/>
              </a:rPr>
              <a:t>.</a:t>
            </a:r>
          </a:p>
          <a:p>
            <a:pPr marL="109728" indent="0" fontAlgn="auto">
              <a:spcAft>
                <a:spcPts val="0"/>
              </a:spcAft>
              <a:buFont typeface="Arial"/>
              <a:buNone/>
              <a:defRPr/>
            </a:pPr>
            <a:r>
              <a:rPr lang="it-IT" sz="2000" b="1" dirty="0" smtClean="0">
                <a:solidFill>
                  <a:srgbClr val="C0504D"/>
                </a:solidFill>
                <a:latin typeface="Arial Narrow"/>
                <a:cs typeface="Arial Narrow"/>
              </a:rPr>
              <a:t>Auscultazione Cardiaca</a:t>
            </a:r>
            <a:endParaRPr lang="it-IT" sz="2000" b="1" dirty="0">
              <a:solidFill>
                <a:srgbClr val="C0504D"/>
              </a:solidFill>
              <a:latin typeface="Arial Narrow"/>
              <a:cs typeface="Arial Narrow"/>
            </a:endParaRPr>
          </a:p>
          <a:p>
            <a:pPr marL="109728" indent="0" fontAlgn="auto">
              <a:spcAft>
                <a:spcPts val="0"/>
              </a:spcAft>
              <a:buFont typeface="Arial"/>
              <a:buNone/>
              <a:defRPr/>
            </a:pPr>
            <a:r>
              <a:rPr lang="it-IT" sz="2000" b="1" dirty="0" smtClean="0">
                <a:solidFill>
                  <a:srgbClr val="C0504D"/>
                </a:solidFill>
                <a:latin typeface="Arial Narrow"/>
                <a:cs typeface="Arial Narrow"/>
              </a:rPr>
              <a:t>Auscultazione Carotidea</a:t>
            </a:r>
            <a:endParaRPr lang="it-IT" sz="2000" b="1" dirty="0">
              <a:solidFill>
                <a:srgbClr val="C0504D"/>
              </a:solidFill>
              <a:latin typeface="Arial Narrow"/>
              <a:cs typeface="Arial Narrow"/>
            </a:endParaRPr>
          </a:p>
          <a:p>
            <a:pPr marL="109728" indent="0" fontAlgn="auto">
              <a:spcAft>
                <a:spcPts val="0"/>
              </a:spcAft>
              <a:buFont typeface="Arial"/>
              <a:buNone/>
              <a:defRPr/>
            </a:pPr>
            <a:r>
              <a:rPr lang="it-IT" sz="2000" b="1" dirty="0" smtClean="0">
                <a:solidFill>
                  <a:srgbClr val="C0504D"/>
                </a:solidFill>
                <a:latin typeface="Arial Narrow"/>
                <a:cs typeface="Arial Narrow"/>
              </a:rPr>
              <a:t>Polsi periferici</a:t>
            </a:r>
            <a:endParaRPr lang="it-IT" sz="2000" b="1" dirty="0">
              <a:solidFill>
                <a:srgbClr val="C0504D"/>
              </a:solidFill>
              <a:latin typeface="Arial Narrow"/>
              <a:cs typeface="Arial Narrow"/>
            </a:endParaRPr>
          </a:p>
          <a:p>
            <a:pPr marL="109728" indent="0" fontAlgn="auto">
              <a:spcAft>
                <a:spcPts val="0"/>
              </a:spcAft>
              <a:buFont typeface="Arial"/>
              <a:buNone/>
              <a:defRPr/>
            </a:pPr>
            <a:r>
              <a:rPr lang="it-IT" sz="2000" b="1" dirty="0">
                <a:solidFill>
                  <a:srgbClr val="C0504D"/>
                </a:solidFill>
                <a:latin typeface="Arial Narrow"/>
                <a:cs typeface="Arial Narrow"/>
              </a:rPr>
              <a:t>PA, </a:t>
            </a:r>
            <a:r>
              <a:rPr lang="it-IT" sz="2000" b="1" dirty="0" smtClean="0">
                <a:solidFill>
                  <a:srgbClr val="C0504D"/>
                </a:solidFill>
                <a:latin typeface="Arial Narrow"/>
                <a:cs typeface="Arial Narrow"/>
              </a:rPr>
              <a:t>frequenza cardiaca</a:t>
            </a:r>
            <a:endParaRPr lang="it-IT" sz="2000" dirty="0">
              <a:solidFill>
                <a:srgbClr val="C0504D"/>
              </a:solidFill>
              <a:latin typeface="Arial Narrow"/>
              <a:cs typeface="Arial Narrow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5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0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5" dur="500"/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itolo 1"/>
          <p:cNvSpPr>
            <a:spLocks noGrp="1"/>
          </p:cNvSpPr>
          <p:nvPr>
            <p:ph type="title"/>
          </p:nvPr>
        </p:nvSpPr>
        <p:spPr>
          <a:xfrm>
            <a:off x="0" y="76200"/>
            <a:ext cx="9144000" cy="973138"/>
          </a:xfrm>
          <a:solidFill>
            <a:srgbClr val="00CCFF">
              <a:alpha val="50980"/>
            </a:srgbClr>
          </a:solidFill>
        </p:spPr>
        <p:txBody>
          <a:bodyPr/>
          <a:lstStyle/>
          <a:p>
            <a:r>
              <a:rPr lang="it-IT" b="1" smtClean="0">
                <a:latin typeface="Arial Narrow" pitchFamily="34" charset="0"/>
                <a:ea typeface="Arial Narrow" pitchFamily="34" charset="0"/>
                <a:cs typeface="Arial Narrow" pitchFamily="34" charset="0"/>
              </a:rPr>
              <a:t>MARIO</a:t>
            </a:r>
          </a:p>
        </p:txBody>
      </p:sp>
      <p:pic>
        <p:nvPicPr>
          <p:cNvPr id="18434" name="Immagine 6" descr="sovp.png"/>
          <p:cNvPicPr>
            <a:picLocks noChangeAspect="1"/>
          </p:cNvPicPr>
          <p:nvPr/>
        </p:nvPicPr>
        <p:blipFill>
          <a:blip r:embed="rId2"/>
          <a:srcRect t="31879" b="39510"/>
          <a:stretch>
            <a:fillRect/>
          </a:stretch>
        </p:blipFill>
        <p:spPr bwMode="auto">
          <a:xfrm>
            <a:off x="0" y="1135063"/>
            <a:ext cx="9144000" cy="5722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CasellaDiTesto 7"/>
          <p:cNvSpPr txBox="1">
            <a:spLocks noChangeArrowheads="1"/>
          </p:cNvSpPr>
          <p:nvPr/>
        </p:nvSpPr>
        <p:spPr bwMode="auto">
          <a:xfrm>
            <a:off x="1439863" y="1384300"/>
            <a:ext cx="6721475" cy="22161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09538"/>
            <a:r>
              <a:rPr lang="it-IT" sz="2300" b="1" dirty="0">
                <a:solidFill>
                  <a:srgbClr val="FF0000"/>
                </a:solidFill>
                <a:latin typeface="Arial Narrow" pitchFamily="34" charset="0"/>
              </a:rPr>
              <a:t>Primo episodio</a:t>
            </a:r>
          </a:p>
          <a:p>
            <a:pPr marL="109538"/>
            <a:r>
              <a:rPr lang="it-IT" sz="2300" b="1" dirty="0">
                <a:latin typeface="Arial Narrow" pitchFamily="34" charset="0"/>
              </a:rPr>
              <a:t>Ipertensione Arteriosa</a:t>
            </a:r>
          </a:p>
          <a:p>
            <a:pPr marL="109538"/>
            <a:r>
              <a:rPr lang="it-IT" sz="2300" b="1" dirty="0">
                <a:latin typeface="Arial Narrow" pitchFamily="34" charset="0"/>
              </a:rPr>
              <a:t>Pregresso fumo di sigaretta (20 PKY)</a:t>
            </a:r>
          </a:p>
          <a:p>
            <a:pPr marL="109538"/>
            <a:r>
              <a:rPr lang="it-IT" sz="2300" b="1" dirty="0">
                <a:latin typeface="Arial Narrow" pitchFamily="34" charset="0"/>
              </a:rPr>
              <a:t>Insorgenza improvvisa a riposo </a:t>
            </a:r>
            <a:r>
              <a:rPr lang="it-IT" sz="2300" b="1" dirty="0" smtClean="0">
                <a:latin typeface="Arial Narrow" pitchFamily="34" charset="0"/>
              </a:rPr>
              <a:t>96 ore </a:t>
            </a:r>
            <a:r>
              <a:rPr lang="it-IT" sz="2300" b="1" dirty="0">
                <a:latin typeface="Arial Narrow" pitchFamily="34" charset="0"/>
              </a:rPr>
              <a:t>fa</a:t>
            </a:r>
          </a:p>
          <a:p>
            <a:pPr marL="109538"/>
            <a:r>
              <a:rPr lang="it-IT" sz="2300" b="1" dirty="0">
                <a:latin typeface="Arial Narrow" pitchFamily="34" charset="0"/>
              </a:rPr>
              <a:t>Durata 15-20 minuti</a:t>
            </a:r>
          </a:p>
          <a:p>
            <a:pPr marL="109538"/>
            <a:r>
              <a:rPr lang="it-IT" sz="2300" b="1" dirty="0">
                <a:latin typeface="Arial Narrow" pitchFamily="34" charset="0"/>
              </a:rPr>
              <a:t>Nessun residuo sintomatologico</a:t>
            </a:r>
          </a:p>
        </p:txBody>
      </p:sp>
      <p:sp>
        <p:nvSpPr>
          <p:cNvPr id="18436" name="CasellaDiTesto 9"/>
          <p:cNvSpPr txBox="1">
            <a:spLocks noChangeArrowheads="1"/>
          </p:cNvSpPr>
          <p:nvPr/>
        </p:nvSpPr>
        <p:spPr bwMode="auto">
          <a:xfrm>
            <a:off x="1439863" y="4230688"/>
            <a:ext cx="6721475" cy="221599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109538"/>
            <a:r>
              <a:rPr lang="it-IT" sz="2300" dirty="0">
                <a:latin typeface="Arial Narrow" pitchFamily="34" charset="0"/>
              </a:rPr>
              <a:t>Obiettività neurologica e generale nella norma</a:t>
            </a:r>
          </a:p>
          <a:p>
            <a:pPr marL="109538"/>
            <a:r>
              <a:rPr lang="it-IT" sz="2300" dirty="0">
                <a:latin typeface="Arial Narrow" pitchFamily="34" charset="0"/>
              </a:rPr>
              <a:t>PA 132/84 </a:t>
            </a:r>
            <a:r>
              <a:rPr lang="it-IT" sz="2300" dirty="0" err="1">
                <a:latin typeface="Arial Narrow" pitchFamily="34" charset="0"/>
              </a:rPr>
              <a:t>mmHg</a:t>
            </a:r>
            <a:r>
              <a:rPr lang="it-IT" sz="2300" dirty="0">
                <a:latin typeface="Arial Narrow" pitchFamily="34" charset="0"/>
              </a:rPr>
              <a:t>, </a:t>
            </a:r>
            <a:endParaRPr lang="it-IT" sz="2300" dirty="0" smtClean="0">
              <a:latin typeface="Arial Narrow" pitchFamily="34" charset="0"/>
            </a:endParaRPr>
          </a:p>
          <a:p>
            <a:pPr marL="109538"/>
            <a:r>
              <a:rPr lang="it-IT" sz="2300" dirty="0" smtClean="0">
                <a:latin typeface="Arial Narrow" pitchFamily="34" charset="0"/>
              </a:rPr>
              <a:t>FC 84 ritmico</a:t>
            </a:r>
          </a:p>
          <a:p>
            <a:pPr marL="109538"/>
            <a:r>
              <a:rPr lang="it-IT" sz="2300" dirty="0" smtClean="0">
                <a:latin typeface="Arial Narrow" pitchFamily="34" charset="0"/>
              </a:rPr>
              <a:t>SatO2 98%</a:t>
            </a:r>
            <a:endParaRPr lang="it-IT" sz="2300" dirty="0">
              <a:latin typeface="Arial Narrow" pitchFamily="34" charset="0"/>
            </a:endParaRPr>
          </a:p>
          <a:p>
            <a:pPr marL="109538"/>
            <a:endParaRPr lang="it-IT" sz="2300" dirty="0">
              <a:latin typeface="Arial Narrow" pitchFamily="34" charset="0"/>
            </a:endParaRPr>
          </a:p>
          <a:p>
            <a:pPr marL="109538"/>
            <a:endParaRPr lang="it-IT" sz="2300" dirty="0">
              <a:latin typeface="Arial Narrow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8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8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8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18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18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1843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184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500"/>
                                        <p:tgtEl>
                                          <p:spTgt spid="184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184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84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olo 1"/>
          <p:cNvSpPr>
            <a:spLocks noGrp="1"/>
          </p:cNvSpPr>
          <p:nvPr>
            <p:ph type="title"/>
          </p:nvPr>
        </p:nvSpPr>
        <p:spPr>
          <a:xfrm>
            <a:off x="0" y="60325"/>
            <a:ext cx="9144000" cy="1025525"/>
          </a:xfrm>
          <a:solidFill>
            <a:srgbClr val="F2F2F2"/>
          </a:solidFill>
          <a:ln w="38100">
            <a:solidFill>
              <a:schemeClr val="tx1"/>
            </a:solidFill>
          </a:ln>
        </p:spPr>
        <p:txBody>
          <a:bodyPr/>
          <a:lstStyle/>
          <a:p>
            <a:r>
              <a:rPr lang="it-IT" sz="6000" b="1" smtClean="0">
                <a:latin typeface="Arial Narrow" pitchFamily="34" charset="0"/>
                <a:ea typeface="Arial Narrow" pitchFamily="34" charset="0"/>
                <a:cs typeface="Arial Narrow" pitchFamily="34" charset="0"/>
              </a:rPr>
              <a:t>V</a:t>
            </a:r>
            <a:r>
              <a:rPr lang="it-IT" sz="5400" smtClean="0">
                <a:latin typeface="Arial Narrow" pitchFamily="34" charset="0"/>
                <a:ea typeface="Arial Narrow" pitchFamily="34" charset="0"/>
                <a:cs typeface="Arial Narrow" pitchFamily="34" charset="0"/>
              </a:rPr>
              <a:t>alutazione</a:t>
            </a:r>
          </a:p>
        </p:txBody>
      </p:sp>
      <p:sp>
        <p:nvSpPr>
          <p:cNvPr id="6" name="CasellaDiTesto 5"/>
          <p:cNvSpPr txBox="1"/>
          <p:nvPr/>
        </p:nvSpPr>
        <p:spPr>
          <a:xfrm>
            <a:off x="263525" y="1247775"/>
            <a:ext cx="8693150" cy="2677656"/>
          </a:xfrm>
          <a:prstGeom prst="rect">
            <a:avLst/>
          </a:prstGeom>
          <a:solidFill>
            <a:schemeClr val="bg1">
              <a:lumMod val="85000"/>
            </a:schemeClr>
          </a:solidFill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800" dirty="0">
                <a:latin typeface="Arial Narrow"/>
                <a:cs typeface="Arial Narrow"/>
              </a:rPr>
              <a:t>La </a:t>
            </a:r>
            <a:r>
              <a:rPr lang="it-IT" sz="2800" b="1" dirty="0">
                <a:latin typeface="Arial Narrow"/>
                <a:cs typeface="Arial Narrow"/>
              </a:rPr>
              <a:t>sintomatologia </a:t>
            </a:r>
            <a:r>
              <a:rPr lang="it-IT" sz="2800" b="1" dirty="0" smtClean="0">
                <a:latin typeface="Arial Narrow"/>
                <a:cs typeface="Arial Narrow"/>
              </a:rPr>
              <a:t>è suggestiva</a:t>
            </a:r>
            <a:r>
              <a:rPr lang="it-IT" sz="2800" dirty="0">
                <a:latin typeface="Arial Narrow"/>
                <a:cs typeface="Arial Narrow"/>
              </a:rPr>
              <a:t>, </a:t>
            </a:r>
            <a:r>
              <a:rPr lang="it-IT" sz="2800" dirty="0" smtClean="0">
                <a:latin typeface="Arial Narrow"/>
                <a:cs typeface="Arial Narrow"/>
              </a:rPr>
              <a:t>l’</a:t>
            </a:r>
            <a:r>
              <a:rPr lang="it-IT" sz="2800" b="1" dirty="0" smtClean="0">
                <a:latin typeface="Arial Narrow"/>
                <a:cs typeface="Arial Narrow"/>
              </a:rPr>
              <a:t>obiettività </a:t>
            </a:r>
            <a:r>
              <a:rPr lang="it-IT" sz="2800" b="1" dirty="0">
                <a:latin typeface="Arial Narrow"/>
                <a:cs typeface="Arial Narrow"/>
              </a:rPr>
              <a:t>negativa </a:t>
            </a:r>
            <a:r>
              <a:rPr lang="it-IT" sz="2800" dirty="0">
                <a:latin typeface="Arial Narrow"/>
                <a:cs typeface="Arial Narrow"/>
              </a:rPr>
              <a:t>e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800" b="1" dirty="0" smtClean="0">
                <a:solidFill>
                  <a:srgbClr val="0070C0"/>
                </a:solidFill>
                <a:latin typeface="Arial Narrow"/>
                <a:cs typeface="Arial Narrow"/>
              </a:rPr>
              <a:t>Escludo  </a:t>
            </a:r>
            <a:r>
              <a:rPr lang="it-IT" sz="2800" b="1" dirty="0">
                <a:solidFill>
                  <a:srgbClr val="0070C0"/>
                </a:solidFill>
                <a:latin typeface="Arial Narrow"/>
                <a:cs typeface="Arial Narrow"/>
              </a:rPr>
              <a:t>possibili ipotesi diagnostiche alternative </a:t>
            </a:r>
            <a:endParaRPr lang="it-IT" sz="2800" b="1" dirty="0" smtClean="0">
              <a:solidFill>
                <a:srgbClr val="0070C0"/>
              </a:solidFill>
              <a:latin typeface="Arial Narrow"/>
              <a:cs typeface="Arial Narrow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800" b="1" dirty="0" smtClean="0">
                <a:latin typeface="Arial Narrow"/>
                <a:cs typeface="Arial Narrow"/>
              </a:rPr>
              <a:t>	- </a:t>
            </a:r>
            <a:r>
              <a:rPr lang="it-IT" sz="2800" dirty="0" smtClean="0">
                <a:latin typeface="Arial Narrow"/>
                <a:cs typeface="Arial Narrow"/>
              </a:rPr>
              <a:t>disturbo </a:t>
            </a:r>
            <a:r>
              <a:rPr lang="it-IT" sz="2800" dirty="0">
                <a:latin typeface="Arial Narrow"/>
                <a:cs typeface="Arial Narrow"/>
              </a:rPr>
              <a:t>di </a:t>
            </a:r>
            <a:r>
              <a:rPr lang="it-IT" sz="2800" dirty="0" smtClean="0">
                <a:latin typeface="Arial Narrow"/>
                <a:cs typeface="Arial Narrow"/>
              </a:rPr>
              <a:t>conversione – epilessia - trauma cranico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800" dirty="0" smtClean="0">
                <a:latin typeface="Arial Narrow"/>
                <a:cs typeface="Arial Narrow"/>
              </a:rPr>
              <a:t>	- sincope – IEA – IRA – infezioni - intossicazioni</a:t>
            </a:r>
            <a:endParaRPr lang="it-IT" sz="2800" dirty="0">
              <a:latin typeface="Arial Narrow"/>
              <a:cs typeface="Arial Narrow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800" b="1" dirty="0" smtClean="0">
                <a:latin typeface="Arial Narrow"/>
                <a:cs typeface="Arial Narrow"/>
              </a:rPr>
              <a:t>Tutto indirizza </a:t>
            </a:r>
            <a:r>
              <a:rPr lang="it-IT" sz="2800" b="1" dirty="0">
                <a:latin typeface="Arial Narrow"/>
                <a:cs typeface="Arial Narrow"/>
              </a:rPr>
              <a:t>verso la diagnosi di </a:t>
            </a:r>
            <a:endParaRPr lang="it-IT" sz="2800" b="1" dirty="0" smtClean="0">
              <a:latin typeface="Arial Narrow"/>
              <a:cs typeface="Arial Narrow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800" b="1" u="sng" dirty="0" smtClean="0">
                <a:solidFill>
                  <a:srgbClr val="FF0000"/>
                </a:solidFill>
                <a:latin typeface="Arial Narrow"/>
                <a:cs typeface="Arial Narrow"/>
              </a:rPr>
              <a:t>Attacco </a:t>
            </a:r>
            <a:r>
              <a:rPr lang="it-IT" sz="2800" b="1" u="sng" dirty="0">
                <a:solidFill>
                  <a:srgbClr val="FF0000"/>
                </a:solidFill>
                <a:latin typeface="Arial Narrow"/>
                <a:cs typeface="Arial Narrow"/>
              </a:rPr>
              <a:t>Ischemico Transitorio</a:t>
            </a:r>
          </a:p>
        </p:txBody>
      </p:sp>
      <p:pic>
        <p:nvPicPr>
          <p:cNvPr id="19459" name="Immagine 6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3525" y="4114800"/>
            <a:ext cx="1928813" cy="245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Fumetto 2 7"/>
          <p:cNvSpPr/>
          <p:nvPr/>
        </p:nvSpPr>
        <p:spPr>
          <a:xfrm>
            <a:off x="2606675" y="4254500"/>
            <a:ext cx="6350000" cy="1741488"/>
          </a:xfrm>
          <a:prstGeom prst="wedgeRoundRectCallout">
            <a:avLst>
              <a:gd name="adj1" fmla="val -54585"/>
              <a:gd name="adj2" fmla="val -21090"/>
              <a:gd name="adj3" fmla="val 16667"/>
            </a:avLst>
          </a:prstGeom>
          <a:solidFill>
            <a:srgbClr val="FFFFFF"/>
          </a:solidFill>
          <a:ln w="38100" cmpd="sng">
            <a:solidFill>
              <a:srgbClr val="00CC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400" b="1" dirty="0">
                <a:solidFill>
                  <a:schemeClr val="tx1"/>
                </a:solidFill>
                <a:latin typeface="Arial Narrow"/>
                <a:cs typeface="Arial Narrow"/>
              </a:rPr>
              <a:t>Dottore, ora sto benissimo!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400" b="1" dirty="0">
                <a:solidFill>
                  <a:schemeClr val="tx1"/>
                </a:solidFill>
                <a:latin typeface="Arial Narrow"/>
                <a:cs typeface="Arial Narrow"/>
              </a:rPr>
              <a:t>…non mi vorrà mica far perdere tempo con esami inutili!?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400" b="1" dirty="0">
                <a:solidFill>
                  <a:schemeClr val="tx1"/>
                </a:solidFill>
                <a:latin typeface="Arial Narrow"/>
                <a:cs typeface="Arial Narrow"/>
              </a:rPr>
              <a:t>...io devo lavorare…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Titolo 1"/>
          <p:cNvSpPr>
            <a:spLocks noGrp="1"/>
          </p:cNvSpPr>
          <p:nvPr>
            <p:ph type="title"/>
          </p:nvPr>
        </p:nvSpPr>
        <p:spPr>
          <a:xfrm>
            <a:off x="0" y="60325"/>
            <a:ext cx="9144000" cy="1025525"/>
          </a:xfrm>
          <a:solidFill>
            <a:srgbClr val="F2F2F2"/>
          </a:solidFill>
          <a:ln w="38100">
            <a:solidFill>
              <a:srgbClr val="003300"/>
            </a:solidFill>
          </a:ln>
        </p:spPr>
        <p:txBody>
          <a:bodyPr/>
          <a:lstStyle/>
          <a:p>
            <a:r>
              <a:rPr lang="it-IT" sz="6000" b="1" dirty="0" smtClean="0">
                <a:solidFill>
                  <a:srgbClr val="003300"/>
                </a:solidFill>
                <a:latin typeface="Arial Narrow" pitchFamily="34" charset="0"/>
                <a:ea typeface="Arial Narrow" pitchFamily="34" charset="0"/>
                <a:cs typeface="Arial Narrow" pitchFamily="34" charset="0"/>
              </a:rPr>
              <a:t>P</a:t>
            </a:r>
            <a:r>
              <a:rPr lang="it-IT" sz="5400" dirty="0" smtClean="0">
                <a:solidFill>
                  <a:srgbClr val="003300"/>
                </a:solidFill>
                <a:latin typeface="Arial Narrow" pitchFamily="34" charset="0"/>
                <a:ea typeface="Arial Narrow" pitchFamily="34" charset="0"/>
                <a:cs typeface="Arial Narrow" pitchFamily="34" charset="0"/>
              </a:rPr>
              <a:t>ianifico l’intervento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80975" y="1076325"/>
            <a:ext cx="8791575" cy="5661025"/>
          </a:xfrm>
          <a:solidFill>
            <a:schemeClr val="accent3">
              <a:lumMod val="40000"/>
              <a:lumOff val="60000"/>
            </a:schemeClr>
          </a:solidFill>
        </p:spPr>
        <p:txBody>
          <a:bodyPr rtlCol="0">
            <a:normAutofit lnSpcReduction="10000"/>
          </a:bodyPr>
          <a:lstStyle/>
          <a:p>
            <a:pPr marL="566928" indent="-457200" fontAlgn="auto">
              <a:spcAft>
                <a:spcPts val="0"/>
              </a:spcAft>
              <a:buFont typeface="Arial"/>
              <a:buChar char="•"/>
              <a:defRPr/>
            </a:pPr>
            <a:r>
              <a:rPr lang="it-IT" b="1" dirty="0" smtClean="0">
                <a:solidFill>
                  <a:srgbClr val="FF0000"/>
                </a:solidFill>
                <a:latin typeface="Arial Narrow"/>
                <a:cs typeface="Arial Narrow"/>
              </a:rPr>
              <a:t>E’ urgente ? </a:t>
            </a:r>
          </a:p>
          <a:p>
            <a:pPr marL="966978" lvl="1" indent="-457200" fontAlgn="auto">
              <a:spcAft>
                <a:spcPts val="0"/>
              </a:spcAft>
              <a:buFont typeface="Arial"/>
              <a:buChar char="•"/>
              <a:defRPr/>
            </a:pPr>
            <a:r>
              <a:rPr lang="it-IT" sz="2300" b="1" dirty="0" smtClean="0">
                <a:solidFill>
                  <a:srgbClr val="FF0000"/>
                </a:solidFill>
                <a:latin typeface="Arial Narrow"/>
                <a:cs typeface="Arial Narrow"/>
              </a:rPr>
              <a:t>Lo invio in PS</a:t>
            </a:r>
          </a:p>
          <a:p>
            <a:pPr marL="566928" lvl="0" indent="-457200" fontAlgn="auto">
              <a:spcAft>
                <a:spcPts val="0"/>
              </a:spcAft>
              <a:buFont typeface="Arial"/>
              <a:buChar char="•"/>
              <a:defRPr/>
            </a:pPr>
            <a:r>
              <a:rPr lang="it-IT" b="1" dirty="0" smtClean="0">
                <a:solidFill>
                  <a:srgbClr val="0070C0"/>
                </a:solidFill>
                <a:latin typeface="Arial Narrow"/>
                <a:cs typeface="Arial Narrow"/>
              </a:rPr>
              <a:t>Non è urgente</a:t>
            </a:r>
            <a:r>
              <a:rPr lang="it-IT" b="1" dirty="0">
                <a:solidFill>
                  <a:srgbClr val="FF0000"/>
                </a:solidFill>
                <a:latin typeface="Arial Narrow"/>
                <a:cs typeface="Arial Narrow"/>
              </a:rPr>
              <a:t> </a:t>
            </a:r>
            <a:r>
              <a:rPr lang="it-IT" sz="2800" i="1" dirty="0">
                <a:solidFill>
                  <a:prstClr val="black"/>
                </a:solidFill>
                <a:latin typeface="Arial Narrow"/>
                <a:cs typeface="Arial Narrow"/>
              </a:rPr>
              <a:t>(sono trascorse 96 ore!)</a:t>
            </a:r>
            <a:endParaRPr lang="it-IT" sz="3500" i="1" dirty="0">
              <a:solidFill>
                <a:prstClr val="black"/>
              </a:solidFill>
              <a:latin typeface="Arial Narrow"/>
              <a:cs typeface="Arial Narrow"/>
            </a:endParaRPr>
          </a:p>
          <a:p>
            <a:pPr marL="109728" indent="0" fontAlgn="auto">
              <a:spcAft>
                <a:spcPts val="0"/>
              </a:spcAft>
              <a:buNone/>
              <a:defRPr/>
            </a:pPr>
            <a:endParaRPr lang="it-IT" b="1" dirty="0" smtClean="0">
              <a:solidFill>
                <a:srgbClr val="0070C0"/>
              </a:solidFill>
              <a:latin typeface="Arial Narrow"/>
              <a:cs typeface="Arial Narrow"/>
            </a:endParaRPr>
          </a:p>
          <a:p>
            <a:pPr marL="966978" lvl="1" indent="-457200" fontAlgn="auto">
              <a:spcAft>
                <a:spcPts val="0"/>
              </a:spcAft>
              <a:buFont typeface="Arial"/>
              <a:buChar char="•"/>
              <a:defRPr/>
            </a:pPr>
            <a:r>
              <a:rPr lang="it-IT" sz="2700" dirty="0" smtClean="0">
                <a:latin typeface="Arial Narrow"/>
                <a:cs typeface="Arial Narrow"/>
              </a:rPr>
              <a:t>E’ prudente iniziare subito una terapia?</a:t>
            </a:r>
          </a:p>
          <a:p>
            <a:pPr marL="966978" lvl="1" indent="-457200" fontAlgn="auto">
              <a:spcAft>
                <a:spcPts val="0"/>
              </a:spcAft>
              <a:buFont typeface="Arial"/>
              <a:buChar char="•"/>
              <a:defRPr/>
            </a:pPr>
            <a:r>
              <a:rPr lang="it-IT" sz="2700" dirty="0" smtClean="0">
                <a:latin typeface="Arial Narrow"/>
                <a:cs typeface="Arial Narrow"/>
              </a:rPr>
              <a:t>Richiedo esami strumentali</a:t>
            </a:r>
          </a:p>
          <a:p>
            <a:pPr marL="1367028" lvl="2" indent="-457200" fontAlgn="auto">
              <a:spcAft>
                <a:spcPts val="0"/>
              </a:spcAft>
              <a:buFont typeface="Arial"/>
              <a:buChar char="•"/>
              <a:defRPr/>
            </a:pPr>
            <a:r>
              <a:rPr lang="it-IT" sz="1900" dirty="0" smtClean="0">
                <a:latin typeface="Arial Narrow"/>
                <a:cs typeface="Arial Narrow"/>
              </a:rPr>
              <a:t>Tac encefalo ?...con o senza mdc ?</a:t>
            </a:r>
          </a:p>
          <a:p>
            <a:pPr marL="1367028" lvl="2" indent="-457200" fontAlgn="auto">
              <a:spcAft>
                <a:spcPts val="0"/>
              </a:spcAft>
              <a:buFont typeface="Arial"/>
              <a:buChar char="•"/>
              <a:defRPr/>
            </a:pPr>
            <a:r>
              <a:rPr lang="it-IT" sz="1900" dirty="0" smtClean="0">
                <a:latin typeface="Arial Narrow"/>
                <a:cs typeface="Arial Narrow"/>
              </a:rPr>
              <a:t>RMN Encefalo?</a:t>
            </a:r>
          </a:p>
          <a:p>
            <a:pPr marL="1367028" lvl="2" indent="-457200" fontAlgn="auto">
              <a:spcAft>
                <a:spcPts val="0"/>
              </a:spcAft>
              <a:buFont typeface="Arial"/>
              <a:buChar char="•"/>
              <a:defRPr/>
            </a:pPr>
            <a:r>
              <a:rPr lang="it-IT" sz="1900" dirty="0" smtClean="0">
                <a:latin typeface="Arial Narrow"/>
                <a:cs typeface="Arial Narrow"/>
              </a:rPr>
              <a:t>Esami Ematochimici ( trombofilia, assetto lipidico, RCV)</a:t>
            </a:r>
            <a:endParaRPr lang="it-IT" sz="1900" dirty="0">
              <a:latin typeface="Arial Narrow"/>
              <a:cs typeface="Arial Narrow"/>
            </a:endParaRPr>
          </a:p>
          <a:p>
            <a:pPr marL="1367028" lvl="2" indent="-457200" fontAlgn="auto">
              <a:spcAft>
                <a:spcPts val="0"/>
              </a:spcAft>
              <a:buFont typeface="Arial"/>
              <a:buChar char="•"/>
              <a:defRPr/>
            </a:pPr>
            <a:r>
              <a:rPr lang="it-IT" sz="1900" dirty="0" smtClean="0">
                <a:latin typeface="Arial Narrow"/>
                <a:cs typeface="Arial Narrow"/>
              </a:rPr>
              <a:t>Doppler TSA ?</a:t>
            </a:r>
            <a:endParaRPr lang="it-IT" sz="1900" dirty="0">
              <a:latin typeface="Arial Narrow"/>
              <a:cs typeface="Arial Narrow"/>
            </a:endParaRPr>
          </a:p>
          <a:p>
            <a:pPr marL="1367028" lvl="2" indent="-457200" fontAlgn="auto">
              <a:spcAft>
                <a:spcPts val="0"/>
              </a:spcAft>
              <a:buFont typeface="Arial"/>
              <a:buChar char="•"/>
              <a:defRPr/>
            </a:pPr>
            <a:r>
              <a:rPr lang="it-IT" sz="1900" dirty="0">
                <a:latin typeface="Arial Narrow"/>
                <a:cs typeface="Arial Narrow"/>
              </a:rPr>
              <a:t>ECG?</a:t>
            </a:r>
          </a:p>
          <a:p>
            <a:pPr marL="1367028" lvl="2" indent="-457200" fontAlgn="auto">
              <a:spcAft>
                <a:spcPts val="0"/>
              </a:spcAft>
              <a:buFont typeface="Arial"/>
              <a:buChar char="•"/>
              <a:defRPr/>
            </a:pPr>
            <a:r>
              <a:rPr lang="it-IT" sz="1900" dirty="0" smtClean="0">
                <a:latin typeface="Arial Narrow"/>
                <a:cs typeface="Arial Narrow"/>
              </a:rPr>
              <a:t>Doppler </a:t>
            </a:r>
            <a:r>
              <a:rPr lang="it-IT" sz="1900" dirty="0" err="1" smtClean="0">
                <a:latin typeface="Arial Narrow"/>
                <a:cs typeface="Arial Narrow"/>
              </a:rPr>
              <a:t>Transcranico</a:t>
            </a:r>
            <a:r>
              <a:rPr lang="it-IT" sz="1900" dirty="0" smtClean="0">
                <a:latin typeface="Arial Narrow"/>
                <a:cs typeface="Arial Narrow"/>
              </a:rPr>
              <a:t>?</a:t>
            </a:r>
          </a:p>
          <a:p>
            <a:pPr marL="1367028" lvl="2" indent="-457200" fontAlgn="auto">
              <a:spcAft>
                <a:spcPts val="0"/>
              </a:spcAft>
              <a:buFont typeface="Arial"/>
              <a:buChar char="•"/>
              <a:defRPr/>
            </a:pPr>
            <a:r>
              <a:rPr lang="it-IT" sz="1900" dirty="0" err="1" smtClean="0">
                <a:latin typeface="Arial Narrow"/>
                <a:cs typeface="Arial Narrow"/>
              </a:rPr>
              <a:t>Ecocardio</a:t>
            </a:r>
            <a:r>
              <a:rPr lang="it-IT" sz="1900" dirty="0" smtClean="0">
                <a:latin typeface="Arial Narrow"/>
                <a:cs typeface="Arial Narrow"/>
              </a:rPr>
              <a:t>   (TTE </a:t>
            </a:r>
            <a:r>
              <a:rPr lang="it-IT" sz="1900" dirty="0" err="1" smtClean="0">
                <a:latin typeface="Arial Narrow"/>
                <a:cs typeface="Arial Narrow"/>
              </a:rPr>
              <a:t>oTEE</a:t>
            </a:r>
            <a:r>
              <a:rPr lang="it-IT" sz="1900" dirty="0" smtClean="0">
                <a:latin typeface="Arial Narrow"/>
                <a:cs typeface="Arial Narrow"/>
              </a:rPr>
              <a:t> ?)</a:t>
            </a:r>
            <a:endParaRPr lang="it-IT" sz="1900" dirty="0">
              <a:latin typeface="Arial Narrow"/>
              <a:cs typeface="Arial Narrow"/>
            </a:endParaRPr>
          </a:p>
          <a:p>
            <a:pPr marL="1367028" lvl="2" indent="-457200" fontAlgn="auto">
              <a:spcAft>
                <a:spcPts val="0"/>
              </a:spcAft>
              <a:buFont typeface="Arial"/>
              <a:buChar char="•"/>
              <a:defRPr/>
            </a:pPr>
            <a:r>
              <a:rPr lang="it-IT" sz="1900" dirty="0" smtClean="0">
                <a:latin typeface="Arial Narrow"/>
                <a:cs typeface="Arial Narrow"/>
              </a:rPr>
              <a:t>Visita </a:t>
            </a:r>
            <a:r>
              <a:rPr lang="it-IT" sz="1900" dirty="0">
                <a:latin typeface="Arial Narrow"/>
                <a:cs typeface="Arial Narrow"/>
              </a:rPr>
              <a:t>neurologica? </a:t>
            </a:r>
            <a:r>
              <a:rPr lang="it-IT" sz="1900" dirty="0" smtClean="0">
                <a:latin typeface="Arial Narrow"/>
                <a:cs typeface="Arial Narrow"/>
              </a:rPr>
              <a:t>  </a:t>
            </a:r>
            <a:endParaRPr lang="it-IT" sz="1900" b="1" dirty="0">
              <a:solidFill>
                <a:srgbClr val="0070C0"/>
              </a:solidFill>
              <a:latin typeface="Arial Narrow"/>
              <a:cs typeface="Arial Narrow"/>
            </a:endParaRPr>
          </a:p>
        </p:txBody>
      </p:sp>
      <p:sp>
        <p:nvSpPr>
          <p:cNvPr id="2" name="CasellaDiTesto 1"/>
          <p:cNvSpPr txBox="1"/>
          <p:nvPr/>
        </p:nvSpPr>
        <p:spPr>
          <a:xfrm>
            <a:off x="5052060" y="3291840"/>
            <a:ext cx="392049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 BOLLINO VERDE ?</a:t>
            </a:r>
            <a:endParaRPr lang="it-IT" sz="24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Immagin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99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CasellaDiTesto 4"/>
          <p:cNvSpPr txBox="1">
            <a:spLocks noChangeArrowheads="1"/>
          </p:cNvSpPr>
          <p:nvPr/>
        </p:nvSpPr>
        <p:spPr bwMode="auto">
          <a:xfrm>
            <a:off x="446088" y="2190750"/>
            <a:ext cx="5173662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2400" b="1">
                <a:latin typeface="Calibri" pitchFamily="34" charset="0"/>
              </a:rPr>
              <a:t>IN URGENZA:</a:t>
            </a:r>
            <a:r>
              <a:rPr lang="it-IT" sz="2400">
                <a:latin typeface="Calibri" pitchFamily="34" charset="0"/>
              </a:rPr>
              <a:t> TC encefalo, Doppler TSA,</a:t>
            </a:r>
          </a:p>
          <a:p>
            <a:r>
              <a:rPr lang="it-IT" sz="2400" b="1">
                <a:latin typeface="Calibri" pitchFamily="34" charset="0"/>
              </a:rPr>
              <a:t>			      </a:t>
            </a:r>
            <a:r>
              <a:rPr lang="it-IT" sz="2400">
                <a:latin typeface="Calibri" pitchFamily="34" charset="0"/>
              </a:rPr>
              <a:t>ECG, Visita Neurologica</a:t>
            </a:r>
            <a:r>
              <a:rPr lang="it-IT" sz="2400" b="1">
                <a:latin typeface="Calibri" pitchFamily="34" charset="0"/>
              </a:rPr>
              <a:t> </a:t>
            </a:r>
            <a:endParaRPr lang="it-IT" sz="2400">
              <a:latin typeface="Calibri" pitchFamily="34" charset="0"/>
            </a:endParaRPr>
          </a:p>
        </p:txBody>
      </p:sp>
      <p:sp>
        <p:nvSpPr>
          <p:cNvPr id="21507" name="CasellaDiTesto 5"/>
          <p:cNvSpPr txBox="1">
            <a:spLocks noChangeArrowheads="1"/>
          </p:cNvSpPr>
          <p:nvPr/>
        </p:nvSpPr>
        <p:spPr bwMode="auto">
          <a:xfrm>
            <a:off x="446088" y="3236913"/>
            <a:ext cx="6200775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90000"/>
              </a:lnSpc>
            </a:pPr>
            <a:r>
              <a:rPr lang="it-IT" sz="2400" b="1">
                <a:latin typeface="Calibri" pitchFamily="34" charset="0"/>
              </a:rPr>
              <a:t>TERAPIA: </a:t>
            </a:r>
            <a:r>
              <a:rPr lang="it-IT" sz="2400">
                <a:latin typeface="Calibri" pitchFamily="34" charset="0"/>
              </a:rPr>
              <a:t>Cardioaspirina 1 cp ore 12</a:t>
            </a:r>
          </a:p>
        </p:txBody>
      </p:sp>
      <p:sp>
        <p:nvSpPr>
          <p:cNvPr id="21508" name="CasellaDiTesto 6"/>
          <p:cNvSpPr txBox="1">
            <a:spLocks noChangeArrowheads="1"/>
          </p:cNvSpPr>
          <p:nvPr/>
        </p:nvSpPr>
        <p:spPr bwMode="auto">
          <a:xfrm>
            <a:off x="358775" y="-15875"/>
            <a:ext cx="36496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it-IT" sz="3200" b="1">
                <a:latin typeface="Calibri" pitchFamily="34" charset="0"/>
              </a:rPr>
              <a:t>MARIO</a:t>
            </a:r>
          </a:p>
        </p:txBody>
      </p:sp>
      <p:sp>
        <p:nvSpPr>
          <p:cNvPr id="9" name="Rettangolo 8"/>
          <p:cNvSpPr/>
          <p:nvPr/>
        </p:nvSpPr>
        <p:spPr>
          <a:xfrm>
            <a:off x="446088" y="1303338"/>
            <a:ext cx="1417637" cy="180975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sp>
        <p:nvSpPr>
          <p:cNvPr id="2" name="Rettangolo 1"/>
          <p:cNvSpPr/>
          <p:nvPr/>
        </p:nvSpPr>
        <p:spPr>
          <a:xfrm>
            <a:off x="0" y="3794125"/>
            <a:ext cx="9144000" cy="3201988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it-IT"/>
          </a:p>
        </p:txBody>
      </p:sp>
      <p:pic>
        <p:nvPicPr>
          <p:cNvPr id="21511" name="Immagine 7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63525" y="4114800"/>
            <a:ext cx="1928813" cy="245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Fumetto 2 9"/>
          <p:cNvSpPr/>
          <p:nvPr/>
        </p:nvSpPr>
        <p:spPr>
          <a:xfrm>
            <a:off x="2606675" y="4254500"/>
            <a:ext cx="6350000" cy="2312988"/>
          </a:xfrm>
          <a:prstGeom prst="wedgeRoundRectCallout">
            <a:avLst>
              <a:gd name="adj1" fmla="val -54585"/>
              <a:gd name="adj2" fmla="val -21090"/>
              <a:gd name="adj3" fmla="val 16667"/>
            </a:avLst>
          </a:prstGeom>
          <a:solidFill>
            <a:srgbClr val="FFFFFF"/>
          </a:solidFill>
          <a:ln w="38100" cmpd="sng">
            <a:solidFill>
              <a:srgbClr val="00CC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it-IT" sz="2400" b="1" dirty="0">
                <a:solidFill>
                  <a:srgbClr val="000000"/>
                </a:solidFill>
                <a:latin typeface="Arial Narrow"/>
                <a:cs typeface="Arial Narrow"/>
              </a:rPr>
              <a:t>Caspita dottore, quella volta che le avevo chiesto di fare una RM per il ginocchio che mi faceva male da ben 3 giorni non ne ha voluto sapere e ora…mi fa fare una marea di esami anche se io non ho più nulla!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823</TotalTime>
  <Words>2396</Words>
  <Application>Microsoft Office PowerPoint</Application>
  <PresentationFormat>Presentazione su schermo (4:3)</PresentationFormat>
  <Paragraphs>368</Paragraphs>
  <Slides>39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39</vt:i4>
      </vt:variant>
    </vt:vector>
  </HeadingPairs>
  <TitlesOfParts>
    <vt:vector size="40" baseType="lpstr">
      <vt:lpstr>Tema di Office</vt:lpstr>
      <vt:lpstr>Diapositiva 1</vt:lpstr>
      <vt:lpstr>I SESSIONE: TESTA</vt:lpstr>
      <vt:lpstr>Diapositiva 3</vt:lpstr>
      <vt:lpstr>MARIO 46 aa</vt:lpstr>
      <vt:lpstr>Soggettività </vt:lpstr>
      <vt:lpstr>MARIO</vt:lpstr>
      <vt:lpstr>Valutazione</vt:lpstr>
      <vt:lpstr>Pianifico l’intervento</vt:lpstr>
      <vt:lpstr>Diapositiva 9</vt:lpstr>
      <vt:lpstr>Avrò fatto bene?</vt:lpstr>
      <vt:lpstr>Diapositiva 11</vt:lpstr>
      <vt:lpstr>TIA: Definition</vt:lpstr>
      <vt:lpstr>TIA: diagnosis needed</vt:lpstr>
      <vt:lpstr>Risk stratification with ABCD2 score</vt:lpstr>
      <vt:lpstr>Is it cost effective to admit all TIA patients to hospital?   </vt:lpstr>
      <vt:lpstr>High risk TIA: Clinical Predictors</vt:lpstr>
      <vt:lpstr>ABCD2 score: stratificazione del rischio</vt:lpstr>
      <vt:lpstr>Un algoritmo per un intervento efficace</vt:lpstr>
      <vt:lpstr>In quali casi non si tratta di TIA?</vt:lpstr>
      <vt:lpstr>Diapositiva 20</vt:lpstr>
      <vt:lpstr>TIA: EMERGENZA MEDICA </vt:lpstr>
      <vt:lpstr>Ruolo del Neuroimaging</vt:lpstr>
      <vt:lpstr>TC</vt:lpstr>
      <vt:lpstr>RM</vt:lpstr>
      <vt:lpstr>Diapositiva 25</vt:lpstr>
      <vt:lpstr>Imaging vascolare: necessità di rapida valutazione del circolo intra ed extracranico</vt:lpstr>
      <vt:lpstr>Diapositiva 27</vt:lpstr>
      <vt:lpstr>Diapositiva 28</vt:lpstr>
      <vt:lpstr>Diapositiva 29</vt:lpstr>
      <vt:lpstr>Diapositiva 30</vt:lpstr>
      <vt:lpstr>Diapositiva 31</vt:lpstr>
      <vt:lpstr>Diapositiva 32</vt:lpstr>
      <vt:lpstr>Diapositiva 33</vt:lpstr>
      <vt:lpstr>Quali indagini… in quali tempi?</vt:lpstr>
      <vt:lpstr>Diapositiva 35</vt:lpstr>
      <vt:lpstr>TAKE HOME MESSAGES:</vt:lpstr>
      <vt:lpstr>TAKE HOME MESSAGES:</vt:lpstr>
      <vt:lpstr>TAKE HOME MESSAGES:</vt:lpstr>
      <vt:lpstr>TAKE HOME MESSAGES: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di PowerPoint</dc:title>
  <dc:creator>Francesca Caselani</dc:creator>
  <cp:lastModifiedBy>lorenzo zanini</cp:lastModifiedBy>
  <cp:revision>83</cp:revision>
  <dcterms:created xsi:type="dcterms:W3CDTF">2013-03-17T12:58:42Z</dcterms:created>
  <dcterms:modified xsi:type="dcterms:W3CDTF">2013-05-10T15:16:06Z</dcterms:modified>
</cp:coreProperties>
</file>