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08" r:id="rId2"/>
    <p:sldId id="513" r:id="rId3"/>
    <p:sldId id="503" r:id="rId4"/>
    <p:sldId id="504" r:id="rId5"/>
    <p:sldId id="505" r:id="rId6"/>
    <p:sldId id="506" r:id="rId7"/>
    <p:sldId id="508" r:id="rId8"/>
    <p:sldId id="509" r:id="rId9"/>
    <p:sldId id="510" r:id="rId10"/>
    <p:sldId id="511" r:id="rId11"/>
    <p:sldId id="512" r:id="rId12"/>
    <p:sldId id="487"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E24"/>
    <a:srgbClr val="27FF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5" autoAdjust="0"/>
    <p:restoredTop sz="85191" autoAdjust="0"/>
  </p:normalViewPr>
  <p:slideViewPr>
    <p:cSldViewPr snapToGrid="0" snapToObjects="1">
      <p:cViewPr varScale="1">
        <p:scale>
          <a:sx n="90" d="100"/>
          <a:sy n="90"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27913-BD59-6B46-B8F7-1B3C41F5F9B5}" type="datetimeFigureOut">
              <a:rPr lang="it-IT" smtClean="0"/>
              <a:t>16/11/13</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84668-4F69-7D47-96A7-6E66864EA558}" type="slidenum">
              <a:rPr lang="en-GB" smtClean="0"/>
              <a:t>‹#›</a:t>
            </a:fld>
            <a:endParaRPr lang="en-GB"/>
          </a:p>
        </p:txBody>
      </p:sp>
    </p:spTree>
    <p:extLst>
      <p:ext uri="{BB962C8B-B14F-4D97-AF65-F5344CB8AC3E}">
        <p14:creationId xmlns:p14="http://schemas.microsoft.com/office/powerpoint/2010/main" val="2655062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E3D5B8-6F10-3C40-956F-E6BB66D44CE7}" type="slidenum">
              <a:rPr lang="it-IT"/>
              <a:pPr>
                <a:defRPr/>
              </a:pPr>
              <a:t>7</a:t>
            </a:fld>
            <a:endParaRPr lang="it-IT"/>
          </a:p>
        </p:txBody>
      </p:sp>
      <p:sp>
        <p:nvSpPr>
          <p:cNvPr id="766978" name="Rectangle 2"/>
          <p:cNvSpPr>
            <a:spLocks noGrp="1" noRot="1" noChangeAspect="1" noChangeArrowheads="1" noTextEdit="1"/>
          </p:cNvSpPr>
          <p:nvPr>
            <p:ph type="sldImg"/>
          </p:nvPr>
        </p:nvSpPr>
        <p:spPr>
          <a:xfrm>
            <a:off x="956930" y="713422"/>
            <a:ext cx="4931871" cy="3421022"/>
          </a:xfrm>
          <a:ln/>
          <a:extLst>
            <a:ext uri="{FAA26D3D-D897-4be2-8F04-BA451C77F1D7}">
              <ma14:placeholderFlag xmlns:ma14="http://schemas.microsoft.com/office/mac/drawingml/2011/main" val="1"/>
            </a:ext>
          </a:extLst>
        </p:spPr>
      </p:sp>
      <p:sp>
        <p:nvSpPr>
          <p:cNvPr id="766979" name="Rectangle 3"/>
          <p:cNvSpPr>
            <a:spLocks noGrp="1" noChangeArrowheads="1"/>
          </p:cNvSpPr>
          <p:nvPr>
            <p:ph type="body" idx="1"/>
          </p:nvPr>
        </p:nvSpPr>
        <p:spPr>
          <a:xfrm>
            <a:off x="912458" y="4348613"/>
            <a:ext cx="5020817" cy="4134444"/>
          </a:xfrm>
        </p:spPr>
        <p:txBody>
          <a:bodyPr/>
          <a:lstStyle/>
          <a:p>
            <a:pPr eaLnBrk="1" hangingPunct="1">
              <a:defRPr/>
            </a:pPr>
            <a:endParaRPr lang="en-GB"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5C3B53-3CFA-1D42-8D74-8F9D42300D85}" type="slidenum">
              <a:rPr lang="it-IT"/>
              <a:pPr>
                <a:defRPr/>
              </a:pPr>
              <a:t>8</a:t>
            </a:fld>
            <a:endParaRPr lang="it-IT"/>
          </a:p>
        </p:txBody>
      </p:sp>
      <p:sp>
        <p:nvSpPr>
          <p:cNvPr id="769026" name="Rectangle 2"/>
          <p:cNvSpPr>
            <a:spLocks noGrp="1" noRot="1" noChangeAspect="1" noChangeArrowheads="1" noTextEdit="1"/>
          </p:cNvSpPr>
          <p:nvPr>
            <p:ph type="sldImg"/>
          </p:nvPr>
        </p:nvSpPr>
        <p:spPr>
          <a:xfrm>
            <a:off x="1141413" y="712788"/>
            <a:ext cx="4562475" cy="3421062"/>
          </a:xfrm>
          <a:ln/>
          <a:extLst>
            <a:ext uri="{FAA26D3D-D897-4be2-8F04-BA451C77F1D7}">
              <ma14:placeholderFlag xmlns:ma14="http://schemas.microsoft.com/office/mac/drawingml/2011/main" val="1"/>
            </a:ext>
          </a:extLst>
        </p:spPr>
      </p:sp>
      <p:sp>
        <p:nvSpPr>
          <p:cNvPr id="769027" name="Rectangle 3"/>
          <p:cNvSpPr>
            <a:spLocks noGrp="1" noChangeArrowheads="1"/>
          </p:cNvSpPr>
          <p:nvPr>
            <p:ph type="body" idx="1"/>
          </p:nvPr>
        </p:nvSpPr>
        <p:spPr>
          <a:xfrm>
            <a:off x="912458" y="4348613"/>
            <a:ext cx="5020817" cy="4134444"/>
          </a:xfrm>
        </p:spPr>
        <p:txBody>
          <a:bodyPr/>
          <a:lstStyle/>
          <a:p>
            <a:pPr eaLnBrk="1" hangingPunct="1">
              <a:defRPr/>
            </a:pPr>
            <a:endParaRPr lang="en-GB"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AA0543-AD75-DE40-B8C7-71DE211D8765}" type="slidenum">
              <a:rPr lang="it-IT"/>
              <a:pPr>
                <a:defRPr/>
              </a:pPr>
              <a:t>9</a:t>
            </a:fld>
            <a:endParaRPr lang="it-IT"/>
          </a:p>
        </p:txBody>
      </p:sp>
      <p:sp>
        <p:nvSpPr>
          <p:cNvPr id="764930" name="Rectangle 2"/>
          <p:cNvSpPr>
            <a:spLocks noGrp="1" noRot="1" noChangeAspect="1" noChangeArrowheads="1" noTextEdit="1"/>
          </p:cNvSpPr>
          <p:nvPr>
            <p:ph type="sldImg"/>
          </p:nvPr>
        </p:nvSpPr>
        <p:spPr>
          <a:xfrm>
            <a:off x="956930" y="713422"/>
            <a:ext cx="4931871" cy="3421022"/>
          </a:xfrm>
          <a:ln/>
          <a:extLst>
            <a:ext uri="{FAA26D3D-D897-4be2-8F04-BA451C77F1D7}">
              <ma14:placeholderFlag xmlns:ma14="http://schemas.microsoft.com/office/mac/drawingml/2011/main" val="1"/>
            </a:ext>
          </a:extLst>
        </p:spPr>
      </p:sp>
      <p:sp>
        <p:nvSpPr>
          <p:cNvPr id="764931" name="Rectangle 3"/>
          <p:cNvSpPr>
            <a:spLocks noGrp="1" noChangeArrowheads="1"/>
          </p:cNvSpPr>
          <p:nvPr>
            <p:ph type="body" idx="1"/>
          </p:nvPr>
        </p:nvSpPr>
        <p:spPr>
          <a:xfrm>
            <a:off x="912458" y="4348613"/>
            <a:ext cx="5020817" cy="4134444"/>
          </a:xfrm>
        </p:spPr>
        <p:txBody>
          <a:bodyPr/>
          <a:lstStyle/>
          <a:p>
            <a:pPr eaLnBrk="1" hangingPunct="1">
              <a:defRPr/>
            </a:pPr>
            <a:endParaRPr lang="en-GB"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7175B6-E136-9248-BD91-EB921D158BC0}" type="slidenum">
              <a:rPr lang="it-IT"/>
              <a:pPr>
                <a:defRPr/>
              </a:pPr>
              <a:t>10</a:t>
            </a:fld>
            <a:endParaRPr lang="it-IT"/>
          </a:p>
        </p:txBody>
      </p:sp>
      <p:sp>
        <p:nvSpPr>
          <p:cNvPr id="771074" name="Rectangle 2"/>
          <p:cNvSpPr>
            <a:spLocks noGrp="1" noRot="1" noChangeAspect="1" noChangeArrowheads="1" noTextEdit="1"/>
          </p:cNvSpPr>
          <p:nvPr>
            <p:ph type="sldImg"/>
          </p:nvPr>
        </p:nvSpPr>
        <p:spPr>
          <a:xfrm>
            <a:off x="1141413" y="712788"/>
            <a:ext cx="4562475" cy="3421062"/>
          </a:xfrm>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a:xfrm>
            <a:off x="912458" y="4348613"/>
            <a:ext cx="5020817" cy="4134444"/>
          </a:xfrm>
        </p:spPr>
        <p:txBody>
          <a:bodyPr/>
          <a:lstStyle/>
          <a:p>
            <a:pPr eaLnBrk="1" hangingPunct="1">
              <a:defRPr/>
            </a:pPr>
            <a:endParaRPr lang="en-GB"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845F65-AE62-7C42-A6AD-5B3F0510F224}" type="slidenum">
              <a:rPr lang="it-IT"/>
              <a:pPr>
                <a:defRPr/>
              </a:pPr>
              <a:t>11</a:t>
            </a:fld>
            <a:endParaRPr lang="it-IT"/>
          </a:p>
        </p:txBody>
      </p:sp>
      <p:sp>
        <p:nvSpPr>
          <p:cNvPr id="773122" name="Rectangle 2"/>
          <p:cNvSpPr>
            <a:spLocks noGrp="1" noRot="1" noChangeAspect="1" noChangeArrowheads="1" noTextEdit="1"/>
          </p:cNvSpPr>
          <p:nvPr>
            <p:ph type="sldImg"/>
          </p:nvPr>
        </p:nvSpPr>
        <p:spPr>
          <a:xfrm>
            <a:off x="1141413" y="712788"/>
            <a:ext cx="4562475" cy="3421062"/>
          </a:xfrm>
          <a:ln/>
          <a:extLst>
            <a:ext uri="{FAA26D3D-D897-4be2-8F04-BA451C77F1D7}">
              <ma14:placeholderFlag xmlns:ma14="http://schemas.microsoft.com/office/mac/drawingml/2011/main" val="1"/>
            </a:ext>
          </a:extLst>
        </p:spPr>
      </p:sp>
      <p:sp>
        <p:nvSpPr>
          <p:cNvPr id="773123" name="Rectangle 3"/>
          <p:cNvSpPr>
            <a:spLocks noGrp="1" noChangeArrowheads="1"/>
          </p:cNvSpPr>
          <p:nvPr>
            <p:ph type="body" idx="1"/>
          </p:nvPr>
        </p:nvSpPr>
        <p:spPr>
          <a:xfrm>
            <a:off x="912458" y="4348613"/>
            <a:ext cx="5020817" cy="4134444"/>
          </a:xfrm>
        </p:spPr>
        <p:txBody>
          <a:bodyPr/>
          <a:lstStyle/>
          <a:p>
            <a:pPr eaLnBrk="1" hangingPunct="1">
              <a:defRPr/>
            </a:pPr>
            <a:endParaRPr lang="en-GB"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E5631A-BDA2-594C-8120-29A6A711B999}" type="slidenum">
              <a:rPr lang="en-GB" smtClean="0"/>
              <a:pPr>
                <a:defRPr/>
              </a:pPr>
              <a:t>12</a:t>
            </a:fld>
            <a:endParaRPr lang="en-GB"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pPr>
              <a:defRPr/>
            </a:pPr>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AEE825E2-AECF-F348-AC44-2D5047372AE4}" type="datetimeFigureOut">
              <a:rPr lang="it-IT" smtClean="0"/>
              <a:t>16/11/13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55060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EE825E2-AECF-F348-AC44-2D5047372AE4}" type="datetimeFigureOut">
              <a:rPr lang="it-IT" smtClean="0"/>
              <a:t>16/11/13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8250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EE825E2-AECF-F348-AC44-2D5047372AE4}" type="datetimeFigureOut">
              <a:rPr lang="it-IT" smtClean="0"/>
              <a:t>16/11/13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288972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EE825E2-AECF-F348-AC44-2D5047372AE4}" type="datetimeFigureOut">
              <a:rPr lang="it-IT" smtClean="0"/>
              <a:t>16/11/13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73991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AEE825E2-AECF-F348-AC44-2D5047372AE4}" type="datetimeFigureOut">
              <a:rPr lang="it-IT" smtClean="0"/>
              <a:t>16/11/13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120100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AEE825E2-AECF-F348-AC44-2D5047372AE4}" type="datetimeFigureOut">
              <a:rPr lang="it-IT" smtClean="0"/>
              <a:t>16/11/13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195491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AEE825E2-AECF-F348-AC44-2D5047372AE4}" type="datetimeFigureOut">
              <a:rPr lang="it-IT" smtClean="0"/>
              <a:t>16/11/13</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299722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data 2"/>
          <p:cNvSpPr>
            <a:spLocks noGrp="1"/>
          </p:cNvSpPr>
          <p:nvPr>
            <p:ph type="dt" sz="half" idx="10"/>
          </p:nvPr>
        </p:nvSpPr>
        <p:spPr/>
        <p:txBody>
          <a:bodyPr/>
          <a:lstStyle/>
          <a:p>
            <a:fld id="{AEE825E2-AECF-F348-AC44-2D5047372AE4}" type="datetimeFigureOut">
              <a:rPr lang="it-IT" smtClean="0"/>
              <a:t>16/11/13</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199457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E825E2-AECF-F348-AC44-2D5047372AE4}" type="datetimeFigureOut">
              <a:rPr lang="it-IT" smtClean="0"/>
              <a:t>16/11/13</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301706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EE825E2-AECF-F348-AC44-2D5047372AE4}" type="datetimeFigureOut">
              <a:rPr lang="it-IT" smtClean="0"/>
              <a:t>16/11/13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35560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EE825E2-AECF-F348-AC44-2D5047372AE4}" type="datetimeFigureOut">
              <a:rPr lang="it-IT" smtClean="0"/>
              <a:t>16/11/13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BFEE07E-9EF1-A042-9515-36C4E614C8E5}" type="slidenum">
              <a:rPr lang="en-GB" smtClean="0"/>
              <a:t>‹#›</a:t>
            </a:fld>
            <a:endParaRPr lang="en-GB"/>
          </a:p>
        </p:txBody>
      </p:sp>
    </p:spTree>
    <p:extLst>
      <p:ext uri="{BB962C8B-B14F-4D97-AF65-F5344CB8AC3E}">
        <p14:creationId xmlns:p14="http://schemas.microsoft.com/office/powerpoint/2010/main" val="918961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825E2-AECF-F348-AC44-2D5047372AE4}" type="datetimeFigureOut">
              <a:rPr lang="it-IT" smtClean="0"/>
              <a:t>16/11/13</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EE07E-9EF1-A042-9515-36C4E614C8E5}" type="slidenum">
              <a:rPr lang="en-GB" smtClean="0"/>
              <a:t>‹#›</a:t>
            </a:fld>
            <a:endParaRPr lang="en-GB"/>
          </a:p>
        </p:txBody>
      </p:sp>
    </p:spTree>
    <p:extLst>
      <p:ext uri="{BB962C8B-B14F-4D97-AF65-F5344CB8AC3E}">
        <p14:creationId xmlns:p14="http://schemas.microsoft.com/office/powerpoint/2010/main" val="425694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465318"/>
            <a:ext cx="2049463" cy="1502939"/>
          </a:xfrm>
          <a:prstGeom prst="rect">
            <a:avLst/>
          </a:prstGeom>
        </p:spPr>
      </p:pic>
      <p:pic>
        <p:nvPicPr>
          <p:cNvPr id="8" name="Picture 7"/>
          <p:cNvPicPr>
            <a:picLocks noChangeAspect="1"/>
          </p:cNvPicPr>
          <p:nvPr/>
        </p:nvPicPr>
        <p:blipFill>
          <a:blip r:embed="rId3"/>
          <a:stretch>
            <a:fillRect/>
          </a:stretch>
        </p:blipFill>
        <p:spPr>
          <a:xfrm>
            <a:off x="6890218" y="1465319"/>
            <a:ext cx="2253781" cy="1500116"/>
          </a:xfrm>
          <a:prstGeom prst="rect">
            <a:avLst/>
          </a:prstGeom>
        </p:spPr>
      </p:pic>
      <p:pic>
        <p:nvPicPr>
          <p:cNvPr id="4" name="Picture 2" descr="CrisMed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391" y="5823"/>
            <a:ext cx="5711465" cy="685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47255" y="95810"/>
            <a:ext cx="7718207" cy="1672453"/>
          </a:xfrm>
        </p:spPr>
        <p:txBody>
          <a:bodyPr>
            <a:noAutofit/>
          </a:bodyPr>
          <a:lstStyle/>
          <a:p>
            <a:r>
              <a:rPr lang="en-US" sz="4000" b="1" dirty="0" smtClean="0">
                <a:solidFill>
                  <a:schemeClr val="bg1"/>
                </a:solidFill>
              </a:rPr>
              <a:t>Dal </a:t>
            </a:r>
            <a:r>
              <a:rPr lang="en-US" sz="4000" b="1" dirty="0" err="1" smtClean="0">
                <a:solidFill>
                  <a:schemeClr val="bg1"/>
                </a:solidFill>
              </a:rPr>
              <a:t>caso</a:t>
            </a:r>
            <a:r>
              <a:rPr lang="en-US" sz="4000" b="1" dirty="0" smtClean="0">
                <a:solidFill>
                  <a:schemeClr val="bg1"/>
                </a:solidFill>
              </a:rPr>
              <a:t> Di Bella al </a:t>
            </a:r>
            <a:r>
              <a:rPr lang="en-US" sz="4000" b="1" dirty="0" err="1" smtClean="0">
                <a:solidFill>
                  <a:schemeClr val="bg1"/>
                </a:solidFill>
              </a:rPr>
              <a:t>caso</a:t>
            </a:r>
            <a:r>
              <a:rPr lang="en-US" sz="4000" b="1" dirty="0" smtClean="0">
                <a:solidFill>
                  <a:schemeClr val="bg1"/>
                </a:solidFill>
              </a:rPr>
              <a:t> Stamina</a:t>
            </a:r>
            <a:r>
              <a:rPr lang="en-US" sz="3600" b="1" dirty="0" smtClean="0">
                <a:solidFill>
                  <a:schemeClr val="bg1"/>
                </a:solidFill>
              </a:rPr>
              <a:t>:</a:t>
            </a:r>
            <a:br>
              <a:rPr lang="en-US" sz="3600" b="1" dirty="0" smtClean="0">
                <a:solidFill>
                  <a:schemeClr val="bg1"/>
                </a:solidFill>
              </a:rPr>
            </a:br>
            <a:r>
              <a:rPr lang="en-US" sz="2400" b="1" dirty="0" err="1" smtClean="0">
                <a:solidFill>
                  <a:schemeClr val="bg1"/>
                </a:solidFill>
              </a:rPr>
              <a:t>bioetica</a:t>
            </a:r>
            <a:r>
              <a:rPr lang="en-US" sz="2400" b="1" dirty="0" smtClean="0">
                <a:solidFill>
                  <a:schemeClr val="bg1"/>
                </a:solidFill>
              </a:rPr>
              <a:t> di un cocktail </a:t>
            </a:r>
            <a:r>
              <a:rPr lang="en-US" sz="2400" b="1" dirty="0" err="1" smtClean="0">
                <a:solidFill>
                  <a:schemeClr val="bg1"/>
                </a:solidFill>
              </a:rPr>
              <a:t>tossico</a:t>
            </a:r>
            <a:endParaRPr lang="en-US" sz="2400" b="1" dirty="0">
              <a:solidFill>
                <a:schemeClr val="bg1"/>
              </a:solidFill>
            </a:endParaRPr>
          </a:p>
        </p:txBody>
      </p:sp>
      <p:sp>
        <p:nvSpPr>
          <p:cNvPr id="3" name="Subtitle 2"/>
          <p:cNvSpPr>
            <a:spLocks noGrp="1"/>
          </p:cNvSpPr>
          <p:nvPr>
            <p:ph type="subTitle" idx="1"/>
          </p:nvPr>
        </p:nvSpPr>
        <p:spPr>
          <a:xfrm>
            <a:off x="2300927" y="4037120"/>
            <a:ext cx="4375541" cy="1282057"/>
          </a:xfrm>
        </p:spPr>
        <p:txBody>
          <a:bodyPr>
            <a:normAutofit/>
          </a:bodyPr>
          <a:lstStyle/>
          <a:p>
            <a:r>
              <a:rPr lang="en-US" sz="2400" b="1" dirty="0" smtClean="0">
                <a:solidFill>
                  <a:srgbClr val="FFFFFF"/>
                </a:solidFill>
              </a:rPr>
              <a:t>Gilberto Corbellini</a:t>
            </a:r>
            <a:br>
              <a:rPr lang="en-US" sz="2400" b="1" dirty="0" smtClean="0">
                <a:solidFill>
                  <a:srgbClr val="FFFFFF"/>
                </a:solidFill>
              </a:rPr>
            </a:br>
            <a:r>
              <a:rPr lang="en-US" sz="1800" b="1" dirty="0" smtClean="0">
                <a:solidFill>
                  <a:srgbClr val="FFFFFF"/>
                </a:solidFill>
              </a:rPr>
              <a:t>Sapienza Università di Roma</a:t>
            </a:r>
            <a:br>
              <a:rPr lang="en-US" sz="1800" b="1" dirty="0" smtClean="0">
                <a:solidFill>
                  <a:srgbClr val="FFFFFF"/>
                </a:solidFill>
              </a:rPr>
            </a:br>
            <a:r>
              <a:rPr lang="en-US" sz="1800" b="1" dirty="0" err="1" smtClean="0">
                <a:solidFill>
                  <a:srgbClr val="FFFFFF"/>
                </a:solidFill>
              </a:rPr>
              <a:t>Museo</a:t>
            </a:r>
            <a:r>
              <a:rPr lang="en-US" sz="1800" b="1" dirty="0" smtClean="0">
                <a:solidFill>
                  <a:srgbClr val="FFFFFF"/>
                </a:solidFill>
              </a:rPr>
              <a:t> di </a:t>
            </a:r>
            <a:r>
              <a:rPr lang="en-US" sz="1800" b="1" dirty="0" err="1" smtClean="0">
                <a:solidFill>
                  <a:srgbClr val="FFFFFF"/>
                </a:solidFill>
              </a:rPr>
              <a:t>storia</a:t>
            </a:r>
            <a:r>
              <a:rPr lang="en-US" sz="1800" b="1" dirty="0" smtClean="0">
                <a:solidFill>
                  <a:srgbClr val="FFFFFF"/>
                </a:solidFill>
              </a:rPr>
              <a:t> </a:t>
            </a:r>
            <a:r>
              <a:rPr lang="en-US" sz="1800" b="1" dirty="0" err="1" smtClean="0">
                <a:solidFill>
                  <a:srgbClr val="FFFFFF"/>
                </a:solidFill>
              </a:rPr>
              <a:t>della</a:t>
            </a:r>
            <a:r>
              <a:rPr lang="en-US" sz="1800" b="1" dirty="0" smtClean="0">
                <a:solidFill>
                  <a:srgbClr val="FFFFFF"/>
                </a:solidFill>
              </a:rPr>
              <a:t> </a:t>
            </a:r>
            <a:r>
              <a:rPr lang="en-US" sz="1800" b="1" dirty="0" err="1" smtClean="0">
                <a:solidFill>
                  <a:srgbClr val="FFFFFF"/>
                </a:solidFill>
              </a:rPr>
              <a:t>medicina</a:t>
            </a:r>
            <a:endParaRPr lang="en-US" sz="1800" b="1" dirty="0">
              <a:solidFill>
                <a:srgbClr val="FFFFFF"/>
              </a:solidFill>
            </a:endParaRPr>
          </a:p>
        </p:txBody>
      </p:sp>
      <p:pic>
        <p:nvPicPr>
          <p:cNvPr id="5" name="Picture 4"/>
          <p:cNvPicPr>
            <a:picLocks noChangeAspect="1"/>
          </p:cNvPicPr>
          <p:nvPr/>
        </p:nvPicPr>
        <p:blipFill>
          <a:blip r:embed="rId5"/>
          <a:stretch>
            <a:fillRect/>
          </a:stretch>
        </p:blipFill>
        <p:spPr>
          <a:xfrm>
            <a:off x="5318542" y="6123267"/>
            <a:ext cx="2002314" cy="702111"/>
          </a:xfrm>
          <a:prstGeom prst="rect">
            <a:avLst/>
          </a:prstGeom>
        </p:spPr>
      </p:pic>
      <p:pic>
        <p:nvPicPr>
          <p:cNvPr id="6" name="Picture 5"/>
          <p:cNvPicPr>
            <a:picLocks noChangeAspect="1"/>
          </p:cNvPicPr>
          <p:nvPr/>
        </p:nvPicPr>
        <p:blipFill>
          <a:blip r:embed="rId6"/>
          <a:stretch>
            <a:fillRect/>
          </a:stretch>
        </p:blipFill>
        <p:spPr>
          <a:xfrm>
            <a:off x="1609391" y="6139578"/>
            <a:ext cx="1816100" cy="685800"/>
          </a:xfrm>
          <a:prstGeom prst="rect">
            <a:avLst/>
          </a:prstGeom>
        </p:spPr>
      </p:pic>
    </p:spTree>
    <p:extLst>
      <p:ext uri="{BB962C8B-B14F-4D97-AF65-F5344CB8AC3E}">
        <p14:creationId xmlns:p14="http://schemas.microsoft.com/office/powerpoint/2010/main" val="41369090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3092" y="142741"/>
            <a:ext cx="5422286" cy="523220"/>
          </a:xfrm>
          <a:prstGeom prst="rect">
            <a:avLst/>
          </a:prstGeom>
        </p:spPr>
        <p:txBody>
          <a:bodyPr wrap="square">
            <a:spAutoFit/>
          </a:bodyPr>
          <a:lstStyle/>
          <a:p>
            <a:pPr algn="ctr"/>
            <a:r>
              <a:rPr lang="en-US" sz="2800" b="1" dirty="0">
                <a:solidFill>
                  <a:srgbClr val="00FF00"/>
                </a:solidFill>
                <a:latin typeface="Arial" charset="0"/>
              </a:rPr>
              <a:t>GOOD CLINICAL PRACTICE</a:t>
            </a:r>
            <a:endParaRPr lang="en-US" sz="2800" dirty="0"/>
          </a:p>
        </p:txBody>
      </p:sp>
      <p:sp>
        <p:nvSpPr>
          <p:cNvPr id="3" name="TextBox 2"/>
          <p:cNvSpPr txBox="1"/>
          <p:nvPr/>
        </p:nvSpPr>
        <p:spPr>
          <a:xfrm>
            <a:off x="280885" y="1636273"/>
            <a:ext cx="8548647" cy="3170099"/>
          </a:xfrm>
          <a:prstGeom prst="rect">
            <a:avLst/>
          </a:prstGeom>
          <a:noFill/>
        </p:spPr>
        <p:txBody>
          <a:bodyPr wrap="square" rtlCol="0">
            <a:spAutoFit/>
          </a:bodyPr>
          <a:lstStyle/>
          <a:p>
            <a:pPr algn="just"/>
            <a:r>
              <a:rPr lang="en-US" sz="2000" b="1" dirty="0" smtClean="0">
                <a:solidFill>
                  <a:srgbClr val="EEECE1"/>
                </a:solidFill>
              </a:rPr>
              <a:t>Si </a:t>
            </a:r>
            <a:r>
              <a:rPr lang="en-US" sz="2000" b="1" dirty="0" err="1" smtClean="0">
                <a:solidFill>
                  <a:srgbClr val="EEECE1"/>
                </a:solidFill>
              </a:rPr>
              <a:t>tratta</a:t>
            </a:r>
            <a:r>
              <a:rPr lang="en-US" sz="2000" b="1" dirty="0" smtClean="0">
                <a:solidFill>
                  <a:srgbClr val="EEECE1"/>
                </a:solidFill>
              </a:rPr>
              <a:t> di </a:t>
            </a:r>
            <a:r>
              <a:rPr lang="en-US" sz="2000" b="1" dirty="0" err="1" smtClean="0">
                <a:solidFill>
                  <a:srgbClr val="EEECE1"/>
                </a:solidFill>
              </a:rPr>
              <a:t>uno</a:t>
            </a:r>
            <a:r>
              <a:rPr lang="en-US" sz="2000" b="1" dirty="0" smtClean="0">
                <a:solidFill>
                  <a:srgbClr val="EEECE1"/>
                </a:solidFill>
              </a:rPr>
              <a:t> standard </a:t>
            </a:r>
            <a:r>
              <a:rPr lang="en-US" sz="2000" b="1" dirty="0" err="1" smtClean="0">
                <a:solidFill>
                  <a:srgbClr val="EEECE1"/>
                </a:solidFill>
              </a:rPr>
              <a:t>etico</a:t>
            </a:r>
            <a:r>
              <a:rPr lang="en-US" sz="2000" b="1" dirty="0" smtClean="0">
                <a:solidFill>
                  <a:srgbClr val="EEECE1"/>
                </a:solidFill>
              </a:rPr>
              <a:t> e di </a:t>
            </a:r>
            <a:r>
              <a:rPr lang="en-US" sz="2000" b="1" dirty="0" err="1" smtClean="0">
                <a:solidFill>
                  <a:srgbClr val="EEECE1"/>
                </a:solidFill>
              </a:rPr>
              <a:t>qualità</a:t>
            </a:r>
            <a:r>
              <a:rPr lang="en-US" sz="2000" b="1" dirty="0" smtClean="0">
                <a:solidFill>
                  <a:srgbClr val="EEECE1"/>
                </a:solidFill>
              </a:rPr>
              <a:t> </a:t>
            </a:r>
            <a:r>
              <a:rPr lang="en-US" sz="2000" b="1" dirty="0" err="1" smtClean="0">
                <a:solidFill>
                  <a:srgbClr val="EEECE1"/>
                </a:solidFill>
              </a:rPr>
              <a:t>scientifica</a:t>
            </a:r>
            <a:r>
              <a:rPr lang="en-US" sz="2000" b="1" dirty="0" smtClean="0">
                <a:solidFill>
                  <a:srgbClr val="EEECE1"/>
                </a:solidFill>
              </a:rPr>
              <a:t> </a:t>
            </a:r>
            <a:r>
              <a:rPr lang="en-US" sz="2000" b="1" dirty="0" err="1" smtClean="0">
                <a:solidFill>
                  <a:srgbClr val="EEECE1"/>
                </a:solidFill>
              </a:rPr>
              <a:t>internazionale</a:t>
            </a:r>
            <a:r>
              <a:rPr lang="en-US" sz="2000" b="1" dirty="0" smtClean="0">
                <a:solidFill>
                  <a:srgbClr val="EEECE1"/>
                </a:solidFill>
              </a:rPr>
              <a:t> per </a:t>
            </a:r>
            <a:r>
              <a:rPr lang="en-US" sz="2000" b="1" dirty="0" err="1" smtClean="0">
                <a:solidFill>
                  <a:srgbClr val="EEECE1"/>
                </a:solidFill>
              </a:rPr>
              <a:t>progettare</a:t>
            </a:r>
            <a:r>
              <a:rPr lang="en-US" sz="2000" b="1" dirty="0" smtClean="0">
                <a:solidFill>
                  <a:srgbClr val="EEECE1"/>
                </a:solidFill>
              </a:rPr>
              <a:t>, </a:t>
            </a:r>
            <a:r>
              <a:rPr lang="en-US" sz="2000" b="1" dirty="0" err="1" smtClean="0">
                <a:solidFill>
                  <a:srgbClr val="EEECE1"/>
                </a:solidFill>
              </a:rPr>
              <a:t>condurre</a:t>
            </a:r>
            <a:r>
              <a:rPr lang="en-US" sz="2000" b="1" dirty="0" smtClean="0">
                <a:solidFill>
                  <a:srgbClr val="EEECE1"/>
                </a:solidFill>
              </a:rPr>
              <a:t>, </a:t>
            </a:r>
            <a:r>
              <a:rPr lang="en-US" sz="2000" b="1" dirty="0" err="1" smtClean="0">
                <a:solidFill>
                  <a:srgbClr val="EEECE1"/>
                </a:solidFill>
              </a:rPr>
              <a:t>registrare</a:t>
            </a:r>
            <a:r>
              <a:rPr lang="en-US" sz="2000" b="1" dirty="0" smtClean="0">
                <a:solidFill>
                  <a:srgbClr val="EEECE1"/>
                </a:solidFill>
              </a:rPr>
              <a:t> e </a:t>
            </a:r>
            <a:r>
              <a:rPr lang="en-US" sz="2000" b="1" dirty="0" err="1" smtClean="0">
                <a:solidFill>
                  <a:srgbClr val="EEECE1"/>
                </a:solidFill>
              </a:rPr>
              <a:t>riportare</a:t>
            </a:r>
            <a:r>
              <a:rPr lang="en-US" sz="2000" b="1" dirty="0" smtClean="0">
                <a:solidFill>
                  <a:srgbClr val="EEECE1"/>
                </a:solidFill>
              </a:rPr>
              <a:t> </a:t>
            </a:r>
            <a:r>
              <a:rPr lang="en-US" sz="2000" b="1" dirty="0" err="1" smtClean="0">
                <a:solidFill>
                  <a:srgbClr val="EEECE1"/>
                </a:solidFill>
              </a:rPr>
              <a:t>esperimenti</a:t>
            </a:r>
            <a:r>
              <a:rPr lang="en-US" sz="2000" b="1" dirty="0" smtClean="0">
                <a:solidFill>
                  <a:srgbClr val="EEECE1"/>
                </a:solidFill>
              </a:rPr>
              <a:t> </a:t>
            </a:r>
            <a:r>
              <a:rPr lang="en-US" sz="2000" b="1" dirty="0" err="1" smtClean="0">
                <a:solidFill>
                  <a:srgbClr val="EEECE1"/>
                </a:solidFill>
              </a:rPr>
              <a:t>che</a:t>
            </a:r>
            <a:r>
              <a:rPr lang="en-US" sz="2000" b="1" dirty="0" smtClean="0">
                <a:solidFill>
                  <a:srgbClr val="EEECE1"/>
                </a:solidFill>
              </a:rPr>
              <a:t> </a:t>
            </a:r>
            <a:r>
              <a:rPr lang="en-US" sz="2000" b="1" dirty="0" err="1" smtClean="0">
                <a:solidFill>
                  <a:srgbClr val="EEECE1"/>
                </a:solidFill>
              </a:rPr>
              <a:t>coinvolgono</a:t>
            </a:r>
            <a:r>
              <a:rPr lang="en-US" sz="2000" b="1" dirty="0" smtClean="0">
                <a:solidFill>
                  <a:srgbClr val="EEECE1"/>
                </a:solidFill>
              </a:rPr>
              <a:t> la </a:t>
            </a:r>
            <a:r>
              <a:rPr lang="en-US" sz="2000" b="1" dirty="0" err="1" smtClean="0">
                <a:solidFill>
                  <a:srgbClr val="EEECE1"/>
                </a:solidFill>
              </a:rPr>
              <a:t>partecipazione</a:t>
            </a:r>
            <a:r>
              <a:rPr lang="en-US" sz="2000" b="1" dirty="0" smtClean="0">
                <a:solidFill>
                  <a:srgbClr val="EEECE1"/>
                </a:solidFill>
              </a:rPr>
              <a:t> di </a:t>
            </a:r>
            <a:r>
              <a:rPr lang="en-US" sz="2000" b="1" dirty="0" err="1" smtClean="0">
                <a:solidFill>
                  <a:srgbClr val="EEECE1"/>
                </a:solidFill>
              </a:rPr>
              <a:t>soggetti</a:t>
            </a:r>
            <a:r>
              <a:rPr lang="en-US" sz="2000" b="1" dirty="0" smtClean="0">
                <a:solidFill>
                  <a:srgbClr val="EEECE1"/>
                </a:solidFill>
              </a:rPr>
              <a:t> </a:t>
            </a:r>
            <a:r>
              <a:rPr lang="en-US" sz="2000" b="1" dirty="0" err="1" smtClean="0">
                <a:solidFill>
                  <a:srgbClr val="EEECE1"/>
                </a:solidFill>
              </a:rPr>
              <a:t>umani</a:t>
            </a:r>
            <a:r>
              <a:rPr lang="en-US" sz="2000" b="1" dirty="0" smtClean="0">
                <a:solidFill>
                  <a:srgbClr val="EEECE1"/>
                </a:solidFill>
              </a:rPr>
              <a:t>.</a:t>
            </a:r>
          </a:p>
          <a:p>
            <a:pPr algn="just"/>
            <a:endParaRPr lang="en-US" sz="2000" b="1" dirty="0">
              <a:solidFill>
                <a:srgbClr val="EEECE1"/>
              </a:solidFill>
            </a:endParaRPr>
          </a:p>
          <a:p>
            <a:pPr algn="just"/>
            <a:r>
              <a:rPr lang="en-US" sz="2000" b="1" dirty="0" err="1" smtClean="0">
                <a:solidFill>
                  <a:srgbClr val="EEECE1"/>
                </a:solidFill>
              </a:rPr>
              <a:t>Garantisce</a:t>
            </a:r>
            <a:r>
              <a:rPr lang="en-US" sz="2000" b="1" dirty="0" smtClean="0">
                <a:solidFill>
                  <a:srgbClr val="EEECE1"/>
                </a:solidFill>
              </a:rPr>
              <a:t> in </a:t>
            </a:r>
            <a:r>
              <a:rPr lang="en-US" sz="2000" b="1" dirty="0" err="1" smtClean="0">
                <a:solidFill>
                  <a:srgbClr val="EEECE1"/>
                </a:solidFill>
              </a:rPr>
              <a:t>modo</a:t>
            </a:r>
            <a:r>
              <a:rPr lang="en-US" sz="2000" b="1" dirty="0" smtClean="0">
                <a:solidFill>
                  <a:srgbClr val="EEECE1"/>
                </a:solidFill>
              </a:rPr>
              <a:t> </a:t>
            </a:r>
            <a:r>
              <a:rPr lang="en-US" sz="2000" b="1" dirty="0" err="1" smtClean="0">
                <a:solidFill>
                  <a:srgbClr val="EEECE1"/>
                </a:solidFill>
              </a:rPr>
              <a:t>pubblico</a:t>
            </a:r>
            <a:r>
              <a:rPr lang="en-US" sz="2000" b="1" dirty="0" smtClean="0">
                <a:solidFill>
                  <a:srgbClr val="EEECE1"/>
                </a:solidFill>
              </a:rPr>
              <a:t> e </a:t>
            </a:r>
            <a:r>
              <a:rPr lang="en-US" sz="2000" b="1" dirty="0" err="1" smtClean="0">
                <a:solidFill>
                  <a:srgbClr val="EEECE1"/>
                </a:solidFill>
              </a:rPr>
              <a:t>quindi</a:t>
            </a:r>
            <a:r>
              <a:rPr lang="en-US" sz="2000" b="1" dirty="0" smtClean="0">
                <a:solidFill>
                  <a:srgbClr val="EEECE1"/>
                </a:solidFill>
              </a:rPr>
              <a:t> </a:t>
            </a:r>
            <a:r>
              <a:rPr lang="en-US" sz="2000" b="1" dirty="0" err="1" smtClean="0">
                <a:solidFill>
                  <a:srgbClr val="EEECE1"/>
                </a:solidFill>
              </a:rPr>
              <a:t>trasparente</a:t>
            </a:r>
            <a:r>
              <a:rPr lang="en-US" sz="2000" b="1" dirty="0" smtClean="0">
                <a:solidFill>
                  <a:srgbClr val="EEECE1"/>
                </a:solidFill>
              </a:rPr>
              <a:t> </a:t>
            </a:r>
            <a:r>
              <a:rPr lang="en-US" sz="2000" b="1" dirty="0" err="1" smtClean="0">
                <a:solidFill>
                  <a:srgbClr val="EEECE1"/>
                </a:solidFill>
              </a:rPr>
              <a:t>che</a:t>
            </a:r>
            <a:r>
              <a:rPr lang="en-US" sz="2000" b="1" dirty="0" smtClean="0">
                <a:solidFill>
                  <a:srgbClr val="EEECE1"/>
                </a:solidFill>
              </a:rPr>
              <a:t> </a:t>
            </a:r>
            <a:r>
              <a:rPr lang="en-US" sz="2000" b="1" dirty="0" err="1" smtClean="0">
                <a:solidFill>
                  <a:srgbClr val="EEECE1"/>
                </a:solidFill>
              </a:rPr>
              <a:t>i</a:t>
            </a:r>
            <a:r>
              <a:rPr lang="en-US" sz="2000" b="1" dirty="0" smtClean="0">
                <a:solidFill>
                  <a:srgbClr val="EEECE1"/>
                </a:solidFill>
              </a:rPr>
              <a:t> </a:t>
            </a:r>
            <a:r>
              <a:rPr lang="en-US" sz="2000" b="1" dirty="0" err="1" smtClean="0">
                <a:solidFill>
                  <a:srgbClr val="EEECE1"/>
                </a:solidFill>
              </a:rPr>
              <a:t>diritti</a:t>
            </a:r>
            <a:r>
              <a:rPr lang="en-US" sz="2000" b="1" dirty="0" smtClean="0">
                <a:solidFill>
                  <a:srgbClr val="EEECE1"/>
                </a:solidFill>
              </a:rPr>
              <a:t>, la </a:t>
            </a:r>
            <a:r>
              <a:rPr lang="en-US" sz="2000" b="1" dirty="0" err="1" smtClean="0">
                <a:solidFill>
                  <a:srgbClr val="EEECE1"/>
                </a:solidFill>
              </a:rPr>
              <a:t>sicurezza</a:t>
            </a:r>
            <a:r>
              <a:rPr lang="en-US" sz="2000" b="1" dirty="0" smtClean="0">
                <a:solidFill>
                  <a:srgbClr val="EEECE1"/>
                </a:solidFill>
              </a:rPr>
              <a:t> e </a:t>
            </a:r>
            <a:r>
              <a:rPr lang="en-US" sz="2000" b="1" dirty="0" err="1" smtClean="0">
                <a:solidFill>
                  <a:srgbClr val="EEECE1"/>
                </a:solidFill>
              </a:rPr>
              <a:t>il</a:t>
            </a:r>
            <a:r>
              <a:rPr lang="en-US" sz="2000" b="1" dirty="0" smtClean="0">
                <a:solidFill>
                  <a:srgbClr val="EEECE1"/>
                </a:solidFill>
              </a:rPr>
              <a:t> </a:t>
            </a:r>
            <a:r>
              <a:rPr lang="en-US" sz="2000" b="1" dirty="0" err="1" smtClean="0">
                <a:solidFill>
                  <a:srgbClr val="EEECE1"/>
                </a:solidFill>
              </a:rPr>
              <a:t>benessere</a:t>
            </a:r>
            <a:r>
              <a:rPr lang="en-US" sz="2000" b="1" dirty="0" smtClean="0">
                <a:solidFill>
                  <a:srgbClr val="EEECE1"/>
                </a:solidFill>
              </a:rPr>
              <a:t> del </a:t>
            </a:r>
            <a:r>
              <a:rPr lang="en-US" sz="2000" b="1" dirty="0" err="1" smtClean="0">
                <a:solidFill>
                  <a:srgbClr val="EEECE1"/>
                </a:solidFill>
              </a:rPr>
              <a:t>soggetto</a:t>
            </a:r>
            <a:r>
              <a:rPr lang="en-US" sz="2000" b="1" dirty="0" smtClean="0">
                <a:solidFill>
                  <a:srgbClr val="EEECE1"/>
                </a:solidFill>
              </a:rPr>
              <a:t> </a:t>
            </a:r>
            <a:r>
              <a:rPr lang="en-US" sz="2000" b="1" dirty="0" err="1" smtClean="0">
                <a:solidFill>
                  <a:srgbClr val="EEECE1"/>
                </a:solidFill>
              </a:rPr>
              <a:t>implicato</a:t>
            </a:r>
            <a:r>
              <a:rPr lang="en-US" sz="2000" b="1" dirty="0" smtClean="0">
                <a:solidFill>
                  <a:srgbClr val="EEECE1"/>
                </a:solidFill>
              </a:rPr>
              <a:t> </a:t>
            </a:r>
            <a:r>
              <a:rPr lang="en-US" sz="2000" b="1" dirty="0" err="1" smtClean="0">
                <a:solidFill>
                  <a:srgbClr val="EEECE1"/>
                </a:solidFill>
              </a:rPr>
              <a:t>nella</a:t>
            </a:r>
            <a:r>
              <a:rPr lang="en-US" sz="2000" b="1" dirty="0" smtClean="0">
                <a:solidFill>
                  <a:srgbClr val="EEECE1"/>
                </a:solidFill>
              </a:rPr>
              <a:t> </a:t>
            </a:r>
            <a:r>
              <a:rPr lang="en-US" sz="2000" b="1" dirty="0" err="1" smtClean="0">
                <a:solidFill>
                  <a:srgbClr val="EEECE1"/>
                </a:solidFill>
              </a:rPr>
              <a:t>sperimentazione</a:t>
            </a:r>
            <a:r>
              <a:rPr lang="en-US" sz="2000" b="1" dirty="0" smtClean="0">
                <a:solidFill>
                  <a:srgbClr val="EEECE1"/>
                </a:solidFill>
              </a:rPr>
              <a:t> </a:t>
            </a:r>
            <a:r>
              <a:rPr lang="en-US" sz="2000" b="1" dirty="0" err="1" smtClean="0">
                <a:solidFill>
                  <a:srgbClr val="EEECE1"/>
                </a:solidFill>
              </a:rPr>
              <a:t>sono</a:t>
            </a:r>
            <a:r>
              <a:rPr lang="en-US" sz="2000" b="1" dirty="0" smtClean="0">
                <a:solidFill>
                  <a:srgbClr val="EEECE1"/>
                </a:solidFill>
              </a:rPr>
              <a:t> </a:t>
            </a:r>
            <a:r>
              <a:rPr lang="en-US" sz="2000" b="1" dirty="0" err="1" smtClean="0">
                <a:solidFill>
                  <a:srgbClr val="EEECE1"/>
                </a:solidFill>
              </a:rPr>
              <a:t>protetti</a:t>
            </a:r>
            <a:r>
              <a:rPr lang="en-US" sz="2000" b="1" dirty="0" smtClean="0">
                <a:solidFill>
                  <a:srgbClr val="EEECE1"/>
                </a:solidFill>
              </a:rPr>
              <a:t>. </a:t>
            </a:r>
          </a:p>
          <a:p>
            <a:pPr algn="just"/>
            <a:endParaRPr lang="en-US" sz="2000" b="1" dirty="0">
              <a:solidFill>
                <a:srgbClr val="EEECE1"/>
              </a:solidFill>
            </a:endParaRPr>
          </a:p>
          <a:p>
            <a:pPr algn="just"/>
            <a:r>
              <a:rPr lang="en-US" sz="2000" b="1" dirty="0" err="1" smtClean="0">
                <a:solidFill>
                  <a:srgbClr val="EEECE1"/>
                </a:solidFill>
              </a:rPr>
              <a:t>Fa</a:t>
            </a:r>
            <a:r>
              <a:rPr lang="en-US" sz="2000" b="1" dirty="0" smtClean="0">
                <a:solidFill>
                  <a:srgbClr val="EEECE1"/>
                </a:solidFill>
              </a:rPr>
              <a:t> </a:t>
            </a:r>
            <a:r>
              <a:rPr lang="en-US" sz="2000" b="1" dirty="0" err="1" smtClean="0">
                <a:solidFill>
                  <a:srgbClr val="EEECE1"/>
                </a:solidFill>
              </a:rPr>
              <a:t>propri</a:t>
            </a:r>
            <a:r>
              <a:rPr lang="en-US" sz="2000" b="1" dirty="0" smtClean="0">
                <a:solidFill>
                  <a:srgbClr val="EEECE1"/>
                </a:solidFill>
              </a:rPr>
              <a:t> </a:t>
            </a:r>
            <a:r>
              <a:rPr lang="en-US" sz="2000" b="1" dirty="0">
                <a:solidFill>
                  <a:srgbClr val="EEECE1"/>
                </a:solidFill>
              </a:rPr>
              <a:t>i</a:t>
            </a:r>
            <a:r>
              <a:rPr lang="en-US" sz="2000" b="1" dirty="0" smtClean="0">
                <a:solidFill>
                  <a:srgbClr val="EEECE1"/>
                </a:solidFill>
              </a:rPr>
              <a:t> </a:t>
            </a:r>
            <a:r>
              <a:rPr lang="en-US" sz="2000" b="1" dirty="0" err="1" smtClean="0">
                <a:solidFill>
                  <a:srgbClr val="EEECE1"/>
                </a:solidFill>
              </a:rPr>
              <a:t>valori</a:t>
            </a:r>
            <a:r>
              <a:rPr lang="en-US" sz="2000" b="1" dirty="0" smtClean="0">
                <a:solidFill>
                  <a:srgbClr val="EEECE1"/>
                </a:solidFill>
              </a:rPr>
              <a:t> </a:t>
            </a:r>
            <a:r>
              <a:rPr lang="en-US" sz="2000" b="1" dirty="0" err="1" smtClean="0">
                <a:solidFill>
                  <a:srgbClr val="EEECE1"/>
                </a:solidFill>
              </a:rPr>
              <a:t>affermati</a:t>
            </a:r>
            <a:r>
              <a:rPr lang="en-US" sz="2000" b="1" dirty="0" smtClean="0">
                <a:solidFill>
                  <a:srgbClr val="EEECE1"/>
                </a:solidFill>
              </a:rPr>
              <a:t> </a:t>
            </a:r>
            <a:r>
              <a:rPr lang="en-US" sz="2000" b="1" dirty="0" err="1" smtClean="0">
                <a:solidFill>
                  <a:srgbClr val="EEECE1"/>
                </a:solidFill>
              </a:rPr>
              <a:t>nella</a:t>
            </a:r>
            <a:r>
              <a:rPr lang="en-US" sz="2000" b="1" dirty="0" smtClean="0">
                <a:solidFill>
                  <a:srgbClr val="EEECE1"/>
                </a:solidFill>
              </a:rPr>
              <a:t> </a:t>
            </a:r>
            <a:r>
              <a:rPr lang="en-US" sz="2000" b="1" dirty="0" err="1" smtClean="0">
                <a:solidFill>
                  <a:srgbClr val="EEECE1"/>
                </a:solidFill>
              </a:rPr>
              <a:t>Dichiarazione</a:t>
            </a:r>
            <a:r>
              <a:rPr lang="en-US" sz="2000" b="1" dirty="0" smtClean="0">
                <a:solidFill>
                  <a:srgbClr val="EEECE1"/>
                </a:solidFill>
              </a:rPr>
              <a:t> di Helsinki</a:t>
            </a:r>
          </a:p>
          <a:p>
            <a:pPr algn="just"/>
            <a:endParaRPr lang="en-US" sz="2000" b="1" dirty="0">
              <a:solidFill>
                <a:srgbClr val="EEECE1"/>
              </a:solidFill>
            </a:endParaRPr>
          </a:p>
          <a:p>
            <a:pPr algn="just"/>
            <a:r>
              <a:rPr lang="en-US" sz="2000" b="1" dirty="0" smtClean="0">
                <a:solidFill>
                  <a:srgbClr val="EEECE1"/>
                </a:solidFill>
              </a:rPr>
              <a:t>In </a:t>
            </a:r>
            <a:r>
              <a:rPr lang="en-US" sz="2000" b="1" dirty="0" err="1" smtClean="0">
                <a:solidFill>
                  <a:srgbClr val="EEECE1"/>
                </a:solidFill>
              </a:rPr>
              <a:t>questo</a:t>
            </a:r>
            <a:r>
              <a:rPr lang="en-US" sz="2000" b="1" dirty="0" smtClean="0">
                <a:solidFill>
                  <a:srgbClr val="EEECE1"/>
                </a:solidFill>
              </a:rPr>
              <a:t> </a:t>
            </a:r>
            <a:r>
              <a:rPr lang="en-US" sz="2000" b="1" dirty="0" err="1" smtClean="0">
                <a:solidFill>
                  <a:srgbClr val="EEECE1"/>
                </a:solidFill>
              </a:rPr>
              <a:t>modo</a:t>
            </a:r>
            <a:r>
              <a:rPr lang="en-US" sz="2000" b="1" dirty="0" smtClean="0">
                <a:solidFill>
                  <a:srgbClr val="EEECE1"/>
                </a:solidFill>
              </a:rPr>
              <a:t> produce </a:t>
            </a:r>
            <a:r>
              <a:rPr lang="en-US" sz="2000" b="1" dirty="0" err="1" smtClean="0">
                <a:solidFill>
                  <a:srgbClr val="EEECE1"/>
                </a:solidFill>
              </a:rPr>
              <a:t>risultati</a:t>
            </a:r>
            <a:r>
              <a:rPr lang="en-US" sz="2000" b="1" dirty="0" smtClean="0">
                <a:solidFill>
                  <a:srgbClr val="EEECE1"/>
                </a:solidFill>
              </a:rPr>
              <a:t> </a:t>
            </a:r>
            <a:r>
              <a:rPr lang="en-US" sz="2000" b="1" dirty="0" err="1" smtClean="0">
                <a:solidFill>
                  <a:srgbClr val="EEECE1"/>
                </a:solidFill>
              </a:rPr>
              <a:t>affidabili</a:t>
            </a:r>
            <a:endParaRPr lang="en-US" sz="2000" b="1" dirty="0">
              <a:solidFill>
                <a:srgbClr val="EEECE1"/>
              </a:solidFill>
            </a:endParaRPr>
          </a:p>
        </p:txBody>
      </p:sp>
    </p:spTree>
    <p:extLst>
      <p:ext uri="{BB962C8B-B14F-4D97-AF65-F5344CB8AC3E}">
        <p14:creationId xmlns:p14="http://schemas.microsoft.com/office/powerpoint/2010/main" val="299376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a:xfrm>
            <a:off x="539750" y="-26988"/>
            <a:ext cx="7772400" cy="863601"/>
          </a:xfrm>
        </p:spPr>
        <p:txBody>
          <a:bodyPr/>
          <a:lstStyle/>
          <a:p>
            <a:pPr eaLnBrk="1" hangingPunct="1">
              <a:defRPr/>
            </a:pPr>
            <a:r>
              <a:rPr lang="it-IT" b="1" dirty="0" err="1" smtClean="0">
                <a:solidFill>
                  <a:srgbClr val="FF0000"/>
                </a:solidFill>
                <a:latin typeface="Arial" charset="0"/>
                <a:cs typeface="+mj-cs"/>
              </a:rPr>
              <a:t>Principles</a:t>
            </a:r>
            <a:r>
              <a:rPr lang="it-IT" b="1" dirty="0" smtClean="0">
                <a:solidFill>
                  <a:srgbClr val="FF0000"/>
                </a:solidFill>
                <a:latin typeface="Arial" charset="0"/>
                <a:cs typeface="+mj-cs"/>
              </a:rPr>
              <a:t> of GCP</a:t>
            </a:r>
          </a:p>
        </p:txBody>
      </p:sp>
      <p:sp>
        <p:nvSpPr>
          <p:cNvPr id="772099" name="Rectangle 3"/>
          <p:cNvSpPr>
            <a:spLocks noGrp="1" noChangeArrowheads="1"/>
          </p:cNvSpPr>
          <p:nvPr>
            <p:ph type="body" idx="1"/>
          </p:nvPr>
        </p:nvSpPr>
        <p:spPr>
          <a:xfrm>
            <a:off x="611188" y="1008063"/>
            <a:ext cx="7772400" cy="5157787"/>
          </a:xfrm>
        </p:spPr>
        <p:txBody>
          <a:bodyPr/>
          <a:lstStyle/>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Ethical conduct</a:t>
            </a:r>
            <a:r>
              <a:rPr lang="en-US" sz="1800" b="1" dirty="0" smtClean="0">
                <a:solidFill>
                  <a:srgbClr val="CCFFCC"/>
                </a:solidFill>
                <a:latin typeface="Arial" charset="0"/>
                <a:cs typeface="+mn-cs"/>
              </a:rPr>
              <a:t>: a scientifically sound research conducted in accordance with the three basic ethical principles, namely respect of persons, beneficence and justice</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Research should be described in a protocol</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Risk identification</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Benefit-risk assessment</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Review by independent ethical committee</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Protocol compliance</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Informed consent</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Continuing review/</a:t>
            </a:r>
            <a:r>
              <a:rPr lang="en-US" sz="1800" b="1" dirty="0" err="1" smtClean="0">
                <a:solidFill>
                  <a:srgbClr val="FFFF00"/>
                </a:solidFill>
                <a:latin typeface="Arial" charset="0"/>
                <a:cs typeface="+mn-cs"/>
              </a:rPr>
              <a:t>ongoning</a:t>
            </a:r>
            <a:r>
              <a:rPr lang="en-US" sz="1800" b="1" dirty="0" smtClean="0">
                <a:solidFill>
                  <a:srgbClr val="FFFF00"/>
                </a:solidFill>
                <a:latin typeface="Arial" charset="0"/>
                <a:cs typeface="+mn-cs"/>
              </a:rPr>
              <a:t> </a:t>
            </a:r>
            <a:r>
              <a:rPr lang="en-US" sz="1800" b="1" dirty="0" err="1" smtClean="0">
                <a:solidFill>
                  <a:srgbClr val="FFFF00"/>
                </a:solidFill>
                <a:latin typeface="Arial" charset="0"/>
                <a:cs typeface="+mn-cs"/>
              </a:rPr>
              <a:t>benefit.rsik</a:t>
            </a:r>
            <a:r>
              <a:rPr lang="en-US" sz="1800" b="1" dirty="0" smtClean="0">
                <a:solidFill>
                  <a:srgbClr val="FFFF00"/>
                </a:solidFill>
                <a:latin typeface="Arial" charset="0"/>
                <a:cs typeface="+mn-cs"/>
              </a:rPr>
              <a:t> assessment</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Investigator qualifications</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Staff qualifications</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Records</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Confidentiality/privacy</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Good manufacturing practice</a:t>
            </a:r>
          </a:p>
          <a:p>
            <a:pPr algn="just" eaLnBrk="1" hangingPunct="1">
              <a:lnSpc>
                <a:spcPct val="80000"/>
              </a:lnSpc>
              <a:spcAft>
                <a:spcPct val="20000"/>
              </a:spcAft>
              <a:buClr>
                <a:schemeClr val="bg1"/>
              </a:buClr>
              <a:buSzPct val="150000"/>
              <a:buFont typeface="Wingdings" charset="0"/>
              <a:buChar char="Ø"/>
              <a:defRPr/>
            </a:pPr>
            <a:r>
              <a:rPr lang="en-US" sz="1800" b="1" dirty="0" smtClean="0">
                <a:solidFill>
                  <a:srgbClr val="FFFF00"/>
                </a:solidFill>
                <a:latin typeface="Arial" charset="0"/>
                <a:cs typeface="+mn-cs"/>
              </a:rPr>
              <a:t>Quality system</a:t>
            </a:r>
          </a:p>
          <a:p>
            <a:pPr algn="just" eaLnBrk="1" hangingPunct="1">
              <a:lnSpc>
                <a:spcPct val="80000"/>
              </a:lnSpc>
              <a:spcAft>
                <a:spcPct val="20000"/>
              </a:spcAft>
              <a:buClr>
                <a:schemeClr val="bg1"/>
              </a:buClr>
              <a:buSzPct val="150000"/>
              <a:buFont typeface="Wingdings" charset="0"/>
              <a:buChar char="Ø"/>
              <a:defRPr/>
            </a:pPr>
            <a:endParaRPr lang="en-US" sz="1800" b="1" dirty="0" smtClean="0">
              <a:solidFill>
                <a:srgbClr val="FFFF00"/>
              </a:solidFill>
              <a:latin typeface="Arial" charset="0"/>
              <a:cs typeface="+mn-cs"/>
            </a:endParaRPr>
          </a:p>
        </p:txBody>
      </p:sp>
    </p:spTree>
    <p:extLst>
      <p:ext uri="{BB962C8B-B14F-4D97-AF65-F5344CB8AC3E}">
        <p14:creationId xmlns:p14="http://schemas.microsoft.com/office/powerpoint/2010/main" val="119089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et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188913"/>
            <a:ext cx="4989513"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59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5788"/>
            <a:ext cx="9144000" cy="6678752"/>
          </a:xfrm>
          <a:prstGeom prst="rect">
            <a:avLst/>
          </a:prstGeom>
          <a:noFill/>
        </p:spPr>
        <p:txBody>
          <a:bodyPr wrap="square" rtlCol="0">
            <a:spAutoFit/>
          </a:bodyPr>
          <a:lstStyle/>
          <a:p>
            <a:r>
              <a:rPr lang="it-IT" sz="2000" b="1" dirty="0" smtClean="0">
                <a:solidFill>
                  <a:srgbClr val="FFFFFF"/>
                </a:solidFill>
              </a:rPr>
              <a:t>Dal punto di vista bioetico le vicende Di Bella e Stamina rappresentano un regresso morale della medicina. Perché:</a:t>
            </a:r>
          </a:p>
          <a:p>
            <a:endParaRPr lang="it-IT" sz="2000" b="1" dirty="0" smtClean="0">
              <a:solidFill>
                <a:srgbClr val="FFFFFF"/>
              </a:solidFill>
            </a:endParaRPr>
          </a:p>
          <a:p>
            <a:pPr marL="342900" indent="-342900" algn="just">
              <a:buClr>
                <a:srgbClr val="FF0000"/>
              </a:buClr>
              <a:buSzPct val="136000"/>
              <a:buFont typeface="Wingdings" charset="2"/>
              <a:buChar char="Ø"/>
            </a:pPr>
            <a:r>
              <a:rPr lang="it-IT" sz="1600" b="1" dirty="0">
                <a:solidFill>
                  <a:schemeClr val="bg2"/>
                </a:solidFill>
              </a:rPr>
              <a:t>s</a:t>
            </a:r>
            <a:r>
              <a:rPr lang="it-IT" sz="1600" b="1" dirty="0" smtClean="0">
                <a:solidFill>
                  <a:schemeClr val="bg2"/>
                </a:solidFill>
              </a:rPr>
              <a:t>ono messe sullo stesso piano la medicina basata su prove e quella basata su inganni e illusioni, per cui si confonde la libertà di cura con un preteso e inesistente diritto a farsi rimborsare qualunque trattamento si desideri </a:t>
            </a:r>
            <a:r>
              <a:rPr lang="it-IT" sz="1600" b="1" dirty="0" smtClean="0">
                <a:solidFill>
                  <a:schemeClr val="bg2"/>
                </a:solidFill>
              </a:rPr>
              <a:t>ricevere</a:t>
            </a:r>
          </a:p>
          <a:p>
            <a:pPr marL="342900" indent="-342900" algn="just">
              <a:buClr>
                <a:srgbClr val="FF0000"/>
              </a:buClr>
              <a:buSzPct val="136000"/>
              <a:buFont typeface="Wingdings" charset="2"/>
              <a:buChar char="Ø"/>
            </a:pPr>
            <a:endParaRPr lang="it-IT" sz="1600" b="1" dirty="0">
              <a:solidFill>
                <a:schemeClr val="bg2"/>
              </a:solidFill>
            </a:endParaRPr>
          </a:p>
          <a:p>
            <a:pPr marL="342900" indent="-342900" algn="just">
              <a:buClr>
                <a:srgbClr val="FF0000"/>
              </a:buClr>
              <a:buSzPct val="136000"/>
              <a:buFont typeface="Wingdings" charset="2"/>
              <a:buChar char="Ø"/>
            </a:pPr>
            <a:r>
              <a:rPr lang="it-IT" sz="1600" b="1" dirty="0" smtClean="0">
                <a:solidFill>
                  <a:schemeClr val="bg2"/>
                </a:solidFill>
              </a:rPr>
              <a:t>sono un attacco all’epistemologia scientifica: si confondono “prove” con “aneddoti”, e si pensa che senza un razionale scientifico possano esistere delle prove; si fa regredire la medicina all’empirismo; non è possibile che eventuali effetti osservati siano riconducibili al metodo Stamina, perché questo metodo non esiste…</a:t>
            </a:r>
            <a:endParaRPr lang="it-IT" sz="1600" b="1" dirty="0" smtClean="0">
              <a:solidFill>
                <a:schemeClr val="bg2"/>
              </a:solidFill>
            </a:endParaRPr>
          </a:p>
          <a:p>
            <a:pPr marL="342900" indent="-342900">
              <a:buClr>
                <a:srgbClr val="FF0000"/>
              </a:buClr>
              <a:buSzPct val="136000"/>
              <a:buFont typeface="Wingdings" charset="2"/>
              <a:buChar char="Ø"/>
            </a:pPr>
            <a:endParaRPr lang="it-IT" sz="1600" b="1" dirty="0" smtClean="0">
              <a:solidFill>
                <a:schemeClr val="bg2"/>
              </a:solidFill>
            </a:endParaRPr>
          </a:p>
          <a:p>
            <a:pPr marL="342900" indent="-342900">
              <a:buClr>
                <a:srgbClr val="FF0000"/>
              </a:buClr>
              <a:buSzPct val="136000"/>
              <a:buFont typeface="Wingdings" charset="2"/>
              <a:buChar char="Ø"/>
            </a:pPr>
            <a:r>
              <a:rPr lang="it-IT" sz="1600" b="1" dirty="0" smtClean="0">
                <a:solidFill>
                  <a:schemeClr val="bg2"/>
                </a:solidFill>
              </a:rPr>
              <a:t>si ignora il diritto del paziente a essere informato in modo veritiero (rispetto per l’autodeterminazione</a:t>
            </a:r>
          </a:p>
          <a:p>
            <a:pPr marL="342900" indent="-342900">
              <a:buClr>
                <a:srgbClr val="FF0000"/>
              </a:buClr>
              <a:buSzPct val="136000"/>
              <a:buFont typeface="Wingdings" charset="2"/>
              <a:buChar char="Ø"/>
            </a:pPr>
            <a:endParaRPr lang="it-IT" sz="1600" b="1" dirty="0">
              <a:solidFill>
                <a:schemeClr val="bg2"/>
              </a:solidFill>
            </a:endParaRPr>
          </a:p>
          <a:p>
            <a:pPr marL="342900" indent="-342900">
              <a:buClr>
                <a:srgbClr val="FF0000"/>
              </a:buClr>
              <a:buSzPct val="136000"/>
              <a:buFont typeface="Wingdings" charset="2"/>
              <a:buChar char="Ø"/>
            </a:pPr>
            <a:r>
              <a:rPr lang="it-IT" sz="1600" b="1" dirty="0" smtClean="0">
                <a:solidFill>
                  <a:schemeClr val="bg2"/>
                </a:solidFill>
              </a:rPr>
              <a:t>si trasgredisce l’obbligo morale del medico a non far correre al paziente rischi 	inutili ai pazienti, nonché a trattarli secondo i migliori (più efficaci) protocolli indicati per ogni data malattia</a:t>
            </a:r>
          </a:p>
          <a:p>
            <a:pPr marL="342900" indent="-342900">
              <a:buClr>
                <a:srgbClr val="FF0000"/>
              </a:buClr>
              <a:buSzPct val="136000"/>
              <a:buFont typeface="Wingdings" charset="2"/>
              <a:buChar char="Ø"/>
            </a:pPr>
            <a:endParaRPr lang="it-IT" sz="1600" b="1" dirty="0" smtClean="0">
              <a:solidFill>
                <a:schemeClr val="bg2"/>
              </a:solidFill>
            </a:endParaRPr>
          </a:p>
          <a:p>
            <a:pPr marL="342900" indent="-342900">
              <a:buClr>
                <a:srgbClr val="FF0000"/>
              </a:buClr>
              <a:buSzPct val="136000"/>
              <a:buFont typeface="Wingdings" charset="2"/>
              <a:buChar char="Ø"/>
            </a:pPr>
            <a:r>
              <a:rPr lang="it-IT" sz="1600" b="1" dirty="0" smtClean="0">
                <a:solidFill>
                  <a:schemeClr val="bg2"/>
                </a:solidFill>
              </a:rPr>
              <a:t>si commettono ingiustizie sociali (denaro pubblico sprecato per pagare 	</a:t>
            </a:r>
            <a:r>
              <a:rPr lang="it-IT" sz="1600" b="1" dirty="0" err="1" smtClean="0">
                <a:solidFill>
                  <a:schemeClr val="bg2"/>
                </a:solidFill>
              </a:rPr>
              <a:t>pseudotrattamenti</a:t>
            </a:r>
            <a:r>
              <a:rPr lang="it-IT" sz="1600" b="1" dirty="0" smtClean="0">
                <a:solidFill>
                  <a:schemeClr val="bg2"/>
                </a:solidFill>
              </a:rPr>
              <a:t> medici  o fare sperimentazioni che non hanno senso)</a:t>
            </a:r>
            <a:endParaRPr lang="it-IT" sz="1600" b="1" dirty="0">
              <a:solidFill>
                <a:schemeClr val="bg2"/>
              </a:solidFill>
            </a:endParaRPr>
          </a:p>
          <a:p>
            <a:pPr marL="342900" indent="-342900">
              <a:buClr>
                <a:srgbClr val="FF0000"/>
              </a:buClr>
              <a:buSzPct val="136000"/>
              <a:buFont typeface="Wingdings" charset="2"/>
              <a:buChar char="Ø"/>
            </a:pPr>
            <a:endParaRPr lang="it-IT" sz="1600" b="1" dirty="0" smtClean="0">
              <a:solidFill>
                <a:schemeClr val="bg2"/>
              </a:solidFill>
            </a:endParaRPr>
          </a:p>
          <a:p>
            <a:pPr marL="342900" indent="-342900">
              <a:buClr>
                <a:srgbClr val="FF0000"/>
              </a:buClr>
              <a:buSzPct val="136000"/>
              <a:buFont typeface="Wingdings" charset="2"/>
              <a:buChar char="Ø"/>
            </a:pPr>
            <a:r>
              <a:rPr lang="it-IT" sz="1600" b="1" dirty="0" smtClean="0">
                <a:solidFill>
                  <a:schemeClr val="bg2"/>
                </a:solidFill>
              </a:rPr>
              <a:t>l’autonomia del medico (che nell’età dell’EBM non consiste nel fare quel che 	gli detta la coscienza, ma nell’usare intelligentemente le prove disponibili) 	è compromessa da sentenze arbitrarie dei magistrati</a:t>
            </a:r>
          </a:p>
          <a:p>
            <a:pPr marL="342900" indent="-342900">
              <a:buClr>
                <a:srgbClr val="FF0000"/>
              </a:buClr>
              <a:buSzPct val="136000"/>
              <a:buFont typeface="Wingdings" charset="2"/>
              <a:buChar char="Ø"/>
            </a:pPr>
            <a:endParaRPr lang="it-IT" sz="1600" b="1" dirty="0">
              <a:solidFill>
                <a:schemeClr val="bg2"/>
              </a:solidFill>
            </a:endParaRPr>
          </a:p>
          <a:p>
            <a:pPr marL="342900" indent="-342900">
              <a:buClr>
                <a:srgbClr val="FF0000"/>
              </a:buClr>
              <a:buSzPct val="136000"/>
              <a:buFont typeface="Wingdings" charset="2"/>
              <a:buChar char="Ø"/>
            </a:pPr>
            <a:r>
              <a:rPr lang="it-IT" sz="1600" b="1" dirty="0">
                <a:solidFill>
                  <a:schemeClr val="bg2"/>
                </a:solidFill>
              </a:rPr>
              <a:t>s</a:t>
            </a:r>
            <a:r>
              <a:rPr lang="it-IT" sz="1600" b="1" dirty="0" smtClean="0">
                <a:solidFill>
                  <a:schemeClr val="bg2"/>
                </a:solidFill>
              </a:rPr>
              <a:t>i scambia la compassione con la licenza di commettere atti dannosi per i pazienti e irriguardosi per la loro dignità</a:t>
            </a:r>
          </a:p>
        </p:txBody>
      </p:sp>
    </p:spTree>
    <p:extLst>
      <p:ext uri="{BB962C8B-B14F-4D97-AF65-F5344CB8AC3E}">
        <p14:creationId xmlns:p14="http://schemas.microsoft.com/office/powerpoint/2010/main" val="2634740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checkerboard(across)">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checkerboard(across)">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checkerboard(across)">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32" dur="500"/>
                                        <p:tgtEl>
                                          <p:spTgt spid="4">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3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21550" r="7068" b="22677"/>
          <a:stretch/>
        </p:blipFill>
        <p:spPr>
          <a:xfrm>
            <a:off x="329055" y="5478157"/>
            <a:ext cx="2273426" cy="1437248"/>
          </a:xfrm>
          <a:prstGeom prst="rect">
            <a:avLst/>
          </a:prstGeom>
        </p:spPr>
      </p:pic>
      <p:pic>
        <p:nvPicPr>
          <p:cNvPr id="5" name="Picture 4"/>
          <p:cNvPicPr>
            <a:picLocks noChangeAspect="1"/>
          </p:cNvPicPr>
          <p:nvPr/>
        </p:nvPicPr>
        <p:blipFill>
          <a:blip r:embed="rId3"/>
          <a:stretch>
            <a:fillRect/>
          </a:stretch>
        </p:blipFill>
        <p:spPr>
          <a:xfrm>
            <a:off x="329055" y="0"/>
            <a:ext cx="3454400" cy="2349500"/>
          </a:xfrm>
          <a:prstGeom prst="rect">
            <a:avLst/>
          </a:prstGeom>
        </p:spPr>
      </p:pic>
      <p:pic>
        <p:nvPicPr>
          <p:cNvPr id="4" name="Picture 3"/>
          <p:cNvPicPr>
            <a:picLocks noChangeAspect="1"/>
          </p:cNvPicPr>
          <p:nvPr/>
        </p:nvPicPr>
        <p:blipFill>
          <a:blip r:embed="rId4"/>
          <a:stretch>
            <a:fillRect/>
          </a:stretch>
        </p:blipFill>
        <p:spPr>
          <a:xfrm>
            <a:off x="4498496" y="0"/>
            <a:ext cx="1819766" cy="2802440"/>
          </a:xfrm>
          <a:prstGeom prst="rect">
            <a:avLst/>
          </a:prstGeom>
        </p:spPr>
      </p:pic>
      <p:pic>
        <p:nvPicPr>
          <p:cNvPr id="3" name="Picture 2"/>
          <p:cNvPicPr>
            <a:picLocks noChangeAspect="1"/>
          </p:cNvPicPr>
          <p:nvPr/>
        </p:nvPicPr>
        <p:blipFill>
          <a:blip r:embed="rId5"/>
          <a:stretch>
            <a:fillRect/>
          </a:stretch>
        </p:blipFill>
        <p:spPr>
          <a:xfrm>
            <a:off x="1954292" y="1679027"/>
            <a:ext cx="4076851" cy="4518069"/>
          </a:xfrm>
          <a:prstGeom prst="rect">
            <a:avLst/>
          </a:prstGeom>
        </p:spPr>
      </p:pic>
      <p:pic>
        <p:nvPicPr>
          <p:cNvPr id="6" name="Picture 5"/>
          <p:cNvPicPr>
            <a:picLocks noChangeAspect="1"/>
          </p:cNvPicPr>
          <p:nvPr/>
        </p:nvPicPr>
        <p:blipFill rotWithShape="1">
          <a:blip r:embed="rId6"/>
          <a:srcRect l="15918" r="12775"/>
          <a:stretch/>
        </p:blipFill>
        <p:spPr>
          <a:xfrm>
            <a:off x="5849717" y="2585046"/>
            <a:ext cx="3590433" cy="2169013"/>
          </a:xfrm>
          <a:prstGeom prst="rect">
            <a:avLst/>
          </a:prstGeom>
        </p:spPr>
      </p:pic>
      <p:pic>
        <p:nvPicPr>
          <p:cNvPr id="8" name="Picture 7"/>
          <p:cNvPicPr>
            <a:picLocks noChangeAspect="1"/>
          </p:cNvPicPr>
          <p:nvPr/>
        </p:nvPicPr>
        <p:blipFill>
          <a:blip r:embed="rId7"/>
          <a:stretch>
            <a:fillRect/>
          </a:stretch>
        </p:blipFill>
        <p:spPr>
          <a:xfrm>
            <a:off x="5963978" y="4847077"/>
            <a:ext cx="2975465" cy="1844789"/>
          </a:xfrm>
          <a:prstGeom prst="rect">
            <a:avLst/>
          </a:prstGeom>
        </p:spPr>
      </p:pic>
      <p:pic>
        <p:nvPicPr>
          <p:cNvPr id="9" name="Picture 8"/>
          <p:cNvPicPr>
            <a:picLocks noChangeAspect="1"/>
          </p:cNvPicPr>
          <p:nvPr/>
        </p:nvPicPr>
        <p:blipFill>
          <a:blip r:embed="rId8"/>
          <a:stretch>
            <a:fillRect/>
          </a:stretch>
        </p:blipFill>
        <p:spPr>
          <a:xfrm>
            <a:off x="6771561" y="-6089"/>
            <a:ext cx="2098958" cy="3185354"/>
          </a:xfrm>
          <a:prstGeom prst="rect">
            <a:avLst/>
          </a:prstGeom>
        </p:spPr>
      </p:pic>
      <p:pic>
        <p:nvPicPr>
          <p:cNvPr id="10" name="Picture 9"/>
          <p:cNvPicPr>
            <a:picLocks noChangeAspect="1"/>
          </p:cNvPicPr>
          <p:nvPr/>
        </p:nvPicPr>
        <p:blipFill>
          <a:blip r:embed="rId9"/>
          <a:stretch>
            <a:fillRect/>
          </a:stretch>
        </p:blipFill>
        <p:spPr>
          <a:xfrm>
            <a:off x="0" y="3077170"/>
            <a:ext cx="1954292" cy="2400987"/>
          </a:xfrm>
          <a:prstGeom prst="rect">
            <a:avLst/>
          </a:prstGeom>
        </p:spPr>
      </p:pic>
    </p:spTree>
    <p:extLst>
      <p:ext uri="{BB962C8B-B14F-4D97-AF65-F5344CB8AC3E}">
        <p14:creationId xmlns:p14="http://schemas.microsoft.com/office/powerpoint/2010/main" val="3369105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C:\Windows\Desktop\Immagini\DiBella_Lanc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875"/>
            <a:ext cx="4050653" cy="30682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Windows\Desktop\Immagini\DiBella_Lanc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19157"/>
            <a:ext cx="4068584" cy="3613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4068582" y="1354810"/>
            <a:ext cx="5075418" cy="5139870"/>
          </a:xfrm>
          <a:prstGeom prst="rect">
            <a:avLst/>
          </a:prstGeom>
          <a:noFill/>
          <a:ln>
            <a:noFill/>
          </a:ln>
          <a:effectLst/>
        </p:spPr>
        <p:txBody>
          <a:bodyPr wrap="square">
            <a:spAutoFit/>
          </a:bodyPr>
          <a:lstStyle/>
          <a:p>
            <a:pPr algn="just">
              <a:spcBef>
                <a:spcPct val="50000"/>
              </a:spcBef>
            </a:pPr>
            <a:r>
              <a:rPr lang="it-IT" sz="1600" b="1" dirty="0" smtClean="0">
                <a:solidFill>
                  <a:srgbClr val="FFFFFF"/>
                </a:solidFill>
                <a:latin typeface="Arial" charset="0"/>
              </a:rPr>
              <a:t>Q</a:t>
            </a:r>
            <a:r>
              <a:rPr lang="it-IT" sz="1600" b="1" dirty="0" smtClean="0">
                <a:solidFill>
                  <a:srgbClr val="FFFFFF"/>
                </a:solidFill>
                <a:latin typeface="Arial" charset="0"/>
                <a:cs typeface="Arial" charset="0"/>
              </a:rPr>
              <a:t>uestionario tra </a:t>
            </a:r>
            <a:r>
              <a:rPr lang="it-IT" sz="1600" b="1" dirty="0">
                <a:solidFill>
                  <a:srgbClr val="FFFFFF"/>
                </a:solidFill>
                <a:latin typeface="Arial" charset="0"/>
                <a:cs typeface="Arial" charset="0"/>
              </a:rPr>
              <a:t>il 25 febbraio e il 31 marzo a 1300 pazienti che afferivano a 13 centri ospedalieri con il desiderio di sottoporsi alla terapia Di Bella. </a:t>
            </a:r>
            <a:endParaRPr lang="it-IT" sz="1600" b="1" dirty="0" smtClean="0">
              <a:solidFill>
                <a:srgbClr val="FFFFFF"/>
              </a:solidFill>
              <a:latin typeface="Arial" charset="0"/>
              <a:cs typeface="Arial" charset="0"/>
            </a:endParaRPr>
          </a:p>
          <a:p>
            <a:pPr algn="just">
              <a:spcBef>
                <a:spcPct val="50000"/>
              </a:spcBef>
            </a:pPr>
            <a:r>
              <a:rPr lang="it-IT" sz="1600" b="1" dirty="0" smtClean="0">
                <a:solidFill>
                  <a:srgbClr val="FFFFFF"/>
                </a:solidFill>
                <a:latin typeface="Arial" charset="0"/>
                <a:cs typeface="Arial" charset="0"/>
              </a:rPr>
              <a:t>Fonti </a:t>
            </a:r>
            <a:r>
              <a:rPr lang="it-IT" sz="1600" b="1" dirty="0">
                <a:solidFill>
                  <a:srgbClr val="FFFFFF"/>
                </a:solidFill>
                <a:latin typeface="Arial" charset="0"/>
                <a:cs typeface="Arial" charset="0"/>
              </a:rPr>
              <a:t>di </a:t>
            </a:r>
            <a:r>
              <a:rPr lang="it-IT" sz="1600" b="1" dirty="0" smtClean="0">
                <a:solidFill>
                  <a:srgbClr val="FFFFFF"/>
                </a:solidFill>
                <a:latin typeface="Arial" charset="0"/>
                <a:cs typeface="Arial" charset="0"/>
              </a:rPr>
              <a:t>informazione: televisione </a:t>
            </a:r>
            <a:r>
              <a:rPr lang="it-IT" sz="1600" b="1" dirty="0">
                <a:solidFill>
                  <a:srgbClr val="FFFFFF"/>
                </a:solidFill>
                <a:latin typeface="Arial" charset="0"/>
                <a:cs typeface="Arial" charset="0"/>
              </a:rPr>
              <a:t>(62%) e </a:t>
            </a:r>
            <a:r>
              <a:rPr lang="it-IT" sz="1600" b="1" dirty="0" smtClean="0">
                <a:solidFill>
                  <a:srgbClr val="FFFFFF"/>
                </a:solidFill>
                <a:latin typeface="Arial" charset="0"/>
                <a:cs typeface="Arial" charset="0"/>
              </a:rPr>
              <a:t>radio </a:t>
            </a:r>
            <a:r>
              <a:rPr lang="it-IT" sz="1600" b="1" dirty="0">
                <a:solidFill>
                  <a:srgbClr val="FFFFFF"/>
                </a:solidFill>
                <a:latin typeface="Arial" charset="0"/>
                <a:cs typeface="Arial" charset="0"/>
              </a:rPr>
              <a:t>(26%</a:t>
            </a:r>
            <a:r>
              <a:rPr lang="it-IT" sz="1600" b="1" dirty="0" smtClean="0">
                <a:solidFill>
                  <a:srgbClr val="FFFFFF"/>
                </a:solidFill>
                <a:latin typeface="Arial" charset="0"/>
                <a:cs typeface="Arial" charset="0"/>
              </a:rPr>
              <a:t>): 5</a:t>
            </a:r>
            <a:r>
              <a:rPr lang="it-IT" sz="1600" b="1" dirty="0">
                <a:solidFill>
                  <a:srgbClr val="FFFFFF"/>
                </a:solidFill>
                <a:latin typeface="Arial" charset="0"/>
                <a:cs typeface="Arial" charset="0"/>
              </a:rPr>
              <a:t>% </a:t>
            </a:r>
            <a:r>
              <a:rPr lang="it-IT" sz="1600" b="1" dirty="0" smtClean="0">
                <a:solidFill>
                  <a:srgbClr val="FFFFFF"/>
                </a:solidFill>
                <a:latin typeface="Arial" charset="0"/>
                <a:cs typeface="Arial" charset="0"/>
              </a:rPr>
              <a:t>da </a:t>
            </a:r>
            <a:r>
              <a:rPr lang="it-IT" sz="1600" b="1" dirty="0">
                <a:solidFill>
                  <a:srgbClr val="FFFFFF"/>
                </a:solidFill>
                <a:latin typeface="Arial" charset="0"/>
                <a:cs typeface="Arial" charset="0"/>
              </a:rPr>
              <a:t>medici. </a:t>
            </a:r>
            <a:endParaRPr lang="it-IT" sz="1600" b="1" dirty="0" smtClean="0">
              <a:solidFill>
                <a:srgbClr val="FFFFFF"/>
              </a:solidFill>
              <a:latin typeface="Arial" charset="0"/>
              <a:cs typeface="Arial" charset="0"/>
            </a:endParaRPr>
          </a:p>
          <a:p>
            <a:pPr algn="just">
              <a:spcBef>
                <a:spcPct val="50000"/>
              </a:spcBef>
            </a:pPr>
            <a:r>
              <a:rPr lang="it-IT" sz="1600" b="1" dirty="0" smtClean="0">
                <a:solidFill>
                  <a:srgbClr val="FFFFFF"/>
                </a:solidFill>
                <a:latin typeface="Arial" charset="0"/>
                <a:cs typeface="Arial" charset="0"/>
              </a:rPr>
              <a:t>La </a:t>
            </a:r>
            <a:r>
              <a:rPr lang="it-IT" sz="1600" b="1" dirty="0">
                <a:solidFill>
                  <a:srgbClr val="FFFFFF"/>
                </a:solidFill>
                <a:latin typeface="Arial" charset="0"/>
                <a:cs typeface="Arial" charset="0"/>
              </a:rPr>
              <a:t>campagna di stampa aveva indotto ottimismo sull’efficacia della terapia nel 42% e incertezza nel 57%, scetticismo solo nell’1%.</a:t>
            </a:r>
          </a:p>
          <a:p>
            <a:pPr algn="just">
              <a:spcBef>
                <a:spcPct val="50000"/>
              </a:spcBef>
            </a:pPr>
            <a:r>
              <a:rPr lang="it-IT" sz="1600" b="1" dirty="0">
                <a:solidFill>
                  <a:srgbClr val="FFFFFF"/>
                </a:solidFill>
                <a:latin typeface="Arial" charset="0"/>
                <a:cs typeface="Arial" charset="0"/>
              </a:rPr>
              <a:t>Il 24% non aveva discusso la nuova terapia con i propri oncologi, e il 20% avrebbe voluto discuterne, ma non vi era riuscita. </a:t>
            </a:r>
            <a:endParaRPr lang="it-IT" sz="1600" b="1" dirty="0" smtClean="0">
              <a:solidFill>
                <a:srgbClr val="FFFFFF"/>
              </a:solidFill>
              <a:latin typeface="Arial" charset="0"/>
              <a:cs typeface="Arial" charset="0"/>
            </a:endParaRPr>
          </a:p>
          <a:p>
            <a:pPr algn="just">
              <a:spcBef>
                <a:spcPct val="50000"/>
              </a:spcBef>
            </a:pPr>
            <a:r>
              <a:rPr lang="it-IT" sz="1600" b="1" dirty="0" smtClean="0">
                <a:solidFill>
                  <a:srgbClr val="FFFFFF"/>
                </a:solidFill>
                <a:latin typeface="Arial" charset="0"/>
                <a:cs typeface="Arial" charset="0"/>
              </a:rPr>
              <a:t>Nello </a:t>
            </a:r>
            <a:r>
              <a:rPr lang="it-IT" sz="1600" b="1" dirty="0">
                <a:solidFill>
                  <a:srgbClr val="FFFFFF"/>
                </a:solidFill>
                <a:latin typeface="Arial" charset="0"/>
                <a:cs typeface="Arial" charset="0"/>
              </a:rPr>
              <a:t>scegliere un trattamento </a:t>
            </a:r>
            <a:r>
              <a:rPr lang="it-IT" sz="1600" b="1" dirty="0" smtClean="0">
                <a:solidFill>
                  <a:srgbClr val="FFFFFF"/>
                </a:solidFill>
                <a:latin typeface="Arial" charset="0"/>
                <a:cs typeface="Arial" charset="0"/>
              </a:rPr>
              <a:t>antitumorale, </a:t>
            </a:r>
            <a:r>
              <a:rPr lang="it-IT" sz="1600" b="1" dirty="0">
                <a:solidFill>
                  <a:srgbClr val="FFFFFF"/>
                </a:solidFill>
                <a:latin typeface="Arial" charset="0"/>
                <a:cs typeface="Arial" charset="0"/>
              </a:rPr>
              <a:t>la maggioranza dei pazienti riteneva più importanti i consigli di un medico credibile che i progressi della scienza medica. </a:t>
            </a:r>
            <a:endParaRPr lang="it-IT" sz="1600" b="1" dirty="0" smtClean="0">
              <a:solidFill>
                <a:srgbClr val="FFFFFF"/>
              </a:solidFill>
              <a:latin typeface="Arial" charset="0"/>
              <a:cs typeface="Arial" charset="0"/>
            </a:endParaRPr>
          </a:p>
          <a:p>
            <a:pPr algn="just">
              <a:spcBef>
                <a:spcPct val="50000"/>
              </a:spcBef>
            </a:pPr>
            <a:r>
              <a:rPr lang="it-IT" sz="1600" b="1" dirty="0" smtClean="0">
                <a:solidFill>
                  <a:srgbClr val="FFFFFF"/>
                </a:solidFill>
                <a:latin typeface="Arial" charset="0"/>
                <a:cs typeface="Arial" charset="0"/>
              </a:rPr>
              <a:t>Il </a:t>
            </a:r>
            <a:r>
              <a:rPr lang="it-IT" sz="1600" b="1" dirty="0">
                <a:solidFill>
                  <a:srgbClr val="FFFFFF"/>
                </a:solidFill>
                <a:latin typeface="Arial" charset="0"/>
                <a:cs typeface="Arial" charset="0"/>
              </a:rPr>
              <a:t>63% desiderava provare la terapia, anche se di efficacia non ancora provata, per avere almeno una speranza</a:t>
            </a:r>
            <a:r>
              <a:rPr lang="it-IT" sz="1600" b="1" dirty="0" smtClean="0">
                <a:solidFill>
                  <a:srgbClr val="FFFFFF"/>
                </a:solidFill>
                <a:latin typeface="Arial" charset="0"/>
                <a:cs typeface="Arial" charset="0"/>
              </a:rPr>
              <a:t>.</a:t>
            </a:r>
            <a:endParaRPr lang="it-IT" sz="1600" b="1" dirty="0">
              <a:solidFill>
                <a:srgbClr val="FFFFFF"/>
              </a:solidFill>
              <a:latin typeface="Arial" charset="0"/>
              <a:cs typeface="Arial" charset="0"/>
            </a:endParaRPr>
          </a:p>
        </p:txBody>
      </p:sp>
      <p:sp>
        <p:nvSpPr>
          <p:cNvPr id="5" name="Text Box 2"/>
          <p:cNvSpPr txBox="1">
            <a:spLocks noChangeArrowheads="1"/>
          </p:cNvSpPr>
          <p:nvPr/>
        </p:nvSpPr>
        <p:spPr bwMode="auto">
          <a:xfrm>
            <a:off x="4664729" y="325805"/>
            <a:ext cx="40737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it-IT" sz="2400" b="1" dirty="0" smtClean="0">
                <a:solidFill>
                  <a:srgbClr val="FF0000"/>
                </a:solidFill>
                <a:latin typeface="Arial" charset="0"/>
              </a:rPr>
              <a:t>Pazienti, medici e media</a:t>
            </a:r>
            <a:endParaRPr lang="it-IT" sz="2400" b="1" dirty="0">
              <a:solidFill>
                <a:srgbClr val="FF0000"/>
              </a:solidFill>
              <a:latin typeface="Arial" charset="0"/>
            </a:endParaRPr>
          </a:p>
        </p:txBody>
      </p:sp>
    </p:spTree>
    <p:extLst>
      <p:ext uri="{BB962C8B-B14F-4D97-AF65-F5344CB8AC3E}">
        <p14:creationId xmlns:p14="http://schemas.microsoft.com/office/powerpoint/2010/main" val="2705950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0933" r="18233"/>
          <a:stretch/>
        </p:blipFill>
        <p:spPr>
          <a:xfrm>
            <a:off x="7572371" y="3407780"/>
            <a:ext cx="1571629" cy="2320841"/>
          </a:xfrm>
          <a:prstGeom prst="rect">
            <a:avLst/>
          </a:prstGeom>
        </p:spPr>
      </p:pic>
      <p:pic>
        <p:nvPicPr>
          <p:cNvPr id="2" name="Immagine 1"/>
          <p:cNvPicPr>
            <a:picLocks noChangeAspect="1"/>
          </p:cNvPicPr>
          <p:nvPr/>
        </p:nvPicPr>
        <p:blipFill>
          <a:blip r:embed="rId3"/>
          <a:stretch>
            <a:fillRect/>
          </a:stretch>
        </p:blipFill>
        <p:spPr>
          <a:xfrm>
            <a:off x="2165290" y="1857279"/>
            <a:ext cx="4797402" cy="3598052"/>
          </a:xfrm>
          <a:prstGeom prst="rect">
            <a:avLst/>
          </a:prstGeom>
        </p:spPr>
      </p:pic>
      <p:pic>
        <p:nvPicPr>
          <p:cNvPr id="7" name="Picture 6"/>
          <p:cNvPicPr>
            <a:picLocks noChangeAspect="1"/>
          </p:cNvPicPr>
          <p:nvPr/>
        </p:nvPicPr>
        <p:blipFill>
          <a:blip r:embed="rId4"/>
          <a:stretch>
            <a:fillRect/>
          </a:stretch>
        </p:blipFill>
        <p:spPr>
          <a:xfrm>
            <a:off x="5695747" y="718587"/>
            <a:ext cx="3448253" cy="1880865"/>
          </a:xfrm>
          <a:prstGeom prst="rect">
            <a:avLst/>
          </a:prstGeom>
        </p:spPr>
      </p:pic>
      <p:pic>
        <p:nvPicPr>
          <p:cNvPr id="3" name="Immagine 2"/>
          <p:cNvPicPr>
            <a:picLocks noChangeAspect="1"/>
          </p:cNvPicPr>
          <p:nvPr/>
        </p:nvPicPr>
        <p:blipFill>
          <a:blip r:embed="rId5"/>
          <a:stretch>
            <a:fillRect/>
          </a:stretch>
        </p:blipFill>
        <p:spPr>
          <a:xfrm>
            <a:off x="1259149" y="542540"/>
            <a:ext cx="2195849" cy="1756679"/>
          </a:xfrm>
          <a:prstGeom prst="rect">
            <a:avLst/>
          </a:prstGeom>
        </p:spPr>
      </p:pic>
      <p:pic>
        <p:nvPicPr>
          <p:cNvPr id="4" name="Immagine 3"/>
          <p:cNvPicPr>
            <a:picLocks noChangeAspect="1"/>
          </p:cNvPicPr>
          <p:nvPr/>
        </p:nvPicPr>
        <p:blipFill rotWithShape="1">
          <a:blip r:embed="rId6"/>
          <a:srcRect l="19828" r="22264" b="66098"/>
          <a:stretch/>
        </p:blipFill>
        <p:spPr>
          <a:xfrm>
            <a:off x="-100587" y="0"/>
            <a:ext cx="1987156" cy="1756679"/>
          </a:xfrm>
          <a:prstGeom prst="rect">
            <a:avLst/>
          </a:prstGeom>
        </p:spPr>
      </p:pic>
      <p:pic>
        <p:nvPicPr>
          <p:cNvPr id="5" name="Immagine 4"/>
          <p:cNvPicPr>
            <a:picLocks noChangeAspect="1"/>
          </p:cNvPicPr>
          <p:nvPr/>
        </p:nvPicPr>
        <p:blipFill>
          <a:blip r:embed="rId7"/>
          <a:stretch>
            <a:fillRect/>
          </a:stretch>
        </p:blipFill>
        <p:spPr>
          <a:xfrm>
            <a:off x="129890" y="3098268"/>
            <a:ext cx="1756679" cy="1756679"/>
          </a:xfrm>
          <a:prstGeom prst="rect">
            <a:avLst/>
          </a:prstGeom>
        </p:spPr>
      </p:pic>
      <p:pic>
        <p:nvPicPr>
          <p:cNvPr id="6" name="Immagine 5"/>
          <p:cNvPicPr>
            <a:picLocks noChangeAspect="1"/>
          </p:cNvPicPr>
          <p:nvPr/>
        </p:nvPicPr>
        <p:blipFill rotWithShape="1">
          <a:blip r:embed="rId8"/>
          <a:srcRect l="45126" r="22698" b="57915"/>
          <a:stretch/>
        </p:blipFill>
        <p:spPr>
          <a:xfrm>
            <a:off x="4387969" y="45203"/>
            <a:ext cx="2326223" cy="1711476"/>
          </a:xfrm>
          <a:prstGeom prst="rect">
            <a:avLst/>
          </a:prstGeom>
        </p:spPr>
      </p:pic>
      <p:pic>
        <p:nvPicPr>
          <p:cNvPr id="8" name="Picture 7"/>
          <p:cNvPicPr>
            <a:picLocks noChangeAspect="1"/>
          </p:cNvPicPr>
          <p:nvPr/>
        </p:nvPicPr>
        <p:blipFill rotWithShape="1">
          <a:blip r:embed="rId9"/>
          <a:srcRect l="21382" t="28227" r="23918"/>
          <a:stretch/>
        </p:blipFill>
        <p:spPr>
          <a:xfrm>
            <a:off x="129891" y="5017358"/>
            <a:ext cx="1870374" cy="1840641"/>
          </a:xfrm>
          <a:prstGeom prst="rect">
            <a:avLst/>
          </a:prstGeom>
        </p:spPr>
      </p:pic>
      <p:pic>
        <p:nvPicPr>
          <p:cNvPr id="9" name="Picture 8"/>
          <p:cNvPicPr>
            <a:picLocks noChangeAspect="1"/>
          </p:cNvPicPr>
          <p:nvPr/>
        </p:nvPicPr>
        <p:blipFill>
          <a:blip r:embed="rId10"/>
          <a:stretch>
            <a:fillRect/>
          </a:stretch>
        </p:blipFill>
        <p:spPr>
          <a:xfrm>
            <a:off x="2444413" y="5144626"/>
            <a:ext cx="1662962" cy="1662962"/>
          </a:xfrm>
          <a:prstGeom prst="rect">
            <a:avLst/>
          </a:prstGeom>
        </p:spPr>
      </p:pic>
      <p:pic>
        <p:nvPicPr>
          <p:cNvPr id="10" name="Picture 9"/>
          <p:cNvPicPr>
            <a:picLocks noChangeAspect="1"/>
          </p:cNvPicPr>
          <p:nvPr/>
        </p:nvPicPr>
        <p:blipFill>
          <a:blip r:embed="rId11"/>
          <a:stretch>
            <a:fillRect/>
          </a:stretch>
        </p:blipFill>
        <p:spPr>
          <a:xfrm>
            <a:off x="7822337" y="5095782"/>
            <a:ext cx="1321663" cy="1762217"/>
          </a:xfrm>
          <a:prstGeom prst="rect">
            <a:avLst/>
          </a:prstGeom>
        </p:spPr>
      </p:pic>
      <p:pic>
        <p:nvPicPr>
          <p:cNvPr id="12" name="Picture 11"/>
          <p:cNvPicPr>
            <a:picLocks noChangeAspect="1"/>
          </p:cNvPicPr>
          <p:nvPr/>
        </p:nvPicPr>
        <p:blipFill>
          <a:blip r:embed="rId12"/>
          <a:stretch>
            <a:fillRect/>
          </a:stretch>
        </p:blipFill>
        <p:spPr>
          <a:xfrm>
            <a:off x="4972924" y="5003661"/>
            <a:ext cx="2428133" cy="1825956"/>
          </a:xfrm>
          <a:prstGeom prst="rect">
            <a:avLst/>
          </a:prstGeom>
        </p:spPr>
      </p:pic>
      <p:pic>
        <p:nvPicPr>
          <p:cNvPr id="13" name="Picture 12"/>
          <p:cNvPicPr>
            <a:picLocks noChangeAspect="1"/>
          </p:cNvPicPr>
          <p:nvPr/>
        </p:nvPicPr>
        <p:blipFill>
          <a:blip r:embed="rId13"/>
          <a:stretch>
            <a:fillRect/>
          </a:stretch>
        </p:blipFill>
        <p:spPr>
          <a:xfrm>
            <a:off x="5689110" y="5003661"/>
            <a:ext cx="1095166" cy="676265"/>
          </a:xfrm>
          <a:prstGeom prst="rect">
            <a:avLst/>
          </a:prstGeom>
        </p:spPr>
      </p:pic>
    </p:spTree>
    <p:extLst>
      <p:ext uri="{BB962C8B-B14F-4D97-AF65-F5344CB8AC3E}">
        <p14:creationId xmlns:p14="http://schemas.microsoft.com/office/powerpoint/2010/main" val="2892772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148"/>
            <a:ext cx="9144000" cy="646331"/>
          </a:xfrm>
          <a:prstGeom prst="rect">
            <a:avLst/>
          </a:prstGeom>
          <a:noFill/>
        </p:spPr>
        <p:txBody>
          <a:bodyPr wrap="square" rtlCol="0">
            <a:spAutoFit/>
          </a:bodyPr>
          <a:lstStyle/>
          <a:p>
            <a:pPr algn="ctr"/>
            <a:r>
              <a:rPr lang="en-US" sz="3600" b="1" dirty="0" smtClean="0">
                <a:solidFill>
                  <a:srgbClr val="FF0000"/>
                </a:solidFill>
              </a:rPr>
              <a:t>COCKTAIL TOSSICO</a:t>
            </a:r>
            <a:endParaRPr lang="en-US" sz="3600" b="1" dirty="0">
              <a:solidFill>
                <a:srgbClr val="FF0000"/>
              </a:solidFill>
            </a:endParaRPr>
          </a:p>
        </p:txBody>
      </p:sp>
      <p:pic>
        <p:nvPicPr>
          <p:cNvPr id="4" name="Picture 3"/>
          <p:cNvPicPr>
            <a:picLocks noChangeAspect="1"/>
          </p:cNvPicPr>
          <p:nvPr/>
        </p:nvPicPr>
        <p:blipFill rotWithShape="1">
          <a:blip r:embed="rId2"/>
          <a:srcRect l="2258" t="1466" r="1900" b="32723"/>
          <a:stretch/>
        </p:blipFill>
        <p:spPr>
          <a:xfrm>
            <a:off x="2591742" y="3736821"/>
            <a:ext cx="3447021" cy="3077954"/>
          </a:xfrm>
          <a:prstGeom prst="rect">
            <a:avLst/>
          </a:prstGeom>
        </p:spPr>
      </p:pic>
      <p:sp>
        <p:nvSpPr>
          <p:cNvPr id="7" name="Rectangle 6"/>
          <p:cNvSpPr/>
          <p:nvPr/>
        </p:nvSpPr>
        <p:spPr>
          <a:xfrm>
            <a:off x="2591742" y="5704282"/>
            <a:ext cx="3447021" cy="1077218"/>
          </a:xfrm>
          <a:prstGeom prst="rect">
            <a:avLst/>
          </a:prstGeom>
        </p:spPr>
        <p:txBody>
          <a:bodyPr wrap="square">
            <a:spAutoFit/>
          </a:bodyPr>
          <a:lstStyle/>
          <a:p>
            <a:pPr algn="ctr"/>
            <a:r>
              <a:rPr lang="it-IT" sz="1600" b="1" dirty="0"/>
              <a:t>FAMIGLIE </a:t>
            </a:r>
            <a:r>
              <a:rPr lang="it-IT" sz="1600" b="1" dirty="0" smtClean="0"/>
              <a:t>CON/ </a:t>
            </a:r>
            <a:r>
              <a:rPr lang="it-IT" sz="1600" b="1" dirty="0"/>
              <a:t>MALATI INCURABILI </a:t>
            </a:r>
            <a:r>
              <a:rPr lang="it-IT" sz="1600" b="1" dirty="0" smtClean="0"/>
              <a:t/>
            </a:r>
            <a:br>
              <a:rPr lang="it-IT" sz="1600" b="1" dirty="0" smtClean="0"/>
            </a:br>
            <a:r>
              <a:rPr lang="it-IT" sz="1600" b="1" dirty="0" smtClean="0"/>
              <a:t>(malattia rara o cronico-degenerativa irreversibile, sofferenze fisiche, psicologiche e morali)</a:t>
            </a:r>
          </a:p>
        </p:txBody>
      </p:sp>
      <p:sp>
        <p:nvSpPr>
          <p:cNvPr id="10" name="Down Arrow Callout 9"/>
          <p:cNvSpPr/>
          <p:nvPr/>
        </p:nvSpPr>
        <p:spPr>
          <a:xfrm rot="20410263">
            <a:off x="660219" y="1976130"/>
            <a:ext cx="1999170" cy="2082027"/>
          </a:xfrm>
          <a:prstGeom prst="downArrowCallout">
            <a:avLst>
              <a:gd name="adj1" fmla="val 32138"/>
              <a:gd name="adj2" fmla="val 16069"/>
              <a:gd name="adj3" fmla="val 25000"/>
              <a:gd name="adj4" fmla="val 64977"/>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rgbClr val="FFFFFF"/>
                </a:solidFill>
              </a:rPr>
              <a:t>CIARLATANO</a:t>
            </a:r>
            <a:endParaRPr lang="it-IT" dirty="0">
              <a:solidFill>
                <a:srgbClr val="FFFFFF"/>
              </a:solidFill>
            </a:endParaRPr>
          </a:p>
          <a:p>
            <a:pPr algn="ctr"/>
            <a:r>
              <a:rPr lang="it-IT" sz="1400" b="1" dirty="0">
                <a:solidFill>
                  <a:srgbClr val="FFFFFF"/>
                </a:solidFill>
              </a:rPr>
              <a:t> (offre trattamenti segreti o esoterici, </a:t>
            </a:r>
            <a:r>
              <a:rPr lang="it-IT" sz="1400" b="1" dirty="0" smtClean="0">
                <a:solidFill>
                  <a:srgbClr val="FFFFFF"/>
                </a:solidFill>
              </a:rPr>
              <a:t>tratti psicologici manipolatori, </a:t>
            </a:r>
            <a:r>
              <a:rPr lang="it-IT" sz="1400" b="1" dirty="0">
                <a:solidFill>
                  <a:srgbClr val="FFFFFF"/>
                </a:solidFill>
              </a:rPr>
              <a:t>falsamente </a:t>
            </a:r>
            <a:r>
              <a:rPr lang="it-IT" sz="1400" b="1" dirty="0" smtClean="0">
                <a:solidFill>
                  <a:srgbClr val="FFFFFF"/>
                </a:solidFill>
              </a:rPr>
              <a:t>empatico, </a:t>
            </a:r>
            <a:r>
              <a:rPr lang="it-IT" sz="1400" b="1" dirty="0" err="1" smtClean="0">
                <a:solidFill>
                  <a:srgbClr val="FFFFFF"/>
                </a:solidFill>
              </a:rPr>
              <a:t>neoGalileo</a:t>
            </a:r>
            <a:r>
              <a:rPr lang="it-IT" sz="1400" b="1" dirty="0" smtClean="0">
                <a:solidFill>
                  <a:srgbClr val="FFFFFF"/>
                </a:solidFill>
              </a:rPr>
              <a:t>)</a:t>
            </a:r>
            <a:endParaRPr lang="it-IT" sz="1400" b="1" dirty="0">
              <a:solidFill>
                <a:srgbClr val="FFFFFF"/>
              </a:solidFill>
            </a:endParaRPr>
          </a:p>
        </p:txBody>
      </p:sp>
      <p:sp>
        <p:nvSpPr>
          <p:cNvPr id="12" name="Down Arrow Callout 11"/>
          <p:cNvSpPr/>
          <p:nvPr/>
        </p:nvSpPr>
        <p:spPr>
          <a:xfrm>
            <a:off x="2164511" y="995250"/>
            <a:ext cx="2060506" cy="1407057"/>
          </a:xfrm>
          <a:prstGeom prst="downArrowCallout">
            <a:avLst>
              <a:gd name="adj1" fmla="val 36116"/>
              <a:gd name="adj2" fmla="val 19794"/>
              <a:gd name="adj3" fmla="val 23213"/>
              <a:gd name="adj4" fmla="val 64977"/>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bg1"/>
                </a:solidFill>
              </a:rPr>
              <a:t>TELEVISIONE TRASH</a:t>
            </a:r>
            <a:br>
              <a:rPr lang="it-IT" sz="1600" b="1" dirty="0">
                <a:solidFill>
                  <a:schemeClr val="bg1"/>
                </a:solidFill>
              </a:rPr>
            </a:br>
            <a:r>
              <a:rPr lang="it-IT" sz="1600" b="1" dirty="0">
                <a:solidFill>
                  <a:schemeClr val="bg1"/>
                </a:solidFill>
              </a:rPr>
              <a:t> </a:t>
            </a:r>
            <a:r>
              <a:rPr lang="it-IT" sz="1600" b="1" dirty="0" smtClean="0">
                <a:solidFill>
                  <a:schemeClr val="bg1"/>
                </a:solidFill>
              </a:rPr>
              <a:t>TALKSHOW</a:t>
            </a:r>
          </a:p>
          <a:p>
            <a:pPr algn="ctr"/>
            <a:r>
              <a:rPr lang="it-IT" sz="1400" b="1" dirty="0" smtClean="0">
                <a:solidFill>
                  <a:schemeClr val="bg1"/>
                </a:solidFill>
              </a:rPr>
              <a:t>(artisti, opinionisti etc.)</a:t>
            </a:r>
            <a:endParaRPr lang="it-IT" sz="1400" b="1" dirty="0">
              <a:solidFill>
                <a:schemeClr val="bg1"/>
              </a:solidFill>
            </a:endParaRPr>
          </a:p>
        </p:txBody>
      </p:sp>
      <p:sp>
        <p:nvSpPr>
          <p:cNvPr id="14" name="Down Arrow Callout 13"/>
          <p:cNvSpPr/>
          <p:nvPr/>
        </p:nvSpPr>
        <p:spPr>
          <a:xfrm rot="498336">
            <a:off x="4930502" y="769983"/>
            <a:ext cx="2273477" cy="1567228"/>
          </a:xfrm>
          <a:prstGeom prst="downArrowCallout">
            <a:avLst>
              <a:gd name="adj1" fmla="val 35560"/>
              <a:gd name="adj2" fmla="val 15373"/>
              <a:gd name="adj3" fmla="val 25000"/>
              <a:gd name="adj4" fmla="val 64977"/>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rgbClr val="FFFFFF"/>
                </a:solidFill>
              </a:rPr>
              <a:t>POPULISMO</a:t>
            </a:r>
          </a:p>
          <a:p>
            <a:pPr algn="ctr"/>
            <a:r>
              <a:rPr lang="it-IT" sz="1400" b="1" dirty="0">
                <a:solidFill>
                  <a:srgbClr val="FFFFFF"/>
                </a:solidFill>
              </a:rPr>
              <a:t>(politico, </a:t>
            </a:r>
            <a:r>
              <a:rPr lang="it-IT" sz="1400" b="1" dirty="0" smtClean="0">
                <a:solidFill>
                  <a:srgbClr val="FFFFFF"/>
                </a:solidFill>
              </a:rPr>
              <a:t>scientifico, medico </a:t>
            </a:r>
            <a:r>
              <a:rPr lang="it-IT" sz="1400" b="1" dirty="0">
                <a:solidFill>
                  <a:srgbClr val="FFFFFF"/>
                </a:solidFill>
              </a:rPr>
              <a:t>e giornalistico/arroganza e cinismo totale)</a:t>
            </a:r>
          </a:p>
        </p:txBody>
      </p:sp>
      <p:sp>
        <p:nvSpPr>
          <p:cNvPr id="15" name="Down Arrow Callout 14"/>
          <p:cNvSpPr/>
          <p:nvPr/>
        </p:nvSpPr>
        <p:spPr>
          <a:xfrm rot="1090144">
            <a:off x="6477178" y="2152967"/>
            <a:ext cx="2095143" cy="1561385"/>
          </a:xfrm>
          <a:prstGeom prst="downArrowCallout">
            <a:avLst>
              <a:gd name="adj1" fmla="val 49426"/>
              <a:gd name="adj2" fmla="val 16947"/>
              <a:gd name="adj3" fmla="val 25000"/>
              <a:gd name="adj4" fmla="val 64977"/>
            </a:avLst>
          </a:prstGeom>
          <a:solidFill>
            <a:srgbClr val="FAAE2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b="1" dirty="0">
                <a:solidFill>
                  <a:srgbClr val="FFFFFF"/>
                </a:solidFill>
              </a:rPr>
              <a:t>INTERESSI</a:t>
            </a:r>
          </a:p>
          <a:p>
            <a:pPr algn="ctr"/>
            <a:r>
              <a:rPr lang="it-IT" sz="1400" b="1" dirty="0">
                <a:solidFill>
                  <a:srgbClr val="FFFFFF"/>
                </a:solidFill>
              </a:rPr>
              <a:t>(economici, politici, accademici, etc</a:t>
            </a:r>
            <a:r>
              <a:rPr lang="it-IT" sz="1400" b="1" dirty="0" smtClean="0">
                <a:solidFill>
                  <a:srgbClr val="FFFFFF"/>
                </a:solidFill>
              </a:rPr>
              <a:t>.)</a:t>
            </a:r>
            <a:endParaRPr lang="it-IT" sz="1400" b="1" dirty="0">
              <a:solidFill>
                <a:srgbClr val="FFFFFF"/>
              </a:solidFill>
            </a:endParaRPr>
          </a:p>
        </p:txBody>
      </p:sp>
      <p:sp>
        <p:nvSpPr>
          <p:cNvPr id="9" name="Down Arrow Callout 8"/>
          <p:cNvSpPr/>
          <p:nvPr/>
        </p:nvSpPr>
        <p:spPr>
          <a:xfrm>
            <a:off x="3565993" y="2112502"/>
            <a:ext cx="2233562" cy="1559885"/>
          </a:xfrm>
          <a:prstGeom prst="downArrowCallout">
            <a:avLst>
              <a:gd name="adj1" fmla="val 36116"/>
              <a:gd name="adj2" fmla="val 19794"/>
              <a:gd name="adj3" fmla="val 23213"/>
              <a:gd name="adj4" fmla="val 64977"/>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smtClean="0">
                <a:solidFill>
                  <a:schemeClr val="bg1"/>
                </a:solidFill>
              </a:rPr>
              <a:t>GIUDICI PIETOSI </a:t>
            </a:r>
            <a:br>
              <a:rPr lang="it-IT" sz="1600" b="1" dirty="0" smtClean="0">
                <a:solidFill>
                  <a:schemeClr val="bg1"/>
                </a:solidFill>
              </a:rPr>
            </a:br>
            <a:r>
              <a:rPr lang="it-IT" sz="1400" b="1" dirty="0" smtClean="0">
                <a:solidFill>
                  <a:schemeClr val="bg1"/>
                </a:solidFill>
              </a:rPr>
              <a:t>(disposti a prescrivere per legge e a carico del SSN un trattamento inefficace)</a:t>
            </a:r>
            <a:endParaRPr lang="it-IT" sz="1400" b="1" dirty="0">
              <a:solidFill>
                <a:schemeClr val="bg1"/>
              </a:solidFill>
            </a:endParaRPr>
          </a:p>
        </p:txBody>
      </p:sp>
    </p:spTree>
    <p:extLst>
      <p:ext uri="{BB962C8B-B14F-4D97-AF65-F5344CB8AC3E}">
        <p14:creationId xmlns:p14="http://schemas.microsoft.com/office/powerpoint/2010/main" val="2412752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2" grpId="1" animBg="1"/>
      <p:bldP spid="14" grpId="1" animBg="1"/>
      <p:bldP spid="15" grpId="1"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75"/>
            <a:ext cx="9180513"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3668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ext Box 2"/>
          <p:cNvSpPr txBox="1">
            <a:spLocks noChangeArrowheads="1"/>
          </p:cNvSpPr>
          <p:nvPr/>
        </p:nvSpPr>
        <p:spPr bwMode="auto">
          <a:xfrm>
            <a:off x="684213" y="115888"/>
            <a:ext cx="763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1" dirty="0">
                <a:solidFill>
                  <a:srgbClr val="FFCC66"/>
                </a:solidFill>
                <a:latin typeface="Arial" charset="0"/>
                <a:cs typeface="+mn-cs"/>
              </a:rPr>
              <a:t>History of good clinical practice</a:t>
            </a:r>
          </a:p>
        </p:txBody>
      </p:sp>
      <p:sp>
        <p:nvSpPr>
          <p:cNvPr id="768003" name="Text Box 3"/>
          <p:cNvSpPr txBox="1">
            <a:spLocks noChangeArrowheads="1"/>
          </p:cNvSpPr>
          <p:nvPr/>
        </p:nvSpPr>
        <p:spPr bwMode="auto">
          <a:xfrm>
            <a:off x="0" y="679698"/>
            <a:ext cx="9144000" cy="637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just">
              <a:defRPr/>
            </a:pPr>
            <a:r>
              <a:rPr lang="en-US" sz="1200" b="1" dirty="0" smtClean="0">
                <a:solidFill>
                  <a:schemeClr val="bg1"/>
                </a:solidFill>
                <a:latin typeface="Arial" charset="0"/>
                <a:cs typeface="+mn-cs"/>
              </a:rPr>
              <a:t>1906. The US </a:t>
            </a:r>
            <a:r>
              <a:rPr lang="en-US" sz="1200" b="1" i="1" dirty="0" smtClean="0">
                <a:solidFill>
                  <a:schemeClr val="bg1"/>
                </a:solidFill>
                <a:latin typeface="Arial" charset="0"/>
                <a:cs typeface="+mn-cs"/>
              </a:rPr>
              <a:t>Pure Food and Drug Act </a:t>
            </a:r>
            <a:r>
              <a:rPr lang="en-US" sz="1200" b="1" dirty="0" smtClean="0">
                <a:solidFill>
                  <a:schemeClr val="bg1"/>
                </a:solidFill>
                <a:latin typeface="Arial" charset="0"/>
                <a:cs typeface="+mn-cs"/>
              </a:rPr>
              <a:t>was the first action taken by a government to control the way drugs were put on the market</a:t>
            </a:r>
          </a:p>
          <a:p>
            <a:pPr algn="just">
              <a:defRPr/>
            </a:pPr>
            <a:endParaRPr lang="en-US" sz="1200" b="1" dirty="0" smtClean="0">
              <a:solidFill>
                <a:schemeClr val="bg1"/>
              </a:solidFill>
              <a:latin typeface="Arial" charset="0"/>
              <a:cs typeface="+mn-cs"/>
            </a:endParaRPr>
          </a:p>
          <a:p>
            <a:pPr algn="just">
              <a:defRPr/>
            </a:pPr>
            <a:r>
              <a:rPr lang="en-US" sz="1200" b="1" dirty="0" smtClean="0">
                <a:solidFill>
                  <a:schemeClr val="bg1"/>
                </a:solidFill>
                <a:latin typeface="Arial" charset="0"/>
                <a:cs typeface="+mn-cs"/>
              </a:rPr>
              <a:t>1937-38. The so-called Sulfanilamide incident in the US proved that the Pure Food and Drug Act of 1906 insufficient. The Food, Drug and Cosmetic Act of 1938 introduced, besides stricter regulations on </a:t>
            </a:r>
            <a:r>
              <a:rPr lang="en-US" sz="1200" b="1" dirty="0" err="1" smtClean="0">
                <a:solidFill>
                  <a:schemeClr val="bg1"/>
                </a:solidFill>
                <a:latin typeface="Arial" charset="0"/>
                <a:cs typeface="+mn-cs"/>
              </a:rPr>
              <a:t>labelling</a:t>
            </a:r>
            <a:r>
              <a:rPr lang="en-US" sz="1200" b="1" dirty="0" smtClean="0">
                <a:solidFill>
                  <a:schemeClr val="bg1"/>
                </a:solidFill>
                <a:latin typeface="Arial" charset="0"/>
                <a:cs typeface="+mn-cs"/>
              </a:rPr>
              <a:t>, safety standards and required that new drugs were tested on safety before marketing</a:t>
            </a:r>
          </a:p>
          <a:p>
            <a:pPr algn="just">
              <a:defRPr/>
            </a:pPr>
            <a:endParaRPr lang="en-US" sz="1200" b="1" dirty="0" smtClean="0">
              <a:solidFill>
                <a:schemeClr val="bg1"/>
              </a:solidFill>
              <a:latin typeface="Arial" charset="0"/>
              <a:cs typeface="+mn-cs"/>
            </a:endParaRPr>
          </a:p>
          <a:p>
            <a:pPr algn="just">
              <a:defRPr/>
            </a:pPr>
            <a:r>
              <a:rPr lang="en-US" sz="1200" b="1" dirty="0" smtClean="0">
                <a:solidFill>
                  <a:schemeClr val="bg1"/>
                </a:solidFill>
                <a:latin typeface="Arial" charset="0"/>
                <a:cs typeface="+mn-cs"/>
              </a:rPr>
              <a:t>1947. The Nuremberg Code defined the ethical standards to differentiate between legal and illegal experiments on humans</a:t>
            </a:r>
          </a:p>
          <a:p>
            <a:pPr algn="just">
              <a:defRPr/>
            </a:pPr>
            <a:endParaRPr lang="en-US" sz="1200" b="1" dirty="0" smtClean="0">
              <a:solidFill>
                <a:schemeClr val="bg1"/>
              </a:solidFill>
              <a:latin typeface="Arial" charset="0"/>
              <a:cs typeface="+mn-cs"/>
            </a:endParaRPr>
          </a:p>
          <a:p>
            <a:pPr algn="just">
              <a:defRPr/>
            </a:pPr>
            <a:r>
              <a:rPr lang="en-US" sz="1200" b="1" dirty="0" smtClean="0">
                <a:solidFill>
                  <a:schemeClr val="bg1"/>
                </a:solidFill>
                <a:latin typeface="Arial" charset="0"/>
                <a:cs typeface="+mn-cs"/>
              </a:rPr>
              <a:t>1962-… The Thalidomide tragedy induced the FDA to tight and amend the Food, Drug and Cosmetic Act of 1938. From the mid-1970s, the FDA found it necessary to reject clinical research from other countries, since they didn't have the same ethical and safety standards as the US </a:t>
            </a:r>
          </a:p>
          <a:p>
            <a:pPr algn="just">
              <a:defRPr/>
            </a:pPr>
            <a:endParaRPr lang="en-US" sz="1200" b="1" dirty="0" smtClean="0">
              <a:solidFill>
                <a:schemeClr val="bg1"/>
              </a:solidFill>
              <a:latin typeface="Arial" charset="0"/>
              <a:cs typeface="+mn-cs"/>
            </a:endParaRPr>
          </a:p>
          <a:p>
            <a:pPr algn="just">
              <a:defRPr/>
            </a:pPr>
            <a:r>
              <a:rPr lang="en-US" sz="1200" b="1" dirty="0">
                <a:solidFill>
                  <a:schemeClr val="bg1"/>
                </a:solidFill>
                <a:latin typeface="Arial" charset="0"/>
              </a:rPr>
              <a:t>1964. The Declaration of Helsinki issued by the Word Medical Association provided the highest ethical standards at that </a:t>
            </a:r>
            <a:r>
              <a:rPr lang="en-US" sz="1200" b="1" dirty="0" smtClean="0">
                <a:solidFill>
                  <a:schemeClr val="bg1"/>
                </a:solidFill>
                <a:latin typeface="Arial" charset="0"/>
              </a:rPr>
              <a:t>time</a:t>
            </a:r>
            <a:endParaRPr lang="en-US" sz="1200" b="1" dirty="0" smtClean="0">
              <a:solidFill>
                <a:schemeClr val="bg1"/>
              </a:solidFill>
              <a:latin typeface="Arial" charset="0"/>
              <a:cs typeface="+mn-cs"/>
            </a:endParaRPr>
          </a:p>
          <a:p>
            <a:pPr algn="just">
              <a:defRPr/>
            </a:pPr>
            <a:endParaRPr lang="en-US" sz="1200" b="1" dirty="0" smtClean="0">
              <a:solidFill>
                <a:schemeClr val="bg1"/>
              </a:solidFill>
              <a:latin typeface="Arial" charset="0"/>
              <a:cs typeface="+mn-cs"/>
            </a:endParaRPr>
          </a:p>
          <a:p>
            <a:pPr algn="just">
              <a:defRPr/>
            </a:pPr>
            <a:r>
              <a:rPr lang="en-US" sz="1200" b="1" dirty="0" smtClean="0">
                <a:solidFill>
                  <a:schemeClr val="bg1"/>
                </a:solidFill>
                <a:latin typeface="Arial" charset="0"/>
                <a:cs typeface="+mn-cs"/>
              </a:rPr>
              <a:t>1968-1975. WHO formulated proposals and guidelines for clinical evaluation of drug products</a:t>
            </a:r>
          </a:p>
          <a:p>
            <a:pPr algn="just">
              <a:defRPr/>
            </a:pPr>
            <a:endParaRPr lang="en-US" sz="1200" b="1" dirty="0" smtClean="0">
              <a:solidFill>
                <a:schemeClr val="bg1"/>
              </a:solidFill>
              <a:latin typeface="Arial" charset="0"/>
              <a:cs typeface="+mn-cs"/>
            </a:endParaRPr>
          </a:p>
          <a:p>
            <a:pPr algn="just">
              <a:defRPr/>
            </a:pPr>
            <a:r>
              <a:rPr lang="en-US" sz="1200" b="1" dirty="0" smtClean="0">
                <a:solidFill>
                  <a:schemeClr val="bg1"/>
                </a:solidFill>
                <a:latin typeface="Arial" charset="0"/>
                <a:cs typeface="+mn-cs"/>
              </a:rPr>
              <a:t>1985-… Europe and Japan developed their own set of GCP guidelines. The differences between the US, Europe and Japan remained and did not contribute to the economical efficiency of clinical trials: pharmaceutical companies had to invest in three different trials to globally market one single drug.</a:t>
            </a:r>
          </a:p>
          <a:p>
            <a:pPr algn="just">
              <a:defRPr/>
            </a:pPr>
            <a:r>
              <a:rPr lang="en-US" sz="1200" b="1" dirty="0" smtClean="0">
                <a:solidFill>
                  <a:schemeClr val="bg1"/>
                </a:solidFill>
                <a:latin typeface="Arial" charset="0"/>
                <a:cs typeface="+mn-cs"/>
              </a:rPr>
              <a:t>1996. An International Conference on </a:t>
            </a:r>
            <a:r>
              <a:rPr lang="en-US" sz="1200" b="1" dirty="0" err="1" smtClean="0">
                <a:solidFill>
                  <a:schemeClr val="bg1"/>
                </a:solidFill>
                <a:latin typeface="Arial" charset="0"/>
                <a:cs typeface="+mn-cs"/>
              </a:rPr>
              <a:t>Harmonisation</a:t>
            </a:r>
            <a:r>
              <a:rPr lang="en-US" sz="1200" b="1" dirty="0" smtClean="0">
                <a:solidFill>
                  <a:schemeClr val="bg1"/>
                </a:solidFill>
                <a:latin typeface="Arial" charset="0"/>
                <a:cs typeface="+mn-cs"/>
              </a:rPr>
              <a:t> (ICH) was called into being, consisting of authorities of Europe, US and Japan and experts form the pharmaceutical industries. This led to an international, uniform standard to accept the results of clinical as long as they are conducted according to the ICH-GCP guidelines on Safety, Quality, Efficiency and Multidisciplinary.</a:t>
            </a:r>
          </a:p>
          <a:p>
            <a:pPr algn="just">
              <a:defRPr/>
            </a:pPr>
            <a:endParaRPr lang="en-US" sz="1200" b="1" dirty="0" smtClean="0">
              <a:solidFill>
                <a:schemeClr val="bg1"/>
              </a:solidFill>
              <a:latin typeface="Arial" charset="0"/>
              <a:cs typeface="+mn-cs"/>
            </a:endParaRPr>
          </a:p>
          <a:p>
            <a:pPr algn="just">
              <a:defRPr/>
            </a:pPr>
            <a:r>
              <a:rPr lang="en-US" sz="1200" b="1" dirty="0" smtClean="0">
                <a:solidFill>
                  <a:schemeClr val="bg1"/>
                </a:solidFill>
                <a:latin typeface="Arial" charset="0"/>
                <a:cs typeface="+mn-cs"/>
              </a:rPr>
              <a:t>1997- 2007. In Italy the Good Clinical Practice guidelines were first implemented in 1997 (DM 15 </a:t>
            </a:r>
            <a:r>
              <a:rPr lang="en-US" sz="1200" b="1" dirty="0" err="1" smtClean="0">
                <a:solidFill>
                  <a:schemeClr val="bg1"/>
                </a:solidFill>
                <a:latin typeface="Arial" charset="0"/>
                <a:cs typeface="+mn-cs"/>
              </a:rPr>
              <a:t>luglio</a:t>
            </a:r>
            <a:r>
              <a:rPr lang="en-US" sz="1200" b="1" dirty="0" smtClean="0">
                <a:solidFill>
                  <a:schemeClr val="bg1"/>
                </a:solidFill>
                <a:latin typeface="Arial" charset="0"/>
                <a:cs typeface="+mn-cs"/>
              </a:rPr>
              <a:t> 1997, </a:t>
            </a:r>
            <a:r>
              <a:rPr lang="en-US" sz="1200" b="1" i="1" dirty="0" err="1" smtClean="0">
                <a:solidFill>
                  <a:schemeClr val="bg1"/>
                </a:solidFill>
                <a:latin typeface="Arial" charset="0"/>
                <a:cs typeface="+mn-cs"/>
              </a:rPr>
              <a:t>Recepimento</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delle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linee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guida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dell'Unione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europea</a:t>
            </a:r>
            <a:r>
              <a:rPr lang="en-US" sz="1200" b="1" i="1" dirty="0" smtClean="0">
                <a:solidFill>
                  <a:schemeClr val="bg1"/>
                </a:solidFill>
                <a:latin typeface="Arial" charset="0"/>
                <a:cs typeface="+mn-cs"/>
              </a:rPr>
              <a:t> di </a:t>
            </a:r>
            <a:r>
              <a:rPr lang="en-US" sz="1200" b="1" i="1" dirty="0" err="1" smtClean="0">
                <a:solidFill>
                  <a:schemeClr val="bg1"/>
                </a:solidFill>
                <a:latin typeface="Arial" charset="0"/>
                <a:cs typeface="+mn-cs"/>
              </a:rPr>
              <a:t>buona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pratica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clinica</a:t>
            </a:r>
            <a:r>
              <a:rPr lang="en-US" sz="1200" b="1" i="1" dirty="0" smtClean="0">
                <a:solidFill>
                  <a:schemeClr val="bg1"/>
                </a:solidFill>
                <a:latin typeface="Arial" charset="0"/>
                <a:cs typeface="+mn-cs"/>
              </a:rPr>
              <a:t> per la </a:t>
            </a:r>
            <a:r>
              <a:rPr lang="en-US" sz="1200" b="1" i="1" dirty="0" err="1" smtClean="0">
                <a:solidFill>
                  <a:schemeClr val="bg1"/>
                </a:solidFill>
                <a:latin typeface="Arial" charset="0"/>
                <a:cs typeface="+mn-cs"/>
              </a:rPr>
              <a:t>esecuzione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delle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sperimentazioni</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cliniche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dei</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medicinali</a:t>
            </a:r>
            <a:r>
              <a:rPr lang="en-US" sz="1200" b="1" dirty="0" smtClean="0">
                <a:solidFill>
                  <a:schemeClr val="bg1"/>
                </a:solidFill>
                <a:latin typeface="Arial" charset="0"/>
                <a:cs typeface="+mn-cs"/>
              </a:rPr>
              <a:t>). The 1997 decree was complemented by the reception of two further EU directives in 2003 (</a:t>
            </a:r>
            <a:r>
              <a:rPr lang="en-US" sz="1200" b="1" dirty="0" err="1" smtClean="0">
                <a:solidFill>
                  <a:schemeClr val="bg1"/>
                </a:solidFill>
                <a:latin typeface="Arial" charset="0"/>
                <a:cs typeface="+mn-cs"/>
              </a:rPr>
              <a:t>Dlgs</a:t>
            </a:r>
            <a:r>
              <a:rPr lang="en-US" sz="1200" b="1" dirty="0" smtClean="0">
                <a:solidFill>
                  <a:schemeClr val="bg1"/>
                </a:solidFill>
                <a:latin typeface="Arial" charset="0"/>
                <a:cs typeface="+mn-cs"/>
              </a:rPr>
              <a:t> 211/2003, </a:t>
            </a:r>
            <a:r>
              <a:rPr lang="en-US" sz="1200" b="1" i="1" dirty="0" err="1" smtClean="0">
                <a:solidFill>
                  <a:schemeClr val="bg1"/>
                </a:solidFill>
                <a:latin typeface="Arial" charset="0"/>
                <a:cs typeface="+mn-cs"/>
              </a:rPr>
              <a:t>Attuazione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della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direttiva</a:t>
            </a:r>
            <a:r>
              <a:rPr lang="en-US" sz="1200" b="1" i="1" dirty="0" smtClean="0">
                <a:solidFill>
                  <a:schemeClr val="bg1"/>
                </a:solidFill>
                <a:latin typeface="Arial" charset="0"/>
                <a:cs typeface="+mn-cs"/>
              </a:rPr>
              <a:t> 2001/20/CE </a:t>
            </a:r>
            <a:r>
              <a:rPr lang="en-US" sz="1200" b="1" i="1" dirty="0" err="1" smtClean="0">
                <a:solidFill>
                  <a:schemeClr val="bg1"/>
                </a:solidFill>
                <a:latin typeface="Arial" charset="0"/>
                <a:cs typeface="+mn-cs"/>
              </a:rPr>
              <a:t>relativa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all'applicazione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della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buona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pratica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clinica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nell'esecuzione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delle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sperimentazioni</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cliniche</a:t>
            </a:r>
            <a:r>
              <a:rPr lang="en-US" sz="1200" b="1" i="1" dirty="0" smtClean="0">
                <a:solidFill>
                  <a:schemeClr val="bg1"/>
                </a:solidFill>
                <a:latin typeface="Arial" charset="0"/>
                <a:cs typeface="+mn-cs"/>
              </a:rPr>
              <a:t> di </a:t>
            </a:r>
            <a:r>
              <a:rPr lang="en-US" sz="1200" b="1" i="1" dirty="0" err="1" smtClean="0">
                <a:solidFill>
                  <a:schemeClr val="bg1"/>
                </a:solidFill>
                <a:latin typeface="Arial" charset="0"/>
                <a:cs typeface="+mn-cs"/>
              </a:rPr>
              <a:t>medicinali</a:t>
            </a:r>
            <a:r>
              <a:rPr lang="en-US" sz="1200" b="1" i="1" dirty="0" smtClean="0">
                <a:solidFill>
                  <a:schemeClr val="bg1"/>
                </a:solidFill>
                <a:latin typeface="Arial" charset="0"/>
                <a:cs typeface="+mn-cs"/>
              </a:rPr>
              <a:t> per </a:t>
            </a:r>
            <a:r>
              <a:rPr lang="en-US" sz="1200" b="1" i="1" dirty="0" err="1" smtClean="0">
                <a:solidFill>
                  <a:schemeClr val="bg1"/>
                </a:solidFill>
                <a:latin typeface="Arial" charset="0"/>
                <a:cs typeface="+mn-cs"/>
              </a:rPr>
              <a:t>uso</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clinico</a:t>
            </a:r>
            <a:r>
              <a:rPr lang="en-US" sz="1200" b="1" dirty="0" smtClean="0">
                <a:solidFill>
                  <a:schemeClr val="bg1"/>
                </a:solidFill>
                <a:latin typeface="Arial" charset="0"/>
                <a:cs typeface="+mn-cs"/>
              </a:rPr>
              <a:t>), and 2007 (</a:t>
            </a:r>
            <a:r>
              <a:rPr lang="en-US" sz="1200" b="1" dirty="0" err="1" smtClean="0">
                <a:solidFill>
                  <a:schemeClr val="bg1"/>
                </a:solidFill>
                <a:latin typeface="Arial" charset="0"/>
                <a:cs typeface="+mn-cs"/>
              </a:rPr>
              <a:t>Dlgs</a:t>
            </a:r>
            <a:r>
              <a:rPr lang="en-US" sz="1200" b="1" dirty="0" smtClean="0">
                <a:solidFill>
                  <a:schemeClr val="bg1"/>
                </a:solidFill>
                <a:latin typeface="Arial" charset="0"/>
                <a:cs typeface="+mn-cs"/>
              </a:rPr>
              <a:t> 200/2007, </a:t>
            </a:r>
            <a:r>
              <a:rPr lang="en-US" sz="1200" b="1" i="1" dirty="0" err="1" smtClean="0">
                <a:solidFill>
                  <a:schemeClr val="bg1"/>
                </a:solidFill>
                <a:latin typeface="Arial" charset="0"/>
                <a:cs typeface="+mn-cs"/>
              </a:rPr>
              <a:t>Attuazione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della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direttiva</a:t>
            </a:r>
            <a:r>
              <a:rPr lang="en-US" sz="1200" b="1" i="1" dirty="0" smtClean="0">
                <a:solidFill>
                  <a:schemeClr val="bg1"/>
                </a:solidFill>
                <a:latin typeface="Arial" charset="0"/>
                <a:cs typeface="+mn-cs"/>
              </a:rPr>
              <a:t> 2005/28/CE </a:t>
            </a:r>
            <a:r>
              <a:rPr lang="en-US" sz="1200" b="1" i="1" dirty="0" err="1" smtClean="0">
                <a:solidFill>
                  <a:schemeClr val="bg1"/>
                </a:solidFill>
                <a:latin typeface="Arial" charset="0"/>
                <a:cs typeface="+mn-cs"/>
              </a:rPr>
              <a:t>recante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principi</a:t>
            </a:r>
            <a:r>
              <a:rPr lang="en-US" sz="1200" b="1" i="1" dirty="0" smtClean="0">
                <a:solidFill>
                  <a:schemeClr val="bg1"/>
                </a:solidFill>
                <a:latin typeface="Arial" charset="0"/>
                <a:cs typeface="+mn-cs"/>
              </a:rPr>
              <a:t> e </a:t>
            </a:r>
            <a:r>
              <a:rPr lang="en-US" sz="1200" b="1" i="1" dirty="0" err="1" smtClean="0">
                <a:solidFill>
                  <a:schemeClr val="bg1"/>
                </a:solidFill>
                <a:latin typeface="Arial" charset="0"/>
                <a:cs typeface="+mn-cs"/>
              </a:rPr>
              <a:t>linee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guida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dettagliate</a:t>
            </a:r>
            <a:r>
              <a:rPr lang="en-US" sz="1200" b="1" i="1" dirty="0" smtClean="0">
                <a:solidFill>
                  <a:schemeClr val="bg1"/>
                </a:solidFill>
                <a:latin typeface="Arial" charset="0"/>
                <a:cs typeface="+mn-cs"/>
              </a:rPr>
              <a:t> per la </a:t>
            </a:r>
            <a:r>
              <a:rPr lang="en-US" sz="1200" b="1" i="1" dirty="0" err="1" smtClean="0">
                <a:solidFill>
                  <a:schemeClr val="bg1"/>
                </a:solidFill>
                <a:latin typeface="Arial" charset="0"/>
                <a:cs typeface="+mn-cs"/>
              </a:rPr>
              <a:t>buona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pratica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clinica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relativa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ai</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medicinali</a:t>
            </a:r>
            <a:r>
              <a:rPr lang="en-US" sz="1200" b="1" i="1" dirty="0" smtClean="0">
                <a:solidFill>
                  <a:schemeClr val="bg1"/>
                </a:solidFill>
                <a:latin typeface="Arial" charset="0"/>
                <a:cs typeface="+mn-cs"/>
              </a:rPr>
              <a:t> in </a:t>
            </a:r>
            <a:r>
              <a:rPr lang="en-US" sz="1200" b="1" i="1" dirty="0" err="1" smtClean="0">
                <a:solidFill>
                  <a:schemeClr val="bg1"/>
                </a:solidFill>
                <a:latin typeface="Arial" charset="0"/>
                <a:cs typeface="+mn-cs"/>
              </a:rPr>
              <a:t>fase</a:t>
            </a:r>
            <a:r>
              <a:rPr lang="en-US" sz="1200" b="1" i="1" dirty="0" smtClean="0">
                <a:solidFill>
                  <a:schemeClr val="bg1"/>
                </a:solidFill>
                <a:latin typeface="Arial" charset="0"/>
                <a:cs typeface="+mn-cs"/>
              </a:rPr>
              <a:t> di </a:t>
            </a:r>
            <a:r>
              <a:rPr lang="en-US" sz="1200" b="1" i="1" dirty="0" err="1" smtClean="0">
                <a:solidFill>
                  <a:schemeClr val="bg1"/>
                </a:solidFill>
                <a:latin typeface="Arial" charset="0"/>
                <a:cs typeface="+mn-cs"/>
              </a:rPr>
              <a:t>sperimentazione</a:t>
            </a:r>
            <a:r>
              <a:rPr lang="en-US" sz="1200" b="1" i="1" dirty="0" smtClean="0">
                <a:solidFill>
                  <a:schemeClr val="bg1"/>
                </a:solidFill>
                <a:latin typeface="Arial" charset="0"/>
                <a:cs typeface="+mn-cs"/>
              </a:rPr>
              <a:t> a </a:t>
            </a:r>
            <a:r>
              <a:rPr lang="en-US" sz="1200" b="1" i="1" dirty="0" err="1" smtClean="0">
                <a:solidFill>
                  <a:schemeClr val="bg1"/>
                </a:solidFill>
                <a:latin typeface="Arial" charset="0"/>
                <a:cs typeface="+mn-cs"/>
              </a:rPr>
              <a:t>uso</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umano</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nonche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requisiti</a:t>
            </a:r>
            <a:r>
              <a:rPr lang="en-US" sz="1200" b="1" i="1" dirty="0" smtClean="0">
                <a:solidFill>
                  <a:schemeClr val="bg1"/>
                </a:solidFill>
                <a:latin typeface="Arial" charset="0"/>
                <a:cs typeface="+mn-cs"/>
              </a:rPr>
              <a:t> per </a:t>
            </a:r>
            <a:r>
              <a:rPr lang="en-US" sz="1200" b="1" i="1" dirty="0" err="1" smtClean="0">
                <a:solidFill>
                  <a:schemeClr val="bg1"/>
                </a:solidFill>
                <a:latin typeface="Arial" charset="0"/>
                <a:cs typeface="+mn-cs"/>
              </a:rPr>
              <a:t>l'autorizzazione</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alla</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fabbricazione</a:t>
            </a:r>
            <a:r>
              <a:rPr lang="en-US" sz="1200" b="1" i="1" dirty="0" smtClean="0">
                <a:solidFill>
                  <a:schemeClr val="bg1"/>
                </a:solidFill>
                <a:latin typeface="Arial" charset="0"/>
                <a:cs typeface="+mn-cs"/>
              </a:rPr>
              <a:t> o </a:t>
            </a:r>
            <a:r>
              <a:rPr lang="en-US" sz="1200" b="1" i="1" dirty="0" err="1" smtClean="0">
                <a:solidFill>
                  <a:schemeClr val="bg1"/>
                </a:solidFill>
                <a:latin typeface="Arial" charset="0"/>
                <a:cs typeface="+mn-cs"/>
              </a:rPr>
              <a:t>importazione</a:t>
            </a:r>
            <a:r>
              <a:rPr lang="en-US" sz="1200" b="1" i="1" dirty="0" smtClean="0">
                <a:solidFill>
                  <a:schemeClr val="bg1"/>
                </a:solidFill>
                <a:latin typeface="Arial" charset="0"/>
                <a:cs typeface="+mn-cs"/>
              </a:rPr>
              <a:t> di </a:t>
            </a:r>
            <a:r>
              <a:rPr lang="en-US" sz="1200" b="1" i="1" dirty="0" err="1" smtClean="0">
                <a:solidFill>
                  <a:schemeClr val="bg1"/>
                </a:solidFill>
                <a:latin typeface="Arial" charset="0"/>
                <a:cs typeface="+mn-cs"/>
              </a:rPr>
              <a:t>tali</a:t>
            </a:r>
            <a:r>
              <a:rPr lang="en-US" sz="1200" b="1" i="1" dirty="0" smtClean="0">
                <a:solidFill>
                  <a:schemeClr val="bg1"/>
                </a:solidFill>
                <a:latin typeface="Arial" charset="0"/>
                <a:cs typeface="+mn-cs"/>
              </a:rPr>
              <a:t> </a:t>
            </a:r>
            <a:r>
              <a:rPr lang="en-US" sz="1200" b="1" i="1" dirty="0" err="1" smtClean="0">
                <a:solidFill>
                  <a:schemeClr val="bg1"/>
                </a:solidFill>
                <a:latin typeface="Arial" charset="0"/>
                <a:cs typeface="+mn-cs"/>
              </a:rPr>
              <a:t>medicinali</a:t>
            </a:r>
            <a:r>
              <a:rPr lang="en-US" sz="1200" b="1" dirty="0" smtClean="0">
                <a:solidFill>
                  <a:schemeClr val="bg1"/>
                </a:solidFill>
                <a:latin typeface="Arial" charset="0"/>
                <a:cs typeface="+mn-cs"/>
              </a:rPr>
              <a:t>) </a:t>
            </a:r>
          </a:p>
        </p:txBody>
      </p:sp>
    </p:spTree>
    <p:extLst>
      <p:ext uri="{BB962C8B-B14F-4D97-AF65-F5344CB8AC3E}">
        <p14:creationId xmlns:p14="http://schemas.microsoft.com/office/powerpoint/2010/main" val="423069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Text Box 2"/>
          <p:cNvSpPr txBox="1">
            <a:spLocks noChangeArrowheads="1"/>
          </p:cNvSpPr>
          <p:nvPr/>
        </p:nvSpPr>
        <p:spPr bwMode="auto">
          <a:xfrm>
            <a:off x="395288" y="777875"/>
            <a:ext cx="8353425"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defRPr/>
            </a:pPr>
            <a:r>
              <a:rPr lang="en-US" sz="2000" b="1" dirty="0">
                <a:solidFill>
                  <a:srgbClr val="00FF00"/>
                </a:solidFill>
                <a:latin typeface="Arial" charset="0"/>
                <a:cs typeface="+mn-cs"/>
              </a:rPr>
              <a:t>GOOD CLINICAL PRACTICE</a:t>
            </a:r>
            <a:r>
              <a:rPr lang="en-US" sz="1600" b="1" dirty="0">
                <a:solidFill>
                  <a:schemeClr val="bg1"/>
                </a:solidFill>
                <a:latin typeface="Arial" charset="0"/>
                <a:cs typeface="+mn-cs"/>
              </a:rPr>
              <a:t>: includes protection of human rights as a subject in clinical trial, provides assurance of the safety and efficacy of the newly developed compounds, includes standards on how clinical trials should be conducted, defines the roles and responsibilities of clinical trial sponsors, clinical research investigators, and monitors. [Directive 2001/20/EC or Clinical Trials Directive of 4 April 2001]</a:t>
            </a:r>
          </a:p>
          <a:p>
            <a:pPr algn="just">
              <a:spcBef>
                <a:spcPct val="50000"/>
              </a:spcBef>
              <a:defRPr/>
            </a:pPr>
            <a:r>
              <a:rPr lang="en-US" sz="2000" b="1" dirty="0">
                <a:solidFill>
                  <a:srgbClr val="00FF00"/>
                </a:solidFill>
                <a:latin typeface="Arial" charset="0"/>
                <a:cs typeface="+mn-cs"/>
              </a:rPr>
              <a:t>GOOD MANUFACTURING PRACTICES</a:t>
            </a:r>
            <a:r>
              <a:rPr lang="en-US" sz="2000" b="1" dirty="0">
                <a:solidFill>
                  <a:srgbClr val="33CC33"/>
                </a:solidFill>
                <a:latin typeface="Arial" charset="0"/>
                <a:cs typeface="+mn-cs"/>
              </a:rPr>
              <a:t> </a:t>
            </a:r>
            <a:r>
              <a:rPr lang="en-US" sz="1600" b="1" dirty="0">
                <a:solidFill>
                  <a:schemeClr val="bg1"/>
                </a:solidFill>
                <a:latin typeface="Arial" charset="0"/>
                <a:cs typeface="+mn-cs"/>
              </a:rPr>
              <a:t>(FDA, EU, CANADA, International Conference on Harmonization, </a:t>
            </a:r>
            <a:r>
              <a:rPr lang="en-US" sz="1600" b="1" dirty="0" err="1">
                <a:solidFill>
                  <a:schemeClr val="bg1"/>
                </a:solidFill>
                <a:latin typeface="Arial" charset="0"/>
                <a:cs typeface="+mn-cs"/>
              </a:rPr>
              <a:t>etc</a:t>
            </a:r>
            <a:r>
              <a:rPr lang="en-US" sz="1600" b="1" dirty="0">
                <a:solidFill>
                  <a:schemeClr val="bg1"/>
                </a:solidFill>
                <a:latin typeface="Arial" charset="0"/>
                <a:cs typeface="+mn-cs"/>
              </a:rPr>
              <a:t>,): requires that all manufacturing and testing equipment has been qualified as suitable for use, and that all operational methodologies and procedures (such as manufacturing, cleaning, and analytical testing) utilized in the drug manufacturing process have been validated (according to predetermined specifications), to demonstrate that they can perform their purported function(s) [Directive 2003/94/EC, of 8 October 2003].</a:t>
            </a:r>
          </a:p>
          <a:p>
            <a:pPr algn="just">
              <a:spcBef>
                <a:spcPct val="50000"/>
              </a:spcBef>
              <a:defRPr/>
            </a:pPr>
            <a:r>
              <a:rPr lang="en-US" sz="2000" b="1" dirty="0">
                <a:solidFill>
                  <a:srgbClr val="00FF00"/>
                </a:solidFill>
                <a:latin typeface="Arial" charset="0"/>
                <a:cs typeface="+mn-cs"/>
              </a:rPr>
              <a:t>GOOD LABORATORY PRACTICE</a:t>
            </a:r>
            <a:r>
              <a:rPr lang="en-US" sz="2000" b="1" dirty="0">
                <a:solidFill>
                  <a:srgbClr val="33CC33"/>
                </a:solidFill>
                <a:latin typeface="Arial" charset="0"/>
                <a:cs typeface="+mn-cs"/>
              </a:rPr>
              <a:t> </a:t>
            </a:r>
            <a:r>
              <a:rPr lang="en-US" sz="1600" b="1" dirty="0">
                <a:solidFill>
                  <a:schemeClr val="bg1"/>
                </a:solidFill>
                <a:latin typeface="Arial" charset="0"/>
                <a:cs typeface="+mn-cs"/>
              </a:rPr>
              <a:t>(applies to non-clinical studies): embodies a set of principles that provides a framework within which laboratory studies are planned, performed, monitored, recorded, reported and archived; and helps assure regulatory authorities that the data submitted are a true reflection of the results obtained during the study and can therefore be relied upon when making risk/safety assessments [Directive 2004/10/EC of the European Parliament and of the Council of 11 February 2004]</a:t>
            </a:r>
          </a:p>
        </p:txBody>
      </p:sp>
    </p:spTree>
    <p:extLst>
      <p:ext uri="{BB962C8B-B14F-4D97-AF65-F5344CB8AC3E}">
        <p14:creationId xmlns:p14="http://schemas.microsoft.com/office/powerpoint/2010/main" val="148334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28624</TotalTime>
  <Words>1008</Words>
  <Application>Microsoft Macintosh PowerPoint</Application>
  <PresentationFormat>On-screen Show (4:3)</PresentationFormat>
  <Paragraphs>84</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 di Office</vt:lpstr>
      <vt:lpstr>Dal caso Di Bella al caso Stamina: bioetica di un cocktail tossico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GCP</vt:lpstr>
      <vt:lpstr>PowerPoint Presentation</vt:lpstr>
    </vt:vector>
  </TitlesOfParts>
  <Company>Sapienza Università di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Gilberto Corbellini</dc:creator>
  <cp:lastModifiedBy>Gilberto Corbellini</cp:lastModifiedBy>
  <cp:revision>151</cp:revision>
  <dcterms:created xsi:type="dcterms:W3CDTF">2013-05-01T19:47:13Z</dcterms:created>
  <dcterms:modified xsi:type="dcterms:W3CDTF">2013-11-16T09:37:59Z</dcterms:modified>
</cp:coreProperties>
</file>