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notesMasterIdLst>
    <p:notesMasterId r:id="rId14"/>
  </p:notesMasterIdLst>
  <p:sldIdLst>
    <p:sldId id="266" r:id="rId3"/>
    <p:sldId id="256" r:id="rId4"/>
    <p:sldId id="260" r:id="rId5"/>
    <p:sldId id="258" r:id="rId6"/>
    <p:sldId id="257" r:id="rId7"/>
    <p:sldId id="267" r:id="rId8"/>
    <p:sldId id="270" r:id="rId9"/>
    <p:sldId id="271" r:id="rId10"/>
    <p:sldId id="268" r:id="rId11"/>
    <p:sldId id="272" r:id="rId12"/>
    <p:sldId id="274" r:id="rId13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00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9803" autoAdjust="0"/>
  </p:normalViewPr>
  <p:slideViewPr>
    <p:cSldViewPr>
      <p:cViewPr varScale="1">
        <p:scale>
          <a:sx n="93" d="100"/>
          <a:sy n="93" d="100"/>
        </p:scale>
        <p:origin x="-42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20F457E-4774-4F1A-9511-1D8D01EDF03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smtClean="0"/>
              <a:t>E’ soprattutto nella cronicita’, più che in altri ambiti, che il paiente si trova veramente al centro. Gran parte della cura è un’autocura, il sanitario controllo la malattia attraverso il paziente.Diventa quindi fondamentale il coinvolgimento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smtClean="0"/>
              <a:t>Come coinvolgere il paziente? Come renderlo partner nel processo di cura? Vanno sicuramente fornite informazioni, abilità, competenze ma soprattutto il paziente va aiutato a mettere in atto quanto appreso e mantenerlo nel tempo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smtClean="0"/>
              <a:t>Sostanzialmente si fa educazione terapeutica. Cosa significa educazione terapeutica? Lo spiega bene questa definizione dll’OMS risalente al 1998…</a:t>
            </a:r>
          </a:p>
          <a:p>
            <a:r>
              <a:rPr lang="it-IT" smtClean="0"/>
              <a:t>Tutti le figure sanitarie sono coinvolte nell’educazione terapeutica, ognuna nel proprio ruolo e nella propria specificità </a:t>
            </a:r>
          </a:p>
          <a:p>
            <a:endParaRPr lang="it-IT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smtClean="0"/>
              <a:t>Quale ruolo gioca l’infermiere nell’educazione del paziente? Quali sono le sue funzioni? Valutare….</a:t>
            </a:r>
          </a:p>
          <a:p>
            <a:r>
              <a:rPr lang="it-IT" smtClean="0"/>
              <a:t>Non è un lavoro facile come si può ben capire .Richiede una preparazione e una sensibilità dell’operatore, una programmazione degli interventi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Alcune delle attività  appena descritte possono essere espletate</a:t>
            </a:r>
            <a:r>
              <a:rPr lang="it-IT" baseline="0" dirty="0" smtClean="0"/>
              <a:t> anche sul territorio come controllo della glicemia, medicazione. Perché non siano solo attività informative  ma educative è chiaro che non ci si soffermerà solo all’addestramento tecnico ma si punterà alla formazione del paziente che passa dal sapere fare  al saper essere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0F457E-4774-4F1A-9511-1D8D01EDF03D}" type="slidenum">
              <a:rPr lang="it-IT" smtClean="0"/>
              <a:pPr>
                <a:defRPr/>
              </a:pPr>
              <a:t>8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B0979D-BC8B-49B3-9233-3F3A17E79F8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816FD3-5D85-4476-A67E-FF2CCB190AE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362163-6D56-4544-BEA6-C28A63FE325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9D5C6-824B-4EBD-8082-9AC2B53F811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E4634-69BC-4E25-A4DB-308D2206B86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082B6-6092-42FB-8F49-9B3091DB4DE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BDBE2-FB13-49AE-95F4-099F3C2511E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E77CA-52F8-43BC-96F5-490938E1AF8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27F64-8762-4B28-A5F6-8A126E75B19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C303F-8E13-48C1-8E10-2FF149A914F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6CA01-ACDB-4635-AC13-432473020CA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D4B19D-5E19-4753-8C5F-936BA8BEF5E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C9C16-4ADF-4171-B6D9-71751F2A70B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A47BF-DD20-4F91-83D1-A3264409644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F798C-45A6-4CEB-85CC-2A4E94D2339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1BAF40-C6F0-4056-860A-20D7E1CEEB7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AA803-A5A6-4AD4-BBA1-495E3BCD44D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C276AC-74D5-40E4-A834-B98F3B5DC79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DD54E8-30F2-4E4D-A057-A6BA50C0EF3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6E824F-CF2E-4409-994E-013E668A83D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36A373-E971-4A5F-AFCD-C0E546E158F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81904B-D4B7-4A8D-8593-70B99593D7B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6423A5C-32D2-463C-BE0C-024C34D3095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3315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A3C2EA0-FD28-4D93-A3EA-E4180DEF558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44450"/>
            <a:ext cx="8964613" cy="372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Text Box 6"/>
          <p:cNvSpPr txBox="1">
            <a:spLocks noChangeArrowheads="1"/>
          </p:cNvSpPr>
          <p:nvPr/>
        </p:nvSpPr>
        <p:spPr bwMode="auto">
          <a:xfrm>
            <a:off x="3203575" y="4365625"/>
            <a:ext cx="25034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ctr"/>
            <a:r>
              <a:rPr lang="it-IT" sz="1600" b="1">
                <a:solidFill>
                  <a:srgbClr val="FF0000"/>
                </a:solidFill>
                <a:cs typeface="Arial" charset="0"/>
              </a:rPr>
              <a:t>Magri Antonella</a:t>
            </a:r>
          </a:p>
          <a:p>
            <a:pPr marL="342900" indent="-342900" algn="ctr"/>
            <a:r>
              <a:rPr lang="it-IT" sz="1600" b="1">
                <a:solidFill>
                  <a:srgbClr val="FF0000"/>
                </a:solidFill>
                <a:cs typeface="Arial" charset="0"/>
              </a:rPr>
              <a:t>U.O. Diabetologia</a:t>
            </a:r>
          </a:p>
          <a:p>
            <a:pPr marL="342900" indent="-342900" algn="ctr"/>
            <a:r>
              <a:rPr lang="it-IT" sz="1600" b="1">
                <a:solidFill>
                  <a:srgbClr val="FF0000"/>
                </a:solidFill>
                <a:cs typeface="Arial" charset="0"/>
              </a:rPr>
              <a:t>Spedali Civili di Brescia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CasellaDiTesto 1"/>
          <p:cNvSpPr txBox="1">
            <a:spLocks noChangeArrowheads="1"/>
          </p:cNvSpPr>
          <p:nvPr/>
        </p:nvSpPr>
        <p:spPr bwMode="auto">
          <a:xfrm>
            <a:off x="2195736" y="1773239"/>
            <a:ext cx="41764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b="1" dirty="0" smtClean="0"/>
              <a:t>INDISPENSABILE IL </a:t>
            </a:r>
            <a:r>
              <a:rPr lang="it-IT" b="1" dirty="0" smtClean="0">
                <a:solidFill>
                  <a:srgbClr val="C00000"/>
                </a:solidFill>
              </a:rPr>
              <a:t>TEAM</a:t>
            </a:r>
            <a:r>
              <a:rPr lang="it-IT" b="1" dirty="0" smtClean="0"/>
              <a:t> </a:t>
            </a:r>
            <a:endParaRPr lang="it-IT" b="1" dirty="0">
              <a:solidFill>
                <a:srgbClr val="C00000"/>
              </a:solidFill>
            </a:endParaRPr>
          </a:p>
        </p:txBody>
      </p:sp>
      <p:sp>
        <p:nvSpPr>
          <p:cNvPr id="26628" name="CasellaDiTesto 2"/>
          <p:cNvSpPr txBox="1">
            <a:spLocks noChangeArrowheads="1"/>
          </p:cNvSpPr>
          <p:nvPr/>
        </p:nvSpPr>
        <p:spPr bwMode="auto">
          <a:xfrm>
            <a:off x="2411760" y="2996952"/>
            <a:ext cx="427649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solidFill>
                  <a:srgbClr val="C00000"/>
                </a:solidFill>
              </a:rPr>
              <a:t>MESSAGGI</a:t>
            </a:r>
            <a:r>
              <a:rPr lang="it-IT" b="1" dirty="0" smtClean="0"/>
              <a:t> UNIVOCI </a:t>
            </a:r>
            <a:r>
              <a:rPr lang="it-IT" b="1" dirty="0"/>
              <a:t>E</a:t>
            </a:r>
            <a:r>
              <a:rPr lang="it-IT" b="1" dirty="0" smtClean="0"/>
              <a:t> CONDIVISI</a:t>
            </a:r>
            <a:endParaRPr lang="it-IT" b="1" dirty="0"/>
          </a:p>
        </p:txBody>
      </p:sp>
      <p:sp>
        <p:nvSpPr>
          <p:cNvPr id="26629" name="CasellaDiTesto 3"/>
          <p:cNvSpPr txBox="1">
            <a:spLocks noChangeArrowheads="1"/>
          </p:cNvSpPr>
          <p:nvPr/>
        </p:nvSpPr>
        <p:spPr bwMode="auto">
          <a:xfrm>
            <a:off x="1116013" y="4500563"/>
            <a:ext cx="70412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b="1" dirty="0" smtClean="0"/>
              <a:t>DISPONIBILITA’ </a:t>
            </a:r>
            <a:r>
              <a:rPr lang="it-IT" b="1" dirty="0" err="1" smtClean="0"/>
              <a:t>DI</a:t>
            </a:r>
            <a:r>
              <a:rPr lang="it-IT" b="1" dirty="0" smtClean="0"/>
              <a:t> UNA</a:t>
            </a:r>
            <a:r>
              <a:rPr lang="it-IT" b="1" dirty="0" smtClean="0">
                <a:solidFill>
                  <a:srgbClr val="C00000"/>
                </a:solidFill>
              </a:rPr>
              <a:t> RETE </a:t>
            </a:r>
            <a:r>
              <a:rPr lang="it-IT" b="1" dirty="0" smtClean="0"/>
              <a:t>CHIARA</a:t>
            </a:r>
            <a:r>
              <a:rPr lang="it-IT" b="1" dirty="0" smtClean="0"/>
              <a:t> </a:t>
            </a:r>
            <a:r>
              <a:rPr lang="it-IT" b="1" dirty="0"/>
              <a:t>E</a:t>
            </a:r>
            <a:r>
              <a:rPr lang="it-IT" b="1" dirty="0" smtClean="0"/>
              <a:t> </a:t>
            </a:r>
            <a:r>
              <a:rPr lang="it-IT" b="1" dirty="0" err="1" smtClean="0"/>
              <a:t>DI</a:t>
            </a:r>
            <a:r>
              <a:rPr lang="it-IT" b="1" dirty="0" smtClean="0"/>
              <a:t> FACILE ACCESSO </a:t>
            </a:r>
            <a:endParaRPr lang="it-IT" b="1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23850" y="188913"/>
            <a:ext cx="8229600" cy="561975"/>
          </a:xfrm>
          <a:prstGeom prst="rect">
            <a:avLst/>
          </a:prstGeom>
          <a:solidFill>
            <a:srgbClr val="FF9900"/>
          </a:solidFill>
        </p:spPr>
        <p:txBody>
          <a:bodyPr/>
          <a:lstStyle/>
          <a:p>
            <a:pPr algn="ctr">
              <a:defRPr/>
            </a:pPr>
            <a:r>
              <a:rPr lang="it-IT" sz="2800" b="1" kern="0" dirty="0">
                <a:solidFill>
                  <a:srgbClr val="0000FF"/>
                </a:solidFill>
                <a:latin typeface="+mn-lt"/>
                <a:ea typeface="+mj-ea"/>
                <a:cs typeface="+mj-cs"/>
              </a:rPr>
              <a:t>La Cura della Cronicità</a:t>
            </a:r>
          </a:p>
        </p:txBody>
      </p:sp>
      <p:sp>
        <p:nvSpPr>
          <p:cNvPr id="6" name="Freccia in giù 5"/>
          <p:cNvSpPr/>
          <p:nvPr/>
        </p:nvSpPr>
        <p:spPr>
          <a:xfrm>
            <a:off x="3924300" y="2259013"/>
            <a:ext cx="484188" cy="647700"/>
          </a:xfrm>
          <a:prstGeom prst="down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7" name="Freccia in giù 6"/>
          <p:cNvSpPr/>
          <p:nvPr/>
        </p:nvSpPr>
        <p:spPr>
          <a:xfrm>
            <a:off x="3924300" y="3724275"/>
            <a:ext cx="484188" cy="647700"/>
          </a:xfrm>
          <a:prstGeom prst="down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graphicFrame>
        <p:nvGraphicFramePr>
          <p:cNvPr id="1855495" name="Object 7"/>
          <p:cNvGraphicFramePr>
            <a:graphicFrameLocks noChangeAspect="1"/>
          </p:cNvGraphicFramePr>
          <p:nvPr/>
        </p:nvGraphicFramePr>
        <p:xfrm>
          <a:off x="6659563" y="4941888"/>
          <a:ext cx="2133600" cy="1674812"/>
        </p:xfrm>
        <a:graphic>
          <a:graphicData uri="http://schemas.openxmlformats.org/presentationml/2006/ole">
            <p:oleObj spid="_x0000_s26626" name="ClipArt" r:id="rId3" imgW="4960800" imgH="2811240" progId="">
              <p:embed/>
            </p:oleObj>
          </a:graphicData>
        </a:graphic>
      </p:graphicFrame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187450" y="836613"/>
            <a:ext cx="734499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it-IT" sz="2000" b="1" dirty="0">
                <a:solidFill>
                  <a:srgbClr val="0000FF"/>
                </a:solidFill>
              </a:rPr>
              <a:t>Nella malattia cronica l’OS controlla e cura la malattia </a:t>
            </a:r>
          </a:p>
          <a:p>
            <a:pPr marL="342900" indent="-342900" algn="ctr">
              <a:spcBef>
                <a:spcPct val="20000"/>
              </a:spcBef>
            </a:pPr>
            <a:r>
              <a:rPr lang="it-IT" sz="2000" b="1" dirty="0">
                <a:solidFill>
                  <a:srgbClr val="0000FF"/>
                </a:solidFill>
              </a:rPr>
              <a:t>attraverso il paziente: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55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44450"/>
            <a:ext cx="8964613" cy="372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Text Box 6"/>
          <p:cNvSpPr txBox="1">
            <a:spLocks noChangeArrowheads="1"/>
          </p:cNvSpPr>
          <p:nvPr/>
        </p:nvSpPr>
        <p:spPr bwMode="auto">
          <a:xfrm>
            <a:off x="3276600" y="5229225"/>
            <a:ext cx="25019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it-IT" sz="1600" b="1">
                <a:solidFill>
                  <a:srgbClr val="FF0000"/>
                </a:solidFill>
                <a:cs typeface="Arial" charset="0"/>
              </a:rPr>
              <a:t>Magri Antonella</a:t>
            </a:r>
          </a:p>
          <a:p>
            <a:pPr marL="342900" indent="-342900" algn="ctr"/>
            <a:r>
              <a:rPr lang="it-IT" sz="1600" b="1">
                <a:solidFill>
                  <a:srgbClr val="FF0000"/>
                </a:solidFill>
                <a:cs typeface="Arial" charset="0"/>
              </a:rPr>
              <a:t>U.O. Diabetologia</a:t>
            </a:r>
          </a:p>
          <a:p>
            <a:pPr marL="342900" indent="-342900" algn="ctr"/>
            <a:r>
              <a:rPr lang="it-IT" sz="1600" b="1">
                <a:solidFill>
                  <a:srgbClr val="FF0000"/>
                </a:solidFill>
                <a:cs typeface="Arial" charset="0"/>
              </a:rPr>
              <a:t>Spedali Civili di Brescia</a:t>
            </a:r>
          </a:p>
        </p:txBody>
      </p:sp>
      <p:sp>
        <p:nvSpPr>
          <p:cNvPr id="37891" name="Rectangle 4"/>
          <p:cNvSpPr>
            <a:spLocks noChangeArrowheads="1"/>
          </p:cNvSpPr>
          <p:nvPr/>
        </p:nvSpPr>
        <p:spPr bwMode="auto">
          <a:xfrm>
            <a:off x="2124075" y="4005263"/>
            <a:ext cx="4679950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it-IT" sz="2400">
                <a:latin typeface="Comic Sans MS" pitchFamily="66" charset="0"/>
              </a:rPr>
              <a:t>Grazie per l’attenzione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4"/>
          <p:cNvSpPr txBox="1">
            <a:spLocks noChangeArrowheads="1"/>
          </p:cNvSpPr>
          <p:nvPr/>
        </p:nvSpPr>
        <p:spPr bwMode="auto">
          <a:xfrm rot="10800000" flipH="1" flipV="1">
            <a:off x="1187450" y="341313"/>
            <a:ext cx="6408738" cy="584200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3200" b="1">
                <a:solidFill>
                  <a:srgbClr val="0000FF"/>
                </a:solidFill>
              </a:rPr>
              <a:t>CRONICITA’</a:t>
            </a:r>
          </a:p>
        </p:txBody>
      </p:sp>
      <p:sp>
        <p:nvSpPr>
          <p:cNvPr id="27650" name="Text Box 5"/>
          <p:cNvSpPr txBox="1">
            <a:spLocks noChangeArrowheads="1"/>
          </p:cNvSpPr>
          <p:nvPr/>
        </p:nvSpPr>
        <p:spPr bwMode="auto">
          <a:xfrm>
            <a:off x="2627313" y="1196975"/>
            <a:ext cx="32400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b="1">
                <a:solidFill>
                  <a:srgbClr val="CC3300"/>
                </a:solidFill>
              </a:rPr>
              <a:t>IL PAZIENTE E’ AL CENTRO</a:t>
            </a:r>
          </a:p>
        </p:txBody>
      </p:sp>
      <p:sp>
        <p:nvSpPr>
          <p:cNvPr id="27651" name="Text Box 8"/>
          <p:cNvSpPr txBox="1">
            <a:spLocks noChangeArrowheads="1"/>
          </p:cNvSpPr>
          <p:nvPr/>
        </p:nvSpPr>
        <p:spPr bwMode="auto">
          <a:xfrm>
            <a:off x="971550" y="2492375"/>
            <a:ext cx="65008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b="1" dirty="0"/>
              <a:t>    GRAN  PARTE DELLA CURA E’  </a:t>
            </a:r>
            <a:r>
              <a:rPr lang="it-IT" b="1" dirty="0">
                <a:solidFill>
                  <a:srgbClr val="CC3300"/>
                </a:solidFill>
              </a:rPr>
              <a:t>UN’AUTO CURA</a:t>
            </a:r>
          </a:p>
        </p:txBody>
      </p:sp>
      <p:sp>
        <p:nvSpPr>
          <p:cNvPr id="27652" name="Text Box 9"/>
          <p:cNvSpPr txBox="1">
            <a:spLocks noChangeArrowheads="1"/>
          </p:cNvSpPr>
          <p:nvPr/>
        </p:nvSpPr>
        <p:spPr bwMode="auto">
          <a:xfrm>
            <a:off x="1311275" y="3881438"/>
            <a:ext cx="6754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b="1"/>
              <a:t>CONTROLLO DELLA MALATTIA </a:t>
            </a:r>
            <a:r>
              <a:rPr lang="it-IT" b="1">
                <a:solidFill>
                  <a:srgbClr val="CC3300"/>
                </a:solidFill>
              </a:rPr>
              <a:t>ATTRAVERSO IL PAZIENTE</a:t>
            </a:r>
          </a:p>
        </p:txBody>
      </p:sp>
      <p:sp>
        <p:nvSpPr>
          <p:cNvPr id="27653" name="Text Box 11"/>
          <p:cNvSpPr txBox="1">
            <a:spLocks noChangeArrowheads="1"/>
          </p:cNvSpPr>
          <p:nvPr/>
        </p:nvSpPr>
        <p:spPr bwMode="auto">
          <a:xfrm>
            <a:off x="2030511" y="5248275"/>
            <a:ext cx="45577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b="1" dirty="0"/>
              <a:t>FONDAMENTALE IL </a:t>
            </a:r>
            <a:r>
              <a:rPr lang="it-IT" b="1" dirty="0">
                <a:solidFill>
                  <a:srgbClr val="CC3300"/>
                </a:solidFill>
              </a:rPr>
              <a:t>COINVOLGIMENTO</a:t>
            </a:r>
          </a:p>
        </p:txBody>
      </p:sp>
      <p:sp>
        <p:nvSpPr>
          <p:cNvPr id="9" name="Freccia in giù 8"/>
          <p:cNvSpPr/>
          <p:nvPr/>
        </p:nvSpPr>
        <p:spPr>
          <a:xfrm>
            <a:off x="4086225" y="1628800"/>
            <a:ext cx="485775" cy="647700"/>
          </a:xfrm>
          <a:prstGeom prst="down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12" name="Freccia in giù 11"/>
          <p:cNvSpPr/>
          <p:nvPr/>
        </p:nvSpPr>
        <p:spPr>
          <a:xfrm>
            <a:off x="3942209" y="4509120"/>
            <a:ext cx="485775" cy="647700"/>
          </a:xfrm>
          <a:prstGeom prst="down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13" name="Freccia in giù 12"/>
          <p:cNvSpPr/>
          <p:nvPr/>
        </p:nvSpPr>
        <p:spPr>
          <a:xfrm>
            <a:off x="4014217" y="2996952"/>
            <a:ext cx="485775" cy="647700"/>
          </a:xfrm>
          <a:prstGeom prst="down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ChangeArrowheads="1"/>
          </p:cNvSpPr>
          <p:nvPr/>
        </p:nvSpPr>
        <p:spPr bwMode="auto">
          <a:xfrm>
            <a:off x="1098550" y="314325"/>
            <a:ext cx="6611938" cy="1066800"/>
          </a:xfrm>
          <a:prstGeom prst="rect">
            <a:avLst/>
          </a:prstGeom>
          <a:solidFill>
            <a:srgbClr val="FF9900"/>
          </a:solidFill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sz="3200" b="1" dirty="0">
                <a:solidFill>
                  <a:srgbClr val="0000FF"/>
                </a:solidFill>
              </a:rPr>
              <a:t>Come rendere il paziente partner </a:t>
            </a:r>
          </a:p>
          <a:p>
            <a:pPr algn="ctr"/>
            <a:r>
              <a:rPr lang="it-IT" sz="3200" b="1" dirty="0">
                <a:solidFill>
                  <a:srgbClr val="0000FF"/>
                </a:solidFill>
              </a:rPr>
              <a:t>nel processo di cura ?</a:t>
            </a:r>
          </a:p>
        </p:txBody>
      </p:sp>
      <p:sp>
        <p:nvSpPr>
          <p:cNvPr id="1856515" name="Rectangle 3"/>
          <p:cNvSpPr>
            <a:spLocks noChangeArrowheads="1"/>
          </p:cNvSpPr>
          <p:nvPr/>
        </p:nvSpPr>
        <p:spPr bwMode="auto">
          <a:xfrm>
            <a:off x="431800" y="2663825"/>
            <a:ext cx="14414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it-IT" sz="2400" b="1">
                <a:solidFill>
                  <a:srgbClr val="FF6600"/>
                </a:solidFill>
              </a:rPr>
              <a:t>Fornire </a:t>
            </a:r>
          </a:p>
        </p:txBody>
      </p:sp>
      <p:sp>
        <p:nvSpPr>
          <p:cNvPr id="1856516" name="Rectangle 4"/>
          <p:cNvSpPr>
            <a:spLocks noChangeArrowheads="1"/>
          </p:cNvSpPr>
          <p:nvPr/>
        </p:nvSpPr>
        <p:spPr bwMode="auto">
          <a:xfrm>
            <a:off x="2411413" y="1989138"/>
            <a:ext cx="34655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it-IT" sz="2400" b="1">
                <a:solidFill>
                  <a:srgbClr val="0000FF"/>
                </a:solidFill>
              </a:rPr>
              <a:t>Informazioni (sapere)</a:t>
            </a:r>
          </a:p>
        </p:txBody>
      </p:sp>
      <p:sp>
        <p:nvSpPr>
          <p:cNvPr id="1856517" name="Rectangle 5"/>
          <p:cNvSpPr>
            <a:spLocks noChangeArrowheads="1"/>
          </p:cNvSpPr>
          <p:nvPr/>
        </p:nvSpPr>
        <p:spPr bwMode="auto">
          <a:xfrm>
            <a:off x="2366963" y="2619375"/>
            <a:ext cx="32845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it-IT" sz="2400" b="1">
                <a:solidFill>
                  <a:srgbClr val="0000FF"/>
                </a:solidFill>
              </a:rPr>
              <a:t>Abilità (saper fare)</a:t>
            </a:r>
          </a:p>
        </p:txBody>
      </p:sp>
      <p:sp>
        <p:nvSpPr>
          <p:cNvPr id="1856518" name="Rectangle 6"/>
          <p:cNvSpPr>
            <a:spLocks noChangeArrowheads="1"/>
          </p:cNvSpPr>
          <p:nvPr/>
        </p:nvSpPr>
        <p:spPr bwMode="auto">
          <a:xfrm>
            <a:off x="2322513" y="3159125"/>
            <a:ext cx="44989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it-IT" sz="2400" b="1">
                <a:solidFill>
                  <a:srgbClr val="0000FF"/>
                </a:solidFill>
              </a:rPr>
              <a:t>Competenze (saper essere)</a:t>
            </a:r>
          </a:p>
        </p:txBody>
      </p:sp>
      <p:sp>
        <p:nvSpPr>
          <p:cNvPr id="1856519" name="Rectangle 7"/>
          <p:cNvSpPr>
            <a:spLocks noChangeArrowheads="1"/>
          </p:cNvSpPr>
          <p:nvPr/>
        </p:nvSpPr>
        <p:spPr bwMode="auto">
          <a:xfrm>
            <a:off x="341313" y="4419600"/>
            <a:ext cx="18907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it-IT" sz="2400" b="1">
                <a:solidFill>
                  <a:srgbClr val="FF6600"/>
                </a:solidFill>
              </a:rPr>
              <a:t>Aiutarlo a</a:t>
            </a:r>
          </a:p>
        </p:txBody>
      </p:sp>
      <p:sp>
        <p:nvSpPr>
          <p:cNvPr id="1856520" name="Rectangle 8"/>
          <p:cNvSpPr>
            <a:spLocks noChangeArrowheads="1"/>
          </p:cNvSpPr>
          <p:nvPr/>
        </p:nvSpPr>
        <p:spPr bwMode="auto">
          <a:xfrm>
            <a:off x="2276475" y="4059238"/>
            <a:ext cx="465296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it-IT" sz="2400" b="1">
                <a:solidFill>
                  <a:srgbClr val="0000FF"/>
                </a:solidFill>
              </a:rPr>
              <a:t>mettere in atto quanto appreso</a:t>
            </a:r>
          </a:p>
        </p:txBody>
      </p:sp>
      <p:sp>
        <p:nvSpPr>
          <p:cNvPr id="1856521" name="Rectangle 9"/>
          <p:cNvSpPr>
            <a:spLocks noChangeArrowheads="1"/>
          </p:cNvSpPr>
          <p:nvPr/>
        </p:nvSpPr>
        <p:spPr bwMode="auto">
          <a:xfrm>
            <a:off x="2322513" y="4778375"/>
            <a:ext cx="33496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it-IT" sz="2400" b="1">
                <a:solidFill>
                  <a:srgbClr val="0000FF"/>
                </a:solidFill>
              </a:rPr>
              <a:t>mantenerlo nel tempo</a:t>
            </a:r>
          </a:p>
        </p:txBody>
      </p:sp>
      <p:sp>
        <p:nvSpPr>
          <p:cNvPr id="1856522" name="Rectangle 10"/>
          <p:cNvSpPr>
            <a:spLocks noChangeArrowheads="1"/>
          </p:cNvSpPr>
          <p:nvPr/>
        </p:nvSpPr>
        <p:spPr bwMode="auto">
          <a:xfrm>
            <a:off x="2360613" y="5678488"/>
            <a:ext cx="4784725" cy="955675"/>
          </a:xfrm>
          <a:prstGeom prst="rect">
            <a:avLst/>
          </a:prstGeom>
          <a:solidFill>
            <a:srgbClr val="FF9900"/>
          </a:solidFill>
          <a:ln w="952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it-IT" sz="2800" b="1">
                <a:solidFill>
                  <a:srgbClr val="0000FF"/>
                </a:solidFill>
              </a:rPr>
              <a:t>intraprendere e mantenere </a:t>
            </a:r>
          </a:p>
          <a:p>
            <a:pPr algn="ctr" eaLnBrk="0" hangingPunct="0"/>
            <a:r>
              <a:rPr lang="it-IT" sz="2800" b="1">
                <a:solidFill>
                  <a:srgbClr val="0000FF"/>
                </a:solidFill>
              </a:rPr>
              <a:t>dei cambiamenti</a:t>
            </a:r>
          </a:p>
        </p:txBody>
      </p:sp>
      <p:sp>
        <p:nvSpPr>
          <p:cNvPr id="1856523" name="Line 11"/>
          <p:cNvSpPr>
            <a:spLocks noChangeShapeType="1"/>
          </p:cNvSpPr>
          <p:nvPr/>
        </p:nvSpPr>
        <p:spPr bwMode="auto">
          <a:xfrm flipV="1">
            <a:off x="1646238" y="2349500"/>
            <a:ext cx="676275" cy="630238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856524" name="Line 12"/>
          <p:cNvSpPr>
            <a:spLocks noChangeShapeType="1"/>
          </p:cNvSpPr>
          <p:nvPr/>
        </p:nvSpPr>
        <p:spPr bwMode="auto">
          <a:xfrm>
            <a:off x="1646238" y="2979738"/>
            <a:ext cx="674687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856525" name="Line 13"/>
          <p:cNvSpPr>
            <a:spLocks noChangeShapeType="1"/>
          </p:cNvSpPr>
          <p:nvPr/>
        </p:nvSpPr>
        <p:spPr bwMode="auto">
          <a:xfrm>
            <a:off x="1646238" y="2979738"/>
            <a:ext cx="630237" cy="45085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856526" name="Line 14"/>
          <p:cNvSpPr>
            <a:spLocks noChangeShapeType="1"/>
          </p:cNvSpPr>
          <p:nvPr/>
        </p:nvSpPr>
        <p:spPr bwMode="auto">
          <a:xfrm flipV="1">
            <a:off x="2051050" y="4419600"/>
            <a:ext cx="225425" cy="314325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856527" name="Line 15"/>
          <p:cNvSpPr>
            <a:spLocks noChangeShapeType="1"/>
          </p:cNvSpPr>
          <p:nvPr/>
        </p:nvSpPr>
        <p:spPr bwMode="auto">
          <a:xfrm>
            <a:off x="2051050" y="4733925"/>
            <a:ext cx="271463" cy="269875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56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56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56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56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56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56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56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56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56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56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56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56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56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6515" grpId="0"/>
      <p:bldP spid="1856516" grpId="0"/>
      <p:bldP spid="1856517" grpId="0"/>
      <p:bldP spid="1856518" grpId="0" build="allAtOnce"/>
      <p:bldP spid="1856519" grpId="0"/>
      <p:bldP spid="1856520" grpId="0"/>
      <p:bldP spid="1856521" grpId="0"/>
      <p:bldP spid="1856522" grpId="0" animBg="1"/>
      <p:bldP spid="1856523" grpId="0" animBg="1"/>
      <p:bldP spid="1856524" grpId="0" animBg="1"/>
      <p:bldP spid="1856525" grpId="0" animBg="1"/>
      <p:bldP spid="1856526" grpId="0" animBg="1"/>
      <p:bldP spid="18565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ChangeArrowheads="1"/>
          </p:cNvSpPr>
          <p:nvPr/>
        </p:nvSpPr>
        <p:spPr bwMode="auto">
          <a:xfrm>
            <a:off x="539750" y="476250"/>
            <a:ext cx="8064500" cy="585788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it-IT" sz="3200" b="1" dirty="0">
                <a:solidFill>
                  <a:srgbClr val="0000FF"/>
                </a:solidFill>
                <a:latin typeface="+mn-lt"/>
              </a:rPr>
              <a:t>Educazione Terapeutica</a:t>
            </a:r>
          </a:p>
        </p:txBody>
      </p:sp>
      <p:sp>
        <p:nvSpPr>
          <p:cNvPr id="1847302" name="Rectangle 6"/>
          <p:cNvSpPr>
            <a:spLocks noChangeArrowheads="1"/>
          </p:cNvSpPr>
          <p:nvPr/>
        </p:nvSpPr>
        <p:spPr bwMode="auto">
          <a:xfrm>
            <a:off x="395288" y="1628775"/>
            <a:ext cx="8534400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it-IT" sz="2000" b="1" dirty="0">
                <a:solidFill>
                  <a:srgbClr val="0000FF"/>
                </a:solidFill>
              </a:rPr>
              <a:t>L’educazione terapeutica </a:t>
            </a:r>
            <a:r>
              <a:rPr lang="it-IT" sz="2000" dirty="0">
                <a:solidFill>
                  <a:srgbClr val="0000FF"/>
                </a:solidFill>
              </a:rPr>
              <a:t>del paziente </a:t>
            </a:r>
          </a:p>
          <a:p>
            <a:pPr algn="ctr">
              <a:defRPr/>
            </a:pPr>
            <a:r>
              <a:rPr lang="it-IT" sz="2000" dirty="0">
                <a:solidFill>
                  <a:srgbClr val="0000FF"/>
                </a:solidFill>
              </a:rPr>
              <a:t>è un processo di </a:t>
            </a:r>
            <a:r>
              <a:rPr lang="it-IT" sz="2000" b="1" dirty="0">
                <a:solidFill>
                  <a:srgbClr val="0000FF"/>
                </a:solidFill>
              </a:rPr>
              <a:t>apprendimento sistemico </a:t>
            </a:r>
            <a:r>
              <a:rPr lang="it-IT" sz="2000" dirty="0">
                <a:solidFill>
                  <a:srgbClr val="0000FF"/>
                </a:solidFill>
              </a:rPr>
              <a:t>e </a:t>
            </a:r>
            <a:r>
              <a:rPr lang="it-IT" sz="2000" b="1" dirty="0">
                <a:solidFill>
                  <a:srgbClr val="0000FF"/>
                </a:solidFill>
              </a:rPr>
              <a:t>centrato sul paziente.</a:t>
            </a:r>
          </a:p>
          <a:p>
            <a:pPr>
              <a:defRPr/>
            </a:pPr>
            <a:endParaRPr lang="it-IT" sz="2000" dirty="0">
              <a:solidFill>
                <a:srgbClr val="0000FF"/>
              </a:solidFill>
            </a:endParaRPr>
          </a:p>
          <a:p>
            <a:pPr>
              <a:defRPr/>
            </a:pPr>
            <a:r>
              <a:rPr lang="it-IT" b="1" dirty="0">
                <a:solidFill>
                  <a:srgbClr val="0000FF"/>
                </a:solidFill>
              </a:rPr>
              <a:t>Prende in considerazione:</a:t>
            </a:r>
          </a:p>
          <a:p>
            <a:pPr>
              <a:defRPr/>
            </a:pPr>
            <a:endParaRPr lang="it-IT" dirty="0">
              <a:solidFill>
                <a:srgbClr val="0000FF"/>
              </a:solidFill>
            </a:endParaRPr>
          </a:p>
          <a:p>
            <a:pPr lvl="1">
              <a:buFontTx/>
              <a:buChar char="•"/>
              <a:defRPr/>
            </a:pPr>
            <a:r>
              <a:rPr lang="it-IT" dirty="0">
                <a:solidFill>
                  <a:srgbClr val="C00000"/>
                </a:solidFill>
              </a:rPr>
              <a:t> </a:t>
            </a:r>
            <a:r>
              <a:rPr lang="it-IT" b="1" dirty="0">
                <a:solidFill>
                  <a:srgbClr val="C00000"/>
                </a:solidFill>
              </a:rPr>
              <a:t>I processi di adattamento dei pazienti </a:t>
            </a:r>
            <a:r>
              <a:rPr lang="it-IT" i="1" dirty="0">
                <a:solidFill>
                  <a:srgbClr val="0000FF"/>
                </a:solidFill>
              </a:rPr>
              <a:t>(la capacità di saper affrontare la malattia, le credenze sulla salute e le percezioni socioculturali)</a:t>
            </a:r>
          </a:p>
          <a:p>
            <a:pPr>
              <a:defRPr/>
            </a:pPr>
            <a:endParaRPr lang="it-IT" dirty="0">
              <a:solidFill>
                <a:srgbClr val="0000FF"/>
              </a:solidFill>
            </a:endParaRPr>
          </a:p>
          <a:p>
            <a:pPr lvl="1">
              <a:buFontTx/>
              <a:buChar char="•"/>
              <a:defRPr/>
            </a:pPr>
            <a:r>
              <a:rPr lang="it-IT" dirty="0">
                <a:solidFill>
                  <a:srgbClr val="0000FF"/>
                </a:solidFill>
              </a:rPr>
              <a:t> </a:t>
            </a:r>
            <a:r>
              <a:rPr lang="it-IT" dirty="0">
                <a:solidFill>
                  <a:srgbClr val="C00000"/>
                </a:solidFill>
              </a:rPr>
              <a:t>I </a:t>
            </a:r>
            <a:r>
              <a:rPr lang="it-IT" b="1" dirty="0">
                <a:solidFill>
                  <a:srgbClr val="C00000"/>
                </a:solidFill>
              </a:rPr>
              <a:t>bisogni soggettivi ed oggettivi dei pazienti</a:t>
            </a:r>
            <a:r>
              <a:rPr lang="it-IT" b="1" dirty="0">
                <a:solidFill>
                  <a:srgbClr val="0000FF"/>
                </a:solidFill>
              </a:rPr>
              <a:t>, </a:t>
            </a:r>
            <a:r>
              <a:rPr lang="it-IT" dirty="0">
                <a:solidFill>
                  <a:srgbClr val="0000FF"/>
                </a:solidFill>
              </a:rPr>
              <a:t>sia espressi che no</a:t>
            </a:r>
          </a:p>
          <a:p>
            <a:pPr>
              <a:buFontTx/>
              <a:buChar char="•"/>
              <a:defRPr/>
            </a:pPr>
            <a:endParaRPr lang="it-IT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buFontTx/>
              <a:buChar char="•"/>
              <a:defRPr/>
            </a:pPr>
            <a:r>
              <a:rPr lang="it-IT" dirty="0">
                <a:solidFill>
                  <a:srgbClr val="0000FF"/>
                </a:solidFill>
              </a:rPr>
              <a:t> E’ una </a:t>
            </a:r>
            <a:r>
              <a:rPr lang="it-IT" b="1" dirty="0">
                <a:solidFill>
                  <a:srgbClr val="C00000"/>
                </a:solidFill>
              </a:rPr>
              <a:t>parte integrante del trattamento </a:t>
            </a:r>
            <a:r>
              <a:rPr lang="it-IT" dirty="0">
                <a:solidFill>
                  <a:srgbClr val="0000FF"/>
                </a:solidFill>
              </a:rPr>
              <a:t>e dell’</a:t>
            </a:r>
            <a:r>
              <a:rPr lang="it-IT" b="1" dirty="0">
                <a:solidFill>
                  <a:srgbClr val="C00000"/>
                </a:solidFill>
              </a:rPr>
              <a:t>assistenza</a:t>
            </a:r>
          </a:p>
          <a:p>
            <a:pPr>
              <a:defRPr/>
            </a:pPr>
            <a:endParaRPr lang="it-IT" dirty="0">
              <a:solidFill>
                <a:srgbClr val="0000FF"/>
              </a:solidFill>
            </a:endParaRPr>
          </a:p>
          <a:p>
            <a:pPr lvl="1">
              <a:buFontTx/>
              <a:buChar char="•"/>
              <a:defRPr/>
            </a:pPr>
            <a:r>
              <a:rPr lang="it-IT" dirty="0">
                <a:solidFill>
                  <a:srgbClr val="0000FF"/>
                </a:solidFill>
              </a:rPr>
              <a:t> Riguarda  </a:t>
            </a:r>
            <a:r>
              <a:rPr lang="it-IT" b="1" dirty="0">
                <a:solidFill>
                  <a:srgbClr val="C00000"/>
                </a:solidFill>
              </a:rPr>
              <a:t>la vita quotidiana  </a:t>
            </a:r>
            <a:r>
              <a:rPr lang="it-IT" dirty="0">
                <a:solidFill>
                  <a:srgbClr val="0000FF"/>
                </a:solidFill>
              </a:rPr>
              <a:t>del paziente e </a:t>
            </a:r>
            <a:r>
              <a:rPr lang="it-IT" b="1" dirty="0">
                <a:solidFill>
                  <a:srgbClr val="C00000"/>
                </a:solidFill>
              </a:rPr>
              <a:t>l’ambiente psico-sociale </a:t>
            </a:r>
            <a:r>
              <a:rPr lang="it-IT" dirty="0">
                <a:solidFill>
                  <a:srgbClr val="0000FF"/>
                </a:solidFill>
              </a:rPr>
              <a:t>ed  impegna quanto  più  possibile  lo </a:t>
            </a:r>
            <a:r>
              <a:rPr lang="it-IT" b="1" dirty="0">
                <a:solidFill>
                  <a:srgbClr val="C00000"/>
                </a:solidFill>
              </a:rPr>
              <a:t>stile di vita del paziente</a:t>
            </a:r>
            <a:r>
              <a:rPr lang="it-IT" dirty="0">
                <a:solidFill>
                  <a:srgbClr val="0000FF"/>
                </a:solidFill>
              </a:rPr>
              <a:t>, dei parenti e amici.</a:t>
            </a:r>
            <a:endParaRPr lang="it-IT" sz="1400" dirty="0">
              <a:solidFill>
                <a:srgbClr val="0000FF"/>
              </a:solidFill>
            </a:endParaRPr>
          </a:p>
        </p:txBody>
      </p:sp>
      <p:sp>
        <p:nvSpPr>
          <p:cNvPr id="29699" name="Rettangolo 5"/>
          <p:cNvSpPr>
            <a:spLocks noChangeArrowheads="1"/>
          </p:cNvSpPr>
          <p:nvPr/>
        </p:nvSpPr>
        <p:spPr bwMode="auto">
          <a:xfrm>
            <a:off x="4716463" y="6308725"/>
            <a:ext cx="41671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 algn="ctr"/>
            <a:r>
              <a:rPr lang="en-GB" sz="1400" i="1"/>
              <a:t>OMS,  “Therapeutic Patient Education 1998”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5"/>
          <p:cNvSpPr>
            <a:spLocks noChangeArrowheads="1"/>
          </p:cNvSpPr>
          <p:nvPr/>
        </p:nvSpPr>
        <p:spPr bwMode="auto">
          <a:xfrm>
            <a:off x="684213" y="1557338"/>
            <a:ext cx="7945437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it-IT" sz="2400" b="1" dirty="0">
                <a:solidFill>
                  <a:srgbClr val="C00000"/>
                </a:solidFill>
              </a:rPr>
              <a:t>Valutare i bisogni e le conoscenze </a:t>
            </a:r>
            <a:r>
              <a:rPr lang="it-IT" sz="2400" b="1" dirty="0">
                <a:solidFill>
                  <a:srgbClr val="0000FF"/>
                </a:solidFill>
              </a:rPr>
              <a:t>del </a:t>
            </a:r>
            <a:r>
              <a:rPr lang="it-IT" sz="2400" b="1" dirty="0" smtClean="0">
                <a:solidFill>
                  <a:srgbClr val="0000FF"/>
                </a:solidFill>
              </a:rPr>
              <a:t>paziente</a:t>
            </a:r>
            <a:endParaRPr lang="it-IT" sz="2400" b="1" dirty="0">
              <a:solidFill>
                <a:srgbClr val="0000FF"/>
              </a:solidFill>
            </a:endParaRPr>
          </a:p>
          <a:p>
            <a:pPr algn="just">
              <a:buFont typeface="Wingdings" pitchFamily="2" charset="2"/>
              <a:buChar char="Ø"/>
            </a:pPr>
            <a:endParaRPr lang="it-IT" sz="3200" b="1" dirty="0">
              <a:solidFill>
                <a:srgbClr val="0000FF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it-IT" sz="2400" b="1" dirty="0">
                <a:solidFill>
                  <a:srgbClr val="C00000"/>
                </a:solidFill>
              </a:rPr>
              <a:t>Valutare gli aspetti  psico-sociali  e  la qualità di vita </a:t>
            </a:r>
            <a:endParaRPr lang="it-IT" sz="2400" b="1" dirty="0">
              <a:solidFill>
                <a:srgbClr val="0000FF"/>
              </a:solidFill>
            </a:endParaRPr>
          </a:p>
          <a:p>
            <a:pPr algn="just">
              <a:buFont typeface="Wingdings" pitchFamily="2" charset="2"/>
              <a:buChar char="Ø"/>
            </a:pPr>
            <a:endParaRPr lang="it-IT" sz="3200" b="1" dirty="0">
              <a:solidFill>
                <a:srgbClr val="0000FF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it-IT" sz="2400" b="1" dirty="0">
                <a:solidFill>
                  <a:srgbClr val="C00000"/>
                </a:solidFill>
              </a:rPr>
              <a:t>Favorire</a:t>
            </a:r>
            <a:r>
              <a:rPr lang="it-IT" sz="2400" b="1" dirty="0">
                <a:solidFill>
                  <a:srgbClr val="0000FF"/>
                </a:solidFill>
              </a:rPr>
              <a:t> l’autonomia consapevole</a:t>
            </a:r>
          </a:p>
          <a:p>
            <a:pPr algn="just">
              <a:buFont typeface="Wingdings" pitchFamily="2" charset="2"/>
              <a:buChar char="Ø"/>
            </a:pPr>
            <a:endParaRPr lang="it-IT" sz="3200" b="1" dirty="0">
              <a:solidFill>
                <a:srgbClr val="0000FF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it-IT" sz="2400" b="1" dirty="0">
                <a:solidFill>
                  <a:srgbClr val="C00000"/>
                </a:solidFill>
              </a:rPr>
              <a:t>Educare</a:t>
            </a:r>
            <a:r>
              <a:rPr lang="it-IT" sz="2400" b="1" dirty="0">
                <a:solidFill>
                  <a:srgbClr val="0000FF"/>
                </a:solidFill>
              </a:rPr>
              <a:t> il paziente </a:t>
            </a:r>
            <a:r>
              <a:rPr lang="it-IT" sz="2400" b="1" dirty="0" smtClean="0">
                <a:solidFill>
                  <a:srgbClr val="0000FF"/>
                </a:solidFill>
              </a:rPr>
              <a:t>all’autogestione </a:t>
            </a:r>
            <a:endParaRPr lang="it-IT" sz="2400" b="1" dirty="0">
              <a:solidFill>
                <a:srgbClr val="0000FF"/>
              </a:solidFill>
            </a:endParaRPr>
          </a:p>
          <a:p>
            <a:pPr algn="just">
              <a:buFont typeface="Wingdings" pitchFamily="2" charset="2"/>
              <a:buChar char="Ø"/>
            </a:pPr>
            <a:endParaRPr lang="it-IT" sz="2400" b="1" dirty="0">
              <a:solidFill>
                <a:srgbClr val="0000FF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it-IT" sz="2400" b="1" dirty="0">
                <a:solidFill>
                  <a:srgbClr val="C00000"/>
                </a:solidFill>
              </a:rPr>
              <a:t>Promuovere e </a:t>
            </a:r>
            <a:r>
              <a:rPr lang="it-IT" sz="2400" b="1" dirty="0" smtClean="0">
                <a:solidFill>
                  <a:srgbClr val="C00000"/>
                </a:solidFill>
              </a:rPr>
              <a:t>mantenere </a:t>
            </a:r>
            <a:r>
              <a:rPr lang="it-IT" sz="2400" b="1" dirty="0" smtClean="0">
                <a:solidFill>
                  <a:srgbClr val="0000FF"/>
                </a:solidFill>
              </a:rPr>
              <a:t>il suo stato </a:t>
            </a:r>
            <a:r>
              <a:rPr lang="it-IT" sz="2400" b="1" dirty="0">
                <a:solidFill>
                  <a:srgbClr val="0000FF"/>
                </a:solidFill>
              </a:rPr>
              <a:t>di salute </a:t>
            </a:r>
          </a:p>
        </p:txBody>
      </p:sp>
      <p:sp>
        <p:nvSpPr>
          <p:cNvPr id="30722" name="Rectangle 6"/>
          <p:cNvSpPr>
            <a:spLocks noChangeArrowheads="1"/>
          </p:cNvSpPr>
          <p:nvPr/>
        </p:nvSpPr>
        <p:spPr bwMode="auto">
          <a:xfrm>
            <a:off x="611188" y="476250"/>
            <a:ext cx="8185150" cy="579438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3200" b="1">
                <a:solidFill>
                  <a:srgbClr val="0000FF"/>
                </a:solidFill>
              </a:rPr>
              <a:t>Le funzioni dell’infermiere di diabetologia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323850" y="1628775"/>
            <a:ext cx="8215313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it-IT" sz="3600" b="1">
                <a:solidFill>
                  <a:srgbClr val="0000FF"/>
                </a:solidFill>
                <a:latin typeface="Calibri" pitchFamily="34" charset="0"/>
                <a:cs typeface="Times New Roman" pitchFamily="18" charset="0"/>
              </a:rPr>
              <a:t> Obiettivi condivisi</a:t>
            </a:r>
          </a:p>
          <a:p>
            <a:pPr algn="ctr">
              <a:buFont typeface="Wingdings" pitchFamily="2" charset="2"/>
              <a:buChar char="Ø"/>
            </a:pPr>
            <a:endParaRPr lang="it-IT" sz="3600" b="1">
              <a:solidFill>
                <a:srgbClr val="0000FF"/>
              </a:solidFill>
              <a:cs typeface="Times New Roman" pitchFamily="18" charset="0"/>
            </a:endParaRPr>
          </a:p>
          <a:p>
            <a:pPr algn="ctr">
              <a:buFont typeface="Wingdings" pitchFamily="2" charset="2"/>
              <a:buChar char="Ø"/>
            </a:pPr>
            <a:r>
              <a:rPr lang="it-IT" sz="3600" b="1">
                <a:solidFill>
                  <a:srgbClr val="0000FF"/>
                </a:solidFill>
                <a:latin typeface="Calibri" pitchFamily="34" charset="0"/>
                <a:cs typeface="Times New Roman" pitchFamily="18" charset="0"/>
              </a:rPr>
              <a:t> Scelta di metodi adeguati</a:t>
            </a:r>
          </a:p>
          <a:p>
            <a:pPr algn="ctr">
              <a:buFont typeface="Wingdings" pitchFamily="2" charset="2"/>
              <a:buChar char="Ø"/>
            </a:pPr>
            <a:endParaRPr lang="it-IT" sz="3600" b="1">
              <a:solidFill>
                <a:srgbClr val="0000FF"/>
              </a:solidFill>
              <a:latin typeface="Calibri" pitchFamily="34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Ø"/>
            </a:pPr>
            <a:r>
              <a:rPr lang="it-IT" sz="3600" b="1">
                <a:solidFill>
                  <a:srgbClr val="0000FF"/>
                </a:solidFill>
                <a:latin typeface="Calibri" pitchFamily="34" charset="0"/>
                <a:cs typeface="Times New Roman" pitchFamily="18" charset="0"/>
              </a:rPr>
              <a:t> Verifica a breve e a lungo termine</a:t>
            </a:r>
          </a:p>
        </p:txBody>
      </p:sp>
      <p:sp>
        <p:nvSpPr>
          <p:cNvPr id="31746" name="Rectangle 6"/>
          <p:cNvSpPr>
            <a:spLocks noChangeArrowheads="1"/>
          </p:cNvSpPr>
          <p:nvPr/>
        </p:nvSpPr>
        <p:spPr bwMode="auto">
          <a:xfrm>
            <a:off x="539750" y="260350"/>
            <a:ext cx="8208963" cy="936625"/>
          </a:xfrm>
          <a:prstGeom prst="rect">
            <a:avLst/>
          </a:prstGeom>
          <a:solidFill>
            <a:srgbClr val="FF9933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200" b="1">
                <a:solidFill>
                  <a:srgbClr val="333599"/>
                </a:solidFill>
                <a:cs typeface="Arial" charset="0"/>
              </a:rPr>
              <a:t>Un corretto approccio educativo prevede</a:t>
            </a:r>
          </a:p>
        </p:txBody>
      </p:sp>
      <p:sp>
        <p:nvSpPr>
          <p:cNvPr id="58372" name="Oval 4"/>
          <p:cNvSpPr>
            <a:spLocks noChangeArrowheads="1"/>
          </p:cNvSpPr>
          <p:nvPr/>
        </p:nvSpPr>
        <p:spPr bwMode="auto">
          <a:xfrm>
            <a:off x="755650" y="5013325"/>
            <a:ext cx="3671888" cy="1398588"/>
          </a:xfrm>
          <a:prstGeom prst="ellipse">
            <a:avLst/>
          </a:prstGeom>
          <a:solidFill>
            <a:srgbClr val="FF9900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it-IT" sz="2800" b="1">
              <a:solidFill>
                <a:schemeClr val="accent1"/>
              </a:solidFill>
              <a:latin typeface="Calibri" pitchFamily="34" charset="0"/>
            </a:endParaRPr>
          </a:p>
          <a:p>
            <a:pPr algn="ctr"/>
            <a:r>
              <a:rPr lang="it-IT" sz="2400" b="1">
                <a:solidFill>
                  <a:srgbClr val="0000FF"/>
                </a:solidFill>
                <a:cs typeface="Arial" charset="0"/>
              </a:rPr>
              <a:t>L’approccio </a:t>
            </a:r>
          </a:p>
          <a:p>
            <a:pPr algn="ctr"/>
            <a:r>
              <a:rPr lang="it-IT" sz="2400" b="1">
                <a:solidFill>
                  <a:srgbClr val="0000FF"/>
                </a:solidFill>
                <a:cs typeface="Arial" charset="0"/>
              </a:rPr>
              <a:t>del  team</a:t>
            </a:r>
          </a:p>
          <a:p>
            <a:pPr algn="ctr"/>
            <a:endParaRPr lang="it-IT" sz="2400" b="1">
              <a:solidFill>
                <a:schemeClr val="accent1"/>
              </a:solidFill>
              <a:latin typeface="Calibri" pitchFamily="34" charset="0"/>
            </a:endParaRPr>
          </a:p>
        </p:txBody>
      </p:sp>
      <p:sp>
        <p:nvSpPr>
          <p:cNvPr id="58373" name="Oval 5"/>
          <p:cNvSpPr>
            <a:spLocks noChangeArrowheads="1"/>
          </p:cNvSpPr>
          <p:nvPr/>
        </p:nvSpPr>
        <p:spPr bwMode="auto">
          <a:xfrm>
            <a:off x="5076825" y="5084763"/>
            <a:ext cx="3743325" cy="1417637"/>
          </a:xfrm>
          <a:prstGeom prst="ellipse">
            <a:avLst/>
          </a:prstGeom>
          <a:solidFill>
            <a:srgbClr val="FF9900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it-IT" sz="2400" b="1">
                <a:solidFill>
                  <a:srgbClr val="0000FF"/>
                </a:solidFill>
                <a:cs typeface="Arial" charset="0"/>
              </a:rPr>
              <a:t>L’organizzazione </a:t>
            </a:r>
          </a:p>
          <a:p>
            <a:pPr algn="ctr"/>
            <a:r>
              <a:rPr lang="it-IT" sz="2400" b="1">
                <a:solidFill>
                  <a:srgbClr val="0000FF"/>
                </a:solidFill>
                <a:cs typeface="Arial" charset="0"/>
              </a:rPr>
              <a:t>dei percorsi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58372" grpId="0" animBg="1" autoUpdateAnimBg="0"/>
      <p:bldP spid="58373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561975"/>
          </a:xfrm>
          <a:solidFill>
            <a:srgbClr val="FF9900"/>
          </a:solidFill>
        </p:spPr>
        <p:txBody>
          <a:bodyPr/>
          <a:lstStyle/>
          <a:p>
            <a:pPr eaLnBrk="1" hangingPunct="1">
              <a:defRPr/>
            </a:pPr>
            <a:r>
              <a:rPr lang="it-IT" sz="2800" b="1" dirty="0" smtClean="0">
                <a:solidFill>
                  <a:srgbClr val="0000FF"/>
                </a:solidFill>
                <a:latin typeface="+mn-lt"/>
              </a:rPr>
              <a:t>Attività </a:t>
            </a:r>
            <a:r>
              <a:rPr lang="it-IT" sz="2800" b="1" dirty="0">
                <a:solidFill>
                  <a:srgbClr val="0000FF"/>
                </a:solidFill>
                <a:latin typeface="+mn-lt"/>
              </a:rPr>
              <a:t>infermieristica in Diabetologia</a:t>
            </a:r>
          </a:p>
        </p:txBody>
      </p:sp>
      <p:sp>
        <p:nvSpPr>
          <p:cNvPr id="3277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052513"/>
            <a:ext cx="4038600" cy="5300662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it-IT" b="1" dirty="0" smtClean="0">
                <a:solidFill>
                  <a:srgbClr val="0000FF"/>
                </a:solidFill>
              </a:rPr>
              <a:t>Attività assistenziali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/>
              <a:t>Controllo parametri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/>
              <a:t>Valutazione </a:t>
            </a:r>
            <a:r>
              <a:rPr lang="it-IT" sz="2000" b="1" dirty="0" err="1" smtClean="0"/>
              <a:t>lipoipertrofie</a:t>
            </a:r>
            <a:endParaRPr lang="it-IT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/>
              <a:t>C</a:t>
            </a:r>
            <a:r>
              <a:rPr lang="it-IT" sz="2000" b="1" dirty="0" smtClean="0"/>
              <a:t>ontrollo </a:t>
            </a:r>
            <a:r>
              <a:rPr lang="it-IT" sz="2000" b="1" dirty="0" smtClean="0"/>
              <a:t>Glicemia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/>
              <a:t>Scarico dati e verifica taratura glucometro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/>
              <a:t>Follow-up piede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/>
              <a:t>Medicazione piede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dirty="0" err="1" smtClean="0"/>
              <a:t>Pressurometria</a:t>
            </a:r>
            <a:endParaRPr lang="it-IT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/>
              <a:t>Monitoraggio in continuo della glicemia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/>
              <a:t>CSII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dirty="0" err="1" smtClean="0"/>
              <a:t>S.A.P</a:t>
            </a:r>
            <a:endParaRPr lang="it-IT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/>
              <a:t>Trattamento chetoacidosi/iperglicemia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dirty="0" err="1" smtClean="0"/>
              <a:t>Day-Service</a:t>
            </a:r>
            <a:endParaRPr lang="it-IT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/>
              <a:t>MAC</a:t>
            </a:r>
            <a:endParaRPr lang="it-IT" sz="2000" b="1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it-IT" sz="2000" b="1" dirty="0" smtClean="0"/>
          </a:p>
          <a:p>
            <a:pPr eaLnBrk="1" hangingPunct="1">
              <a:lnSpc>
                <a:spcPct val="80000"/>
              </a:lnSpc>
            </a:pPr>
            <a:endParaRPr lang="it-IT" sz="1600" dirty="0" smtClean="0"/>
          </a:p>
        </p:txBody>
      </p:sp>
      <p:sp>
        <p:nvSpPr>
          <p:cNvPr id="32771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052513"/>
            <a:ext cx="4038600" cy="4968875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it-IT" b="1" dirty="0" smtClean="0">
                <a:solidFill>
                  <a:srgbClr val="0000FF"/>
                </a:solidFill>
              </a:rPr>
              <a:t>Attività educazionale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/>
              <a:t>Autocontrollo glicemia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/>
              <a:t>Terapia medica nutrizionale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/>
              <a:t>Terapia insulinica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/>
              <a:t>Correzione iperglicemia (algoritmi e malattie intercorrenti)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/>
              <a:t>Correzione e prevenzione ipoglicemia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/>
              <a:t>Training, utilizzo CSII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/>
              <a:t>Training , utilizzo </a:t>
            </a:r>
            <a:r>
              <a:rPr lang="it-IT" sz="2000" b="1" dirty="0" err="1" smtClean="0"/>
              <a:t>S.A.P</a:t>
            </a:r>
            <a:endParaRPr lang="it-IT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/>
              <a:t>Attività fisica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/>
              <a:t>Prevenzione ulcere del </a:t>
            </a:r>
            <a:r>
              <a:rPr lang="it-IT" sz="2000" b="1" dirty="0" smtClean="0"/>
              <a:t>piede</a:t>
            </a:r>
            <a:endParaRPr lang="it-IT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/>
              <a:t>Educazione in gravida </a:t>
            </a:r>
            <a:r>
              <a:rPr lang="it-IT" sz="2000" b="1" dirty="0" smtClean="0"/>
              <a:t>diabetica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/>
              <a:t>Educazione di gruppo</a:t>
            </a:r>
          </a:p>
          <a:p>
            <a:pPr eaLnBrk="1" hangingPunct="1">
              <a:lnSpc>
                <a:spcPct val="80000"/>
              </a:lnSpc>
            </a:pPr>
            <a:endParaRPr lang="it-IT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561975"/>
          </a:xfrm>
          <a:solidFill>
            <a:srgbClr val="FF9900"/>
          </a:solidFill>
        </p:spPr>
        <p:txBody>
          <a:bodyPr/>
          <a:lstStyle/>
          <a:p>
            <a:pPr eaLnBrk="1" hangingPunct="1">
              <a:defRPr/>
            </a:pPr>
            <a:r>
              <a:rPr lang="it-IT" sz="2800" b="1" dirty="0" smtClean="0">
                <a:solidFill>
                  <a:srgbClr val="0000FF"/>
                </a:solidFill>
                <a:latin typeface="+mn-lt"/>
              </a:rPr>
              <a:t>Attività </a:t>
            </a:r>
            <a:r>
              <a:rPr lang="it-IT" sz="2800" b="1" dirty="0">
                <a:solidFill>
                  <a:srgbClr val="0000FF"/>
                </a:solidFill>
                <a:latin typeface="+mn-lt"/>
              </a:rPr>
              <a:t>infermieristica </a:t>
            </a:r>
            <a:r>
              <a:rPr lang="it-IT" sz="2800" b="1" dirty="0" smtClean="0">
                <a:solidFill>
                  <a:srgbClr val="0000FF"/>
                </a:solidFill>
                <a:latin typeface="+mn-lt"/>
              </a:rPr>
              <a:t>nel territorio</a:t>
            </a:r>
            <a:endParaRPr lang="it-IT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3379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052513"/>
            <a:ext cx="4038600" cy="5300662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it-IT" b="1" dirty="0" smtClean="0">
                <a:solidFill>
                  <a:srgbClr val="0000FF"/>
                </a:solidFill>
              </a:rPr>
              <a:t>Attività assistenziali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>
                <a:solidFill>
                  <a:srgbClr val="C00000"/>
                </a:solidFill>
              </a:rPr>
              <a:t>Controllo parametri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/>
              <a:t>Valutazione </a:t>
            </a:r>
            <a:r>
              <a:rPr lang="it-IT" sz="2000" b="1" dirty="0" err="1" smtClean="0"/>
              <a:t>lipoipertrofie</a:t>
            </a:r>
            <a:endParaRPr lang="it-IT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>
                <a:solidFill>
                  <a:srgbClr val="C00000"/>
                </a:solidFill>
              </a:rPr>
              <a:t>C</a:t>
            </a:r>
            <a:r>
              <a:rPr lang="it-IT" sz="2000" b="1" dirty="0" smtClean="0">
                <a:solidFill>
                  <a:srgbClr val="C00000"/>
                </a:solidFill>
              </a:rPr>
              <a:t>ontrollo </a:t>
            </a:r>
            <a:r>
              <a:rPr lang="it-IT" sz="2000" b="1" dirty="0" smtClean="0">
                <a:solidFill>
                  <a:srgbClr val="C00000"/>
                </a:solidFill>
              </a:rPr>
              <a:t>Glicemia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/>
              <a:t>Scarico dati e verifica </a:t>
            </a:r>
            <a:r>
              <a:rPr lang="it-IT" sz="2000" b="1" dirty="0" smtClean="0">
                <a:solidFill>
                  <a:srgbClr val="C00000"/>
                </a:solidFill>
              </a:rPr>
              <a:t>taratura glucometro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>
                <a:solidFill>
                  <a:srgbClr val="C00000"/>
                </a:solidFill>
              </a:rPr>
              <a:t>Follow-up piede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>
                <a:solidFill>
                  <a:srgbClr val="C00000"/>
                </a:solidFill>
              </a:rPr>
              <a:t>Medicazione piede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dirty="0" err="1" smtClean="0"/>
              <a:t>Pressurometria</a:t>
            </a:r>
            <a:endParaRPr lang="it-IT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/>
              <a:t>Monitoraggio in continuo della glicemia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/>
              <a:t>CSII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dirty="0" err="1" smtClean="0"/>
              <a:t>S.A.P</a:t>
            </a:r>
            <a:endParaRPr lang="it-IT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it-IT" sz="2000" b="1" dirty="0" smtClean="0"/>
              <a:t>Trattamento chetoacidosi/iperglicemia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dirty="0" err="1" smtClean="0"/>
              <a:t>Day-service</a:t>
            </a:r>
            <a:endParaRPr lang="it-IT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it-IT" sz="2000" b="1" dirty="0" err="1" smtClean="0"/>
              <a:t>Mac</a:t>
            </a:r>
            <a:endParaRPr lang="it-IT" sz="2000" b="1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it-IT" sz="2000" b="1" dirty="0" smtClean="0"/>
          </a:p>
          <a:p>
            <a:pPr eaLnBrk="1" hangingPunct="1">
              <a:lnSpc>
                <a:spcPct val="80000"/>
              </a:lnSpc>
            </a:pPr>
            <a:endParaRPr lang="it-IT" sz="1600" dirty="0" smtClean="0"/>
          </a:p>
        </p:txBody>
      </p:sp>
      <p:sp>
        <p:nvSpPr>
          <p:cNvPr id="33795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052513"/>
            <a:ext cx="4038600" cy="4968875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it-IT" b="1" smtClean="0">
                <a:solidFill>
                  <a:srgbClr val="0000FF"/>
                </a:solidFill>
              </a:rPr>
              <a:t>Attività educazionale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smtClean="0">
                <a:solidFill>
                  <a:srgbClr val="C00000"/>
                </a:solidFill>
              </a:rPr>
              <a:t>Autocontrollo glicemia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smtClean="0">
                <a:solidFill>
                  <a:srgbClr val="C00000"/>
                </a:solidFill>
              </a:rPr>
              <a:t>Terapia medica nutrizionale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smtClean="0">
                <a:solidFill>
                  <a:srgbClr val="C00000"/>
                </a:solidFill>
              </a:rPr>
              <a:t>Terapia insulinica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smtClean="0">
                <a:solidFill>
                  <a:srgbClr val="C00000"/>
                </a:solidFill>
              </a:rPr>
              <a:t>Correzione iperglicemia </a:t>
            </a:r>
            <a:r>
              <a:rPr lang="it-IT" sz="2000" b="1" smtClean="0"/>
              <a:t>(algoritmi e malattie intercorrenti)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smtClean="0">
                <a:solidFill>
                  <a:srgbClr val="C00000"/>
                </a:solidFill>
              </a:rPr>
              <a:t>Correzione e prevenzione ipoglicemia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smtClean="0"/>
              <a:t>Training, utilizzo CSII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smtClean="0"/>
              <a:t>Training , utilizzo S.A.P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smtClean="0"/>
              <a:t>Attività fisica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smtClean="0">
                <a:solidFill>
                  <a:srgbClr val="C00000"/>
                </a:solidFill>
              </a:rPr>
              <a:t>Prevenzione ulcere del piede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smtClean="0"/>
              <a:t>Educazione di gruppo</a:t>
            </a:r>
          </a:p>
          <a:p>
            <a:pPr eaLnBrk="1" hangingPunct="1">
              <a:lnSpc>
                <a:spcPct val="80000"/>
              </a:lnSpc>
            </a:pPr>
            <a:r>
              <a:rPr lang="it-IT" sz="2000" b="1" smtClean="0"/>
              <a:t>Educazione in gravida diabetica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70" name="Group 42"/>
          <p:cNvGraphicFramePr>
            <a:graphicFrameLocks noGrp="1"/>
          </p:cNvGraphicFramePr>
          <p:nvPr/>
        </p:nvGraphicFramePr>
        <p:xfrm>
          <a:off x="684213" y="1125538"/>
          <a:ext cx="7991475" cy="4326984"/>
        </p:xfrm>
        <a:graphic>
          <a:graphicData uri="http://schemas.openxmlformats.org/drawingml/2006/table">
            <a:tbl>
              <a:tblPr/>
              <a:tblGrid>
                <a:gridCol w="3096344"/>
                <a:gridCol w="3600400"/>
                <a:gridCol w="1294731"/>
              </a:tblGrid>
              <a:tr h="1737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Attività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Frequenza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Tempo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5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Autocontrollo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Inizio trattamento e al bisogno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it-IT" b="1" dirty="0" smtClean="0">
                          <a:solidFill>
                            <a:srgbClr val="CC3300"/>
                          </a:solidFill>
                        </a:rPr>
                        <a:t>Controllo</a:t>
                      </a:r>
                      <a:r>
                        <a:rPr lang="it-IT" b="1" baseline="0" dirty="0" smtClean="0">
                          <a:solidFill>
                            <a:srgbClr val="CC3300"/>
                          </a:solidFill>
                        </a:rPr>
                        <a:t> gestione e taratura glucometro</a:t>
                      </a:r>
                      <a:endParaRPr lang="it-IT" b="1" dirty="0">
                        <a:solidFill>
                          <a:srgbClr val="CC3300"/>
                        </a:solidFill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Periodicamente (</a:t>
                      </a:r>
                      <a:r>
                        <a:rPr lang="it-IT" dirty="0" err="1" smtClean="0"/>
                        <a:t>es.discrepanza</a:t>
                      </a:r>
                      <a:r>
                        <a:rPr lang="it-IT" baseline="0" dirty="0" smtClean="0"/>
                        <a:t> HbA1C ed autocontrollo)</a:t>
                      </a:r>
                      <a:endParaRPr lang="it-IT" dirty="0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10’</a:t>
                      </a:r>
                      <a:endParaRPr lang="it-IT" dirty="0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Terapia nutrizionale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Inizio trattamento e al bisogno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Terapia insulinica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Inizio trattamento e al bisogno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Correzione iperglicemia (algoritmi insulina)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Al bisogno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Prevenzione e correzione ipoglicemia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Inizio trattamento e al bisogno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07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Ispezione piede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In base al rischio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78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Medicazione ulcere piede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Secondo lesione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25’</a:t>
                      </a: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859" name="Rectangle 40"/>
          <p:cNvSpPr>
            <a:spLocks noChangeArrowheads="1"/>
          </p:cNvSpPr>
          <p:nvPr/>
        </p:nvSpPr>
        <p:spPr bwMode="auto">
          <a:xfrm>
            <a:off x="457200" y="274638"/>
            <a:ext cx="8229600" cy="561975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2800" b="1">
                <a:solidFill>
                  <a:srgbClr val="0000FF"/>
                </a:solidFill>
              </a:rPr>
              <a:t>Attività infermieristica nel Territorio</a:t>
            </a:r>
          </a:p>
        </p:txBody>
      </p:sp>
      <p:sp>
        <p:nvSpPr>
          <p:cNvPr id="34860" name="CasellaDiTesto 34"/>
          <p:cNvSpPr txBox="1">
            <a:spLocks noChangeArrowheads="1"/>
          </p:cNvSpPr>
          <p:nvPr/>
        </p:nvSpPr>
        <p:spPr bwMode="auto">
          <a:xfrm>
            <a:off x="684213" y="5805488"/>
            <a:ext cx="8064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b="1">
                <a:solidFill>
                  <a:srgbClr val="C00000"/>
                </a:solidFill>
              </a:rPr>
              <a:t>Verifica: </a:t>
            </a:r>
            <a:r>
              <a:rPr lang="it-IT" b="1"/>
              <a:t>è necessario prevederla per tutte le attività, a breve e a lungo termine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Tema di Offic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Tema di 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a di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</TotalTime>
  <Words>746</Words>
  <Application>Microsoft Office PowerPoint</Application>
  <PresentationFormat>Presentazione su schermo (4:3)</PresentationFormat>
  <Paragraphs>155</Paragraphs>
  <Slides>11</Slides>
  <Notes>5</Notes>
  <HiddenSlides>0</HiddenSlides>
  <MMClips>0</MMClips>
  <ScaleCrop>false</ScaleCrop>
  <HeadingPairs>
    <vt:vector size="6" baseType="variant">
      <vt:variant>
        <vt:lpstr>Tema</vt:lpstr>
      </vt:variant>
      <vt:variant>
        <vt:i4>2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4" baseType="lpstr">
      <vt:lpstr>Struttura predefinita</vt:lpstr>
      <vt:lpstr>Tema di Office</vt:lpstr>
      <vt:lpstr>ClipArt</vt:lpstr>
      <vt:lpstr>Diapositiva 1</vt:lpstr>
      <vt:lpstr>Diapositiva 2</vt:lpstr>
      <vt:lpstr>Diapositiva 3</vt:lpstr>
      <vt:lpstr>Diapositiva 4</vt:lpstr>
      <vt:lpstr>Diapositiva 5</vt:lpstr>
      <vt:lpstr>Diapositiva 6</vt:lpstr>
      <vt:lpstr>Attività infermieristica in Diabetologia</vt:lpstr>
      <vt:lpstr>Attività infermieristica nel territorio</vt:lpstr>
      <vt:lpstr>Diapositiva 9</vt:lpstr>
      <vt:lpstr>Diapositiva 10</vt:lpstr>
      <vt:lpstr>Diapositiva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Nome utente</dc:creator>
  <cp:lastModifiedBy>Cimino</cp:lastModifiedBy>
  <cp:revision>45</cp:revision>
  <dcterms:created xsi:type="dcterms:W3CDTF">2015-04-03T16:34:27Z</dcterms:created>
  <dcterms:modified xsi:type="dcterms:W3CDTF">2015-04-09T21:25:41Z</dcterms:modified>
</cp:coreProperties>
</file>