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3" r:id="rId3"/>
    <p:sldMasterId id="2147483686" r:id="rId4"/>
    <p:sldMasterId id="2147483701" r:id="rId5"/>
    <p:sldMasterId id="2147483716" r:id="rId6"/>
  </p:sldMasterIdLst>
  <p:notesMasterIdLst>
    <p:notesMasterId r:id="rId44"/>
  </p:notesMasterIdLst>
  <p:sldIdLst>
    <p:sldId id="314" r:id="rId7"/>
    <p:sldId id="257" r:id="rId8"/>
    <p:sldId id="267" r:id="rId9"/>
    <p:sldId id="258" r:id="rId10"/>
    <p:sldId id="259" r:id="rId11"/>
    <p:sldId id="261" r:id="rId12"/>
    <p:sldId id="262" r:id="rId13"/>
    <p:sldId id="263" r:id="rId14"/>
    <p:sldId id="264" r:id="rId15"/>
    <p:sldId id="265" r:id="rId16"/>
    <p:sldId id="266" r:id="rId17"/>
    <p:sldId id="269" r:id="rId18"/>
    <p:sldId id="316" r:id="rId19"/>
    <p:sldId id="272" r:id="rId20"/>
    <p:sldId id="291" r:id="rId21"/>
    <p:sldId id="292" r:id="rId22"/>
    <p:sldId id="268" r:id="rId23"/>
    <p:sldId id="293" r:id="rId24"/>
    <p:sldId id="273" r:id="rId25"/>
    <p:sldId id="294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CCFF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1</a:t>
          </a:r>
          <a:endParaRPr lang="it-IT" sz="44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dirty="0" err="1" smtClean="0">
              <a:latin typeface="Arial Narrow"/>
              <a:cs typeface="Arial Narrow"/>
            </a:rPr>
            <a:t>imaging</a:t>
          </a:r>
          <a:r>
            <a:rPr lang="it-IT" sz="1800" dirty="0" smtClean="0">
              <a:latin typeface="Arial Narrow"/>
              <a:cs typeface="Arial Narrow"/>
            </a:rPr>
            <a:t> che documenti l’assenza di un danno ischemico acuto congruo alla sintomatologia.</a:t>
          </a:r>
          <a:endParaRPr lang="it-IT" sz="1800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2</a:t>
          </a:r>
          <a:endParaRPr lang="it-IT" sz="44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4</a:t>
          </a:r>
          <a:endParaRPr lang="it-IT" sz="44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4635D34-9A8F-3040-A6D1-AC1310742952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Indagini neuroradiologiche più efficaci ma meno accessibili (RM DWI, ANGIO-RM) devono essere riservate a pazienti selezionati in base ad un profilo di rischio più elevato </a:t>
          </a:r>
          <a:endParaRPr lang="it-IT" sz="1800" b="0" dirty="0"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3</a:t>
          </a:r>
          <a:endParaRPr lang="it-IT" sz="44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dirty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A5143F10-5986-D047-8B49-249559F69649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TC ENCEFALO + ECG + ECODOPPLER-TSA + ECOCARDIO/DOPPLER-TC</a:t>
          </a:r>
        </a:p>
      </dgm:t>
    </dgm:pt>
    <dgm:pt modelId="{4D35B441-397D-D040-A418-9ECB361BC3C2}" type="parTrans" cxnId="{5E329D34-2796-D542-85B5-59AD3E40A33A}">
      <dgm:prSet/>
      <dgm:spPr/>
      <dgm:t>
        <a:bodyPr/>
        <a:lstStyle/>
        <a:p>
          <a:endParaRPr lang="it-IT" sz="2000"/>
        </a:p>
      </dgm:t>
    </dgm:pt>
    <dgm:pt modelId="{9050D3E9-40C3-9F4E-BFB4-AC3002763135}" type="sibTrans" cxnId="{5E329D34-2796-D542-85B5-59AD3E40A33A}">
      <dgm:prSet/>
      <dgm:spPr/>
      <dgm:t>
        <a:bodyPr/>
        <a:lstStyle/>
        <a:p>
          <a:endParaRPr lang="it-IT" sz="2000"/>
        </a:p>
      </dgm:t>
    </dgm:pt>
    <dgm:pt modelId="{B237FD7B-A4D8-7F4C-9F11-0545E47C40F2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VISITA NEUROLOGICA</a:t>
          </a:r>
        </a:p>
      </dgm:t>
    </dgm:pt>
    <dgm:pt modelId="{90E3607E-F865-6C4F-ABED-652D31802FC8}" type="parTrans" cxnId="{24F02C34-D091-404D-9EB0-70B55CFD4D56}">
      <dgm:prSet/>
      <dgm:spPr/>
      <dgm:t>
        <a:bodyPr/>
        <a:lstStyle/>
        <a:p>
          <a:endParaRPr lang="it-IT" sz="2000"/>
        </a:p>
      </dgm:t>
    </dgm:pt>
    <dgm:pt modelId="{1DD900E9-7C05-E74F-8ED6-CE6E6E49D5BB}" type="sibTrans" cxnId="{24F02C34-D091-404D-9EB0-70B55CFD4D56}">
      <dgm:prSet/>
      <dgm:spPr/>
      <dgm:t>
        <a:bodyPr/>
        <a:lstStyle/>
        <a:p>
          <a:endParaRPr lang="it-IT" sz="2000"/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7EAD230E-61AC-4FFC-B51C-41B4E3A5E4E9}" type="presOf" srcId="{A5143F10-5986-D047-8B49-249559F69649}" destId="{49A8466E-1FE7-744E-93DB-7BDD5B0612CC}" srcOrd="0" destOrd="1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5E329D34-2796-D542-85B5-59AD3E40A33A}" srcId="{1A482E81-4384-F043-99B0-3556F969F1C4}" destId="{A5143F10-5986-D047-8B49-249559F69649}" srcOrd="0" destOrd="0" parTransId="{4D35B441-397D-D040-A418-9ECB361BC3C2}" sibTransId="{9050D3E9-40C3-9F4E-BFB4-AC3002763135}"/>
    <dgm:cxn modelId="{77FA9732-6FA0-4C42-A1AA-99BC807C5D11}" type="presOf" srcId="{922FFC4C-6A2D-9A44-804C-E2E5705726AC}" destId="{350713BD-B27B-E948-80D9-169A97BCC1EF}" srcOrd="0" destOrd="0" presId="urn:microsoft.com/office/officeart/2005/8/layout/chevron2"/>
    <dgm:cxn modelId="{2CC86827-FBC3-4EEB-B8E3-3261E70C4BFB}" type="presOf" srcId="{B237FD7B-A4D8-7F4C-9F11-0545E47C40F2}" destId="{49A8466E-1FE7-744E-93DB-7BDD5B0612CC}" srcOrd="0" destOrd="2" presId="urn:microsoft.com/office/officeart/2005/8/layout/chevron2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6A347543-2FCA-45BE-94E6-C9B71A5E0DF6}" type="presOf" srcId="{FE7C479A-06AC-4B44-BD18-E837F19107A3}" destId="{8CC556F1-3902-064D-9B1D-7826AE877ED2}" srcOrd="0" destOrd="0" presId="urn:microsoft.com/office/officeart/2005/8/layout/chevron2"/>
    <dgm:cxn modelId="{24F02C34-D091-404D-9EB0-70B55CFD4D56}" srcId="{1A482E81-4384-F043-99B0-3556F969F1C4}" destId="{B237FD7B-A4D8-7F4C-9F11-0545E47C40F2}" srcOrd="1" destOrd="0" parTransId="{90E3607E-F865-6C4F-ABED-652D31802FC8}" sibTransId="{1DD900E9-7C05-E74F-8ED6-CE6E6E49D5BB}"/>
    <dgm:cxn modelId="{0E7581FC-AB8E-4F43-8BB6-5A46C23F14E6}" type="presOf" srcId="{1A482E81-4384-F043-99B0-3556F969F1C4}" destId="{49A8466E-1FE7-744E-93DB-7BDD5B0612CC}" srcOrd="0" destOrd="0" presId="urn:microsoft.com/office/officeart/2005/8/layout/chevron2"/>
    <dgm:cxn modelId="{797B0D03-BD98-4019-8BB4-4DD80A3F24D0}" type="presOf" srcId="{E1BFDECB-B5AA-5B42-B0D9-5495E9F87448}" destId="{F5DAF114-CBF2-6C42-A815-A4131FDC3DFB}" srcOrd="0" destOrd="0" presId="urn:microsoft.com/office/officeart/2005/8/layout/chevron2"/>
    <dgm:cxn modelId="{DF6F302D-4A2A-4BA6-890E-5414F58EEA6A}" type="presOf" srcId="{3800E0CD-D18A-6B4E-B56D-EC77A674B61F}" destId="{AB14E9ED-0B59-3C41-BFB6-02715B144645}" srcOrd="0" destOrd="0" presId="urn:microsoft.com/office/officeart/2005/8/layout/chevron2"/>
    <dgm:cxn modelId="{95C67714-29AE-49A6-9A9A-CAE1213DB453}" type="presOf" srcId="{CC0C5F87-9E09-F44A-9FE4-783D1ECA91D7}" destId="{A33AEACA-D2B7-DD4F-BC66-D0A9C74BB356}" srcOrd="0" destOrd="0" presId="urn:microsoft.com/office/officeart/2005/8/layout/chevron2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A4D8F00D-3378-4A2D-B3B9-B95AB649497E}" type="presOf" srcId="{082C3A4E-F1E0-BD46-9F2B-FE77532B948D}" destId="{66BEDA6B-ED39-584D-AFF9-E78CD244A2D8}" srcOrd="0" destOrd="0" presId="urn:microsoft.com/office/officeart/2005/8/layout/chevron2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662C8ECE-161B-44A9-A0E2-865744BBBEDE}" type="presOf" srcId="{54635D34-9A8F-3040-A6D1-AC1310742952}" destId="{927D0E4D-3F6D-644B-A84D-6BDF82C790D4}" srcOrd="0" destOrd="0" presId="urn:microsoft.com/office/officeart/2005/8/layout/chevron2"/>
    <dgm:cxn modelId="{B4384DAD-BBB1-46FE-95F7-BAFAD843E773}" type="presOf" srcId="{E2B49345-971D-8E42-A04A-C70453476C74}" destId="{40E24A69-73F7-6B42-B21F-2F80040FE5B1}" srcOrd="0" destOrd="0" presId="urn:microsoft.com/office/officeart/2005/8/layout/chevron2"/>
    <dgm:cxn modelId="{0FE999FC-8F0A-4AB9-BAA4-CFD8B241F13C}" type="presParOf" srcId="{8CC556F1-3902-064D-9B1D-7826AE877ED2}" destId="{E3E038D3-8E18-EA42-AF72-11DD7CD67EA8}" srcOrd="0" destOrd="0" presId="urn:microsoft.com/office/officeart/2005/8/layout/chevron2"/>
    <dgm:cxn modelId="{C1CCDDE2-3509-4E4A-A575-41D98697F61B}" type="presParOf" srcId="{E3E038D3-8E18-EA42-AF72-11DD7CD67EA8}" destId="{A33AEACA-D2B7-DD4F-BC66-D0A9C74BB356}" srcOrd="0" destOrd="0" presId="urn:microsoft.com/office/officeart/2005/8/layout/chevron2"/>
    <dgm:cxn modelId="{413032B9-E9A7-4E7D-BC03-F4B165B3E2D5}" type="presParOf" srcId="{E3E038D3-8E18-EA42-AF72-11DD7CD67EA8}" destId="{350713BD-B27B-E948-80D9-169A97BCC1EF}" srcOrd="1" destOrd="0" presId="urn:microsoft.com/office/officeart/2005/8/layout/chevron2"/>
    <dgm:cxn modelId="{BAE40B7C-7D73-470D-96B4-0B0183134625}" type="presParOf" srcId="{8CC556F1-3902-064D-9B1D-7826AE877ED2}" destId="{915AC809-38F8-0E4E-BD3E-2767400BDDE8}" srcOrd="1" destOrd="0" presId="urn:microsoft.com/office/officeart/2005/8/layout/chevron2"/>
    <dgm:cxn modelId="{5D9227EE-196F-4220-BB7B-3B8F14C7B0EF}" type="presParOf" srcId="{8CC556F1-3902-064D-9B1D-7826AE877ED2}" destId="{ABB89070-6C57-554C-B131-4B74B9AD69F3}" srcOrd="2" destOrd="0" presId="urn:microsoft.com/office/officeart/2005/8/layout/chevron2"/>
    <dgm:cxn modelId="{D24EF5DF-C2CE-44AD-95FF-DC9FCA6CDDDF}" type="presParOf" srcId="{ABB89070-6C57-554C-B131-4B74B9AD69F3}" destId="{40E24A69-73F7-6B42-B21F-2F80040FE5B1}" srcOrd="0" destOrd="0" presId="urn:microsoft.com/office/officeart/2005/8/layout/chevron2"/>
    <dgm:cxn modelId="{20F71F73-C6DA-4969-8AE2-DECCA1724EC3}" type="presParOf" srcId="{ABB89070-6C57-554C-B131-4B74B9AD69F3}" destId="{AB14E9ED-0B59-3C41-BFB6-02715B144645}" srcOrd="1" destOrd="0" presId="urn:microsoft.com/office/officeart/2005/8/layout/chevron2"/>
    <dgm:cxn modelId="{E85E9CD4-186B-47BE-9E6C-DE2CC410F389}" type="presParOf" srcId="{8CC556F1-3902-064D-9B1D-7826AE877ED2}" destId="{E2A5A025-D2BF-FD4B-9D0E-069330075690}" srcOrd="3" destOrd="0" presId="urn:microsoft.com/office/officeart/2005/8/layout/chevron2"/>
    <dgm:cxn modelId="{3948122C-4F4B-4831-8A70-7009C195F7E5}" type="presParOf" srcId="{8CC556F1-3902-064D-9B1D-7826AE877ED2}" destId="{80146EE5-1473-194F-B1B6-CD064E2E7C73}" srcOrd="4" destOrd="0" presId="urn:microsoft.com/office/officeart/2005/8/layout/chevron2"/>
    <dgm:cxn modelId="{E45021A3-43B4-4B24-B7E4-61FD09A9F26C}" type="presParOf" srcId="{80146EE5-1473-194F-B1B6-CD064E2E7C73}" destId="{66BEDA6B-ED39-584D-AFF9-E78CD244A2D8}" srcOrd="0" destOrd="0" presId="urn:microsoft.com/office/officeart/2005/8/layout/chevron2"/>
    <dgm:cxn modelId="{1FC5D03B-3775-40DC-8119-2B570D38B5E7}" type="presParOf" srcId="{80146EE5-1473-194F-B1B6-CD064E2E7C73}" destId="{49A8466E-1FE7-744E-93DB-7BDD5B0612CC}" srcOrd="1" destOrd="0" presId="urn:microsoft.com/office/officeart/2005/8/layout/chevron2"/>
    <dgm:cxn modelId="{A323A5C1-DC32-4217-90F5-5E920C442583}" type="presParOf" srcId="{8CC556F1-3902-064D-9B1D-7826AE877ED2}" destId="{1052B3D2-7971-7943-9E06-86B513B37BA9}" srcOrd="5" destOrd="0" presId="urn:microsoft.com/office/officeart/2005/8/layout/chevron2"/>
    <dgm:cxn modelId="{D789ACB6-0F24-4DFF-B810-CF2B400CEC4B}" type="presParOf" srcId="{8CC556F1-3902-064D-9B1D-7826AE877ED2}" destId="{1979A3C7-6B83-AE48-AD16-A7BE9B28A234}" srcOrd="6" destOrd="0" presId="urn:microsoft.com/office/officeart/2005/8/layout/chevron2"/>
    <dgm:cxn modelId="{702EAEA9-F488-4DE9-9756-3BE2C7AB99BF}" type="presParOf" srcId="{1979A3C7-6B83-AE48-AD16-A7BE9B28A234}" destId="{F5DAF114-CBF2-6C42-A815-A4131FDC3DFB}" srcOrd="0" destOrd="0" presId="urn:microsoft.com/office/officeart/2005/8/layout/chevron2"/>
    <dgm:cxn modelId="{42742FAF-F3B9-45BD-8D95-1894A0B222ED}" type="presParOf" srcId="{1979A3C7-6B83-AE48-AD16-A7BE9B28A234}" destId="{927D0E4D-3F6D-644B-A84D-6BDF82C790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242760" y="247874"/>
          <a:ext cx="1618402" cy="113288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1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2760" y="247874"/>
        <a:ext cx="1618402" cy="1132881"/>
      </dsp:txXfrm>
    </dsp:sp>
    <dsp:sp modelId="{350713BD-B27B-E948-80D9-169A97BCC1EF}">
      <dsp:nvSpPr>
        <dsp:cNvPr id="0" name=""/>
        <dsp:cNvSpPr/>
      </dsp:nvSpPr>
      <dsp:spPr>
        <a:xfrm rot="5400000">
          <a:off x="4612183" y="-3474187"/>
          <a:ext cx="1052515" cy="801111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kern="1200" dirty="0" err="1" smtClean="0">
              <a:latin typeface="Arial Narrow"/>
              <a:cs typeface="Arial Narrow"/>
            </a:rPr>
            <a:t>imaging</a:t>
          </a:r>
          <a:r>
            <a:rPr lang="it-IT" sz="1800" kern="1200" dirty="0" smtClean="0">
              <a:latin typeface="Arial Narrow"/>
              <a:cs typeface="Arial Narrow"/>
            </a:rPr>
            <a:t> che documenti l’assenza di un danno ischemico acuto congruo alla sintomatologia.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612183" y="-3474187"/>
        <a:ext cx="1052515" cy="8011118"/>
      </dsp:txXfrm>
    </dsp:sp>
    <dsp:sp modelId="{40E24A69-73F7-6B42-B21F-2F80040FE5B1}">
      <dsp:nvSpPr>
        <dsp:cNvPr id="0" name=""/>
        <dsp:cNvSpPr/>
      </dsp:nvSpPr>
      <dsp:spPr>
        <a:xfrm rot="5400000">
          <a:off x="-242760" y="1723080"/>
          <a:ext cx="1618402" cy="113288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2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2760" y="1723080"/>
        <a:ext cx="1618402" cy="1132881"/>
      </dsp:txXfrm>
    </dsp:sp>
    <dsp:sp modelId="{AB14E9ED-0B59-3C41-BFB6-02715B144645}">
      <dsp:nvSpPr>
        <dsp:cNvPr id="0" name=""/>
        <dsp:cNvSpPr/>
      </dsp:nvSpPr>
      <dsp:spPr>
        <a:xfrm rot="5400000">
          <a:off x="4612460" y="-1999257"/>
          <a:ext cx="1051961" cy="801111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612460" y="-1999257"/>
        <a:ext cx="1051961" cy="8011118"/>
      </dsp:txXfrm>
    </dsp:sp>
    <dsp:sp modelId="{66BEDA6B-ED39-584D-AFF9-E78CD244A2D8}">
      <dsp:nvSpPr>
        <dsp:cNvPr id="0" name=""/>
        <dsp:cNvSpPr/>
      </dsp:nvSpPr>
      <dsp:spPr>
        <a:xfrm rot="5400000">
          <a:off x="-242760" y="3198287"/>
          <a:ext cx="1618402" cy="113288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3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2760" y="3198287"/>
        <a:ext cx="1618402" cy="1132881"/>
      </dsp:txXfrm>
    </dsp:sp>
    <dsp:sp modelId="{49A8466E-1FE7-744E-93DB-7BDD5B0612CC}">
      <dsp:nvSpPr>
        <dsp:cNvPr id="0" name=""/>
        <dsp:cNvSpPr/>
      </dsp:nvSpPr>
      <dsp:spPr>
        <a:xfrm rot="5400000">
          <a:off x="4612460" y="-524051"/>
          <a:ext cx="1051961" cy="801111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kern="1200" dirty="0">
            <a:latin typeface="Arial Narrow"/>
            <a:cs typeface="Arial Narrow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TC ENCEFALO + ECG + ECODOPPLER-TSA + ECOCARDIO/DOPPLER-TC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VISITA NEUROLOGICA</a:t>
          </a:r>
        </a:p>
      </dsp:txBody>
      <dsp:txXfrm rot="5400000">
        <a:off x="4612460" y="-524051"/>
        <a:ext cx="1051961" cy="8011118"/>
      </dsp:txXfrm>
    </dsp:sp>
    <dsp:sp modelId="{F5DAF114-CBF2-6C42-A815-A4131FDC3DFB}">
      <dsp:nvSpPr>
        <dsp:cNvPr id="0" name=""/>
        <dsp:cNvSpPr/>
      </dsp:nvSpPr>
      <dsp:spPr>
        <a:xfrm rot="5400000">
          <a:off x="-242760" y="4673493"/>
          <a:ext cx="1618402" cy="113288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4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2760" y="4673493"/>
        <a:ext cx="1618402" cy="1132881"/>
      </dsp:txXfrm>
    </dsp:sp>
    <dsp:sp modelId="{927D0E4D-3F6D-644B-A84D-6BDF82C790D4}">
      <dsp:nvSpPr>
        <dsp:cNvPr id="0" name=""/>
        <dsp:cNvSpPr/>
      </dsp:nvSpPr>
      <dsp:spPr>
        <a:xfrm rot="5400000">
          <a:off x="4612460" y="951155"/>
          <a:ext cx="1051961" cy="801111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Indagini neuroradiologiche più efficaci ma meno accessibili (RM DWI, ANGIO-RM) devono essere riservate a pazienti selezionati in base ad un profilo di rischio più elevato 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612460" y="951155"/>
        <a:ext cx="1051961" cy="80111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AD8E3-2B3A-4391-AF6C-518C35E4E0A7}" type="datetimeFigureOut">
              <a:rPr lang="it-IT" smtClean="0"/>
              <a:pPr/>
              <a:t>29/05/2013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210B5-1508-4908-970B-BD2728B45C0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3524183" y="7428014"/>
            <a:ext cx="2688777" cy="38423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78903" tIns="41030" rIns="78903" bIns="4103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  <a:buNone/>
              <a:defRPr sz="1800"/>
            </a:pPr>
            <a:fld id="{7979A934-3E7F-445B-B969-46B8BA118421}" type="slidenum">
              <a:rPr lang="it-IT" sz="1100"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pPr algn="r">
                <a:spcBef>
                  <a:spcPts val="0"/>
                </a:spcBef>
                <a:spcAft>
                  <a:spcPts val="0"/>
                </a:spcAft>
                <a:buNone/>
                <a:defRPr sz="1800"/>
              </a:pPr>
              <a:t>13</a:t>
            </a:fld>
            <a:endParaRPr lang="it-IT" sz="1100" dirty="0">
              <a:solidFill>
                <a:srgbClr val="000000"/>
              </a:solidFill>
              <a:latin typeface="Arial" pitchFamily="34"/>
              <a:ea typeface="Lucida Sans Unicode" pitchFamily="2"/>
              <a:cs typeface="Mangal" pitchFamily="2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3524183" y="7428013"/>
            <a:ext cx="2691390" cy="38670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78903" tIns="41030" rIns="78903" bIns="4103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  <a:buNone/>
              <a:defRPr sz="1800"/>
            </a:pPr>
            <a:fld id="{46298C6C-A670-4679-ADC3-B263BA5E55F0}" type="slidenum">
              <a:rPr lang="it-IT" sz="1100"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pPr algn="r">
                <a:spcBef>
                  <a:spcPts val="0"/>
                </a:spcBef>
                <a:spcAft>
                  <a:spcPts val="0"/>
                </a:spcAft>
                <a:buNone/>
                <a:defRPr sz="1800"/>
              </a:pPr>
              <a:t>13</a:t>
            </a:fld>
            <a:endParaRPr lang="it-IT" sz="1100" dirty="0">
              <a:solidFill>
                <a:srgbClr val="000000"/>
              </a:solidFill>
              <a:latin typeface="Arial" pitchFamily="34"/>
              <a:ea typeface="Lucida Sans Unicode" pitchFamily="2"/>
              <a:cs typeface="Mangal" pitchFamily="2"/>
            </a:endParaRPr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/>
          </p:nvPr>
        </p:nvSpPr>
        <p:spPr>
          <a:xfrm>
            <a:off x="1036909" y="586518"/>
            <a:ext cx="4147635" cy="293259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Segnaposto note 4"/>
          <p:cNvSpPr txBox="1">
            <a:spLocks noGrp="1"/>
          </p:cNvSpPr>
          <p:nvPr>
            <p:ph type="body" sz="quarter" idx="1"/>
          </p:nvPr>
        </p:nvSpPr>
        <p:spPr>
          <a:xfrm>
            <a:off x="622145" y="5340571"/>
            <a:ext cx="159412" cy="267527"/>
          </a:xfrm>
        </p:spPr>
        <p:txBody>
          <a:bodyPr wrap="none" lIns="78903" tIns="41030" rIns="78903" bIns="41030" anchor="ctr" anchorCtr="0">
            <a:spAutoFit/>
          </a:bodyPr>
          <a:lstStyle/>
          <a:p>
            <a:pPr lvl="0"/>
            <a:endParaRPr lang="it-IT"/>
          </a:p>
        </p:txBody>
      </p:sp>
      <p:sp>
        <p:nvSpPr>
          <p:cNvPr id="6" name="Figura a mano libera 5"/>
          <p:cNvSpPr/>
          <p:nvPr/>
        </p:nvSpPr>
        <p:spPr>
          <a:xfrm>
            <a:off x="3524183" y="7428013"/>
            <a:ext cx="2695963" cy="3910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78903" tIns="41030" rIns="78903" bIns="41030" anchor="b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  <a:buNone/>
              <a:defRPr sz="1800"/>
            </a:pPr>
            <a:fld id="{09E49439-0BA2-4A0E-BD81-91666AEDE937}" type="slidenum">
              <a:rPr lang="it-IT" sz="1100"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pPr algn="r">
                <a:spcBef>
                  <a:spcPts val="0"/>
                </a:spcBef>
                <a:spcAft>
                  <a:spcPts val="0"/>
                </a:spcAft>
                <a:buNone/>
                <a:defRPr sz="1800"/>
              </a:pPr>
              <a:t>13</a:t>
            </a:fld>
            <a:endParaRPr lang="it-IT" sz="1100" dirty="0">
              <a:solidFill>
                <a:srgbClr val="000000"/>
              </a:solidFill>
              <a:latin typeface="Arial" pitchFamily="34"/>
              <a:ea typeface="Lucida Sans Unicode" pitchFamily="2"/>
              <a:cs typeface="Mangal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3D1649-53C8-4115-BE7C-6B246F45A8D6}" type="slidenum">
              <a:rPr lang="it-IT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it-IT" smtClean="0">
              <a:solidFill>
                <a:prstClr val="black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Recently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new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definition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lv-LV" sz="12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transient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ischemic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attack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(TIA)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been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proposed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neurologists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lv-LV" sz="12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duration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DWI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findings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patients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presenting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TIA,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MRI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discriminative</a:t>
            </a:r>
            <a:r>
              <a:rPr lang="lv-LV" sz="12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value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predicting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risk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new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TIA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stroke</a:t>
            </a:r>
            <a:r>
              <a:rPr lang="lv-LV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D4645-3A5D-4DF8-85F4-B919DA5B0E7D}" type="slidenum">
              <a:rPr lang="lv-LV" smtClean="0">
                <a:solidFill>
                  <a:prstClr val="black"/>
                </a:solidFill>
              </a:rPr>
              <a:pPr/>
              <a:t>29</a:t>
            </a:fld>
            <a:endParaRPr lang="lv-LV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DE GIACOMI</a:t>
            </a:r>
          </a:p>
        </p:txBody>
      </p:sp>
      <p:sp>
        <p:nvSpPr>
          <p:cNvPr id="8704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348FE3-D94A-4034-A480-CAE31E6C5FDA}" type="slidenum">
              <a:rPr lang="it-IT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it-IT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5737-2ECE-45D5-84AE-A0A278E61D08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5D85-03A6-4184-84AC-0063926F73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FA51-D6B2-4CC1-B77B-343811396523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CBCC3-CE50-44B4-A111-8F99D68978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C776-D088-4B00-B23D-A42509811698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541AB-B464-45D6-B448-8196665AA4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5737-2ECE-45D5-84AE-A0A278E61D08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5D85-03A6-4184-84AC-0063926F73F7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1FC1-E437-4CA1-AD03-6C5BDB2B270F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E4156-BD29-4E6D-BCBD-D2430A4A748D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AB2AB-C3AC-4B9D-B14D-29507A041B52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ED7D5-F208-409A-8A31-79380AA4F3DC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9098-14BC-47A2-A783-E7419FE65542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842F5-A81C-43EF-96EF-67FA31981686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6948-DE62-4207-8433-A34B1500430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0963-A82E-4E08-9051-1E264334E32E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E8F9A-49A9-4C43-BCC5-E591666E25DB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8C8A-A2DB-4119-ADF1-85028A1D8820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EAB5A-1493-4D8B-9A74-E8ECDF9AE866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E508-0E28-4024-A040-06CAFC044AB1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02BD-7D34-4CAA-853E-8F476D4039D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EC75-84F8-406D-9C92-C83F7BD3721D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1FC1-E437-4CA1-AD03-6C5BDB2B270F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E4156-BD29-4E6D-BCBD-D2430A4A748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FC3-3D36-4B0B-9F47-930DC9530A90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21B8-54B6-4C0C-B570-8403E5A7B42E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FA51-D6B2-4CC1-B77B-343811396523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CBCC3-CE50-44B4-A111-8F99D68978D3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C776-D088-4B00-B23D-A42509811698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541AB-B464-45D6-B448-8196665AA4B0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935166"/>
            <a:ext cx="8229600" cy="4389437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8A89-60BD-4BD1-AB50-D3E069A0CE40}" type="slidenum">
              <a:rPr lang="nl-N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566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464C3-46FD-4197-976D-0F801EF52893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6395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en-US" dirty="0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86B4A-013F-4004-BEDA-F3BFB61389B6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5512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3626B-817E-4542-9D4A-063EB3922B15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1263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81172-E36D-44D7-8D6A-FCBAC041CD06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649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8" y="1859763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8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8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2A136-C8B3-4AB5-A5A8-A1E7FAD2D165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5361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876B8-FE27-4EEB-92DA-DF84B3D9D2C3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552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AB2AB-C3AC-4B9D-B14D-29507A041B52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ED7D5-F208-409A-8A31-79380AA4F3D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3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3C1A3-F059-458D-A689-6001B274728D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3745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99E1C-5973-4060-9EE4-926759DD4AD2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7159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BC006-4B43-406D-9DE1-81BA5F736425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4238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704850"/>
            <a:ext cx="8229600" cy="56197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62EF0-C8D4-4B86-A636-7B0AD4E59928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8034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935166"/>
            <a:ext cx="8229600" cy="4389437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8A89-60BD-4BD1-AB50-D3E069A0CE40}" type="slidenum">
              <a:rPr lang="nl-NL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21249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FB2BE71-863E-4909-A5A9-D32C1120F1CD}" type="slidenum">
              <a:rPr lang="en-US">
                <a:solidFill>
                  <a:srgbClr val="DBF5F9">
                    <a:shade val="90000"/>
                  </a:srgbClr>
                </a:solidFill>
              </a:rPr>
              <a:pPr/>
              <a:t>‹N›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5577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54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it-IT" noProof="0" smtClean="0"/>
              <a:t>Fare clic per modificare lo stile del titolo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it-IT" noProof="0" smtClean="0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BB7B7-DBB6-4D35-B458-50F2F98A0332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5203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45232-B510-4E27-9E04-5D65A0E54F38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5794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5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EEEE3-33A4-4F42-BEFE-EFC1A06E00ED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3358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C9500-9FCE-47C3-9B72-8472A3D58FED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600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9098-14BC-47A2-A783-E7419FE65542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842F5-A81C-43EF-96EF-67FA319816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5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5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6B324-69D0-47E4-BE30-BB4CC612D447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4821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85CDD-E048-4AE6-8642-BFFDDC01A529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1325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49AD2-496C-4984-B5BC-F13D17011595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73984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10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1876D-E90C-4398-95DF-84E4F3540935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63660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00E5C-3301-4840-AED7-76802F68F7F0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3780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44B0B-D47E-4093-893C-A78043D99495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7727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F74F8-CB2D-4649-977E-3ADF5C47EDCF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1306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307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600254"/>
            <a:ext cx="4038600" cy="21891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8132C-EBF4-4E49-952E-732FDF0D91A0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4392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olo e testo sopra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54"/>
            <a:ext cx="8229600" cy="21891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FC5F9-38B9-4E2E-8A05-B818A785A04E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9297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935166"/>
            <a:ext cx="8229600" cy="4389437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FFFFFF"/>
              </a:solidFill>
            </a:endParaRPr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FFFFFF"/>
              </a:solidFill>
            </a:endParaRPr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8A89-60BD-4BD1-AB50-D3E069A0CE40}" type="slidenum">
              <a:rPr lang="nl-NL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nl-NL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61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6948-DE62-4207-8433-A34B15004307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0963-A82E-4E08-9051-1E264334E3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26733-63C4-4BA7-A29C-0391E54990A8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1878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8EFDD-D65E-4E4E-9524-B02E4729CA32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2532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22D7D-CB0F-48B8-AC6F-AA7BA1641C8F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7057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9EA1D-25CD-4D54-8CCE-D9633945996F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3182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B645B-0406-4C1B-A36F-38002606DA08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3124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89DF5-177D-4C25-8568-03BDFD2ADDD7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2308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892F-4993-4896-AFEB-C83E87874FC8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554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B3491-43A1-4AD5-9896-BD21AF17D9CE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8449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17D08-FDB5-47C5-B23A-F863EE60B3F1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5962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E09A1-E1E1-4D18-B11C-7A8A4BAE9AC2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819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E8F9A-49A9-4C43-BCC5-E591666E25DB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8C8A-A2DB-4119-ADF1-85028A1D88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03098-2236-4AB0-A4DF-D1AE41370BB2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3466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74BE0-E45F-4FDE-B218-E0BFF5B5BDC7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9652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4"/>
            <a:ext cx="4038600" cy="45307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307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F9AA2-611E-4DB3-9D52-8E4396267A03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4935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olo, contenu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1B292-ACA8-4C54-988B-946B2224F7DB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80882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EC4A8-FA2F-4286-8322-62D74F7F3C66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626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7F1F8-D01E-46AA-9B36-6B7FEF4BBD66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0956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3F134-FCF9-4483-B935-A9543D54E726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0220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64632-EA7D-486A-B7CE-CD45B7F32C4A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8849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437A7-6345-43DA-A3B9-8DC0AEC7BACC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3670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22444-1C45-4C90-8EC7-C372B1FE1C3E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637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EAB5A-1493-4D8B-9A74-E8ECDF9AE866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E508-0E28-4024-A040-06CAFC044A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18CA7-ADB6-4312-8CF0-9086020BE91F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9954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FD5C9-FC7D-41DA-8272-0FE8ADC418A7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7726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4571E-98CC-4217-BBC1-916E7BB81E7A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6003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C0933-5161-456F-92B6-86ED9241F247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357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5F773-A1EA-401B-B519-215F38B641E5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4307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798AD-46F5-4F73-8512-44C0A56967B9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4502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FFA1D-D1D7-4282-92AF-4749AB9DE9CC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5431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olo, contenu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FFFFFF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B04A4-9F62-4C4E-9298-B3C566429C23}" type="slidenum">
              <a:rPr lang="it-IT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7517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02BD-7D34-4CAA-853E-8F476D4039D1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EC75-84F8-406D-9C92-C83F7BD3721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FC3-3D36-4B0B-9F47-930DC9530A90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21B8-54B6-4C0C-B570-8403E5A7B4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BEA5A4-F7F7-443F-8EAC-589A117C22A7}" type="datetimeFigureOut">
              <a:rPr lang="it-IT"/>
              <a:pPr>
                <a:defRPr/>
              </a:pPr>
              <a:t>29/05/2013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5163A8-31C9-46D4-9925-880A4904E4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BEA5A4-F7F7-443F-8EAC-589A117C22A7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29/05/2013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5163A8-31C9-46D4-9925-880A4904E4E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878" y="-7938"/>
            <a:ext cx="9163756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>
              <a:spcBef>
                <a:spcPct val="50000"/>
              </a:spcBef>
              <a:spcAft>
                <a:spcPts val="500"/>
              </a:spcAft>
              <a:defRPr/>
            </a:pPr>
            <a:endParaRPr lang="en-US" sz="280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>
              <a:spcBef>
                <a:spcPct val="50000"/>
              </a:spcBef>
              <a:spcAft>
                <a:spcPts val="500"/>
              </a:spcAft>
              <a:defRPr/>
            </a:pPr>
            <a:endParaRPr lang="en-US" sz="280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2052" name="Segnaposto tito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2053" name="Segnaposto testo 29"/>
          <p:cNvSpPr>
            <a:spLocks noGrp="1"/>
          </p:cNvSpPr>
          <p:nvPr>
            <p:ph type="body" idx="1"/>
          </p:nvPr>
        </p:nvSpPr>
        <p:spPr bwMode="auto">
          <a:xfrm>
            <a:off x="457200" y="1935166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Times New Roman" pitchFamily="18" charset="0"/>
              </a:defRPr>
            </a:lvl1pPr>
          </a:lstStyle>
          <a:p>
            <a:pPr defTabSz="914400">
              <a:spcBef>
                <a:spcPct val="50000"/>
              </a:spcBef>
              <a:spcAft>
                <a:spcPts val="500"/>
              </a:spcAft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5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Times New Roman" pitchFamily="18" charset="0"/>
              </a:defRPr>
            </a:lvl1pPr>
          </a:lstStyle>
          <a:p>
            <a:pPr defTabSz="914400">
              <a:spcBef>
                <a:spcPct val="50000"/>
              </a:spcBef>
              <a:spcAft>
                <a:spcPts val="500"/>
              </a:spcAft>
              <a:defRPr/>
            </a:pPr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5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Times New Roman" pitchFamily="18" charset="0"/>
              </a:defRPr>
            </a:lvl1pPr>
          </a:lstStyle>
          <a:p>
            <a:pPr defTabSz="914400">
              <a:spcBef>
                <a:spcPct val="50000"/>
              </a:spcBef>
              <a:spcAft>
                <a:spcPts val="500"/>
              </a:spcAft>
              <a:defRPr/>
            </a:pPr>
            <a:fld id="{5E87E6DE-BC57-470C-9AC1-EEA41329EC3A}" type="slidenum">
              <a:rPr lang="nl-NL">
                <a:solidFill>
                  <a:srgbClr val="DBF5F9">
                    <a:shade val="90000"/>
                  </a:srgbClr>
                </a:solidFill>
              </a:rPr>
              <a:pPr defTabSz="914400">
                <a:spcBef>
                  <a:spcPct val="50000"/>
                </a:spcBef>
                <a:spcAft>
                  <a:spcPts val="500"/>
                </a:spcAft>
                <a:defRPr/>
              </a:pPr>
              <a:t>‹N›</a:t>
            </a:fld>
            <a:endParaRPr lang="nl-NL">
              <a:solidFill>
                <a:srgbClr val="DBF5F9">
                  <a:shade val="90000"/>
                </a:srgbClr>
              </a:solidFill>
            </a:endParaRPr>
          </a:p>
        </p:txBody>
      </p:sp>
      <p:grpSp>
        <p:nvGrpSpPr>
          <p:cNvPr id="2" name="Gruppo 1"/>
          <p:cNvGrpSpPr>
            <a:grpSpLocks/>
          </p:cNvGrpSpPr>
          <p:nvPr/>
        </p:nvGrpSpPr>
        <p:grpSpPr bwMode="auto">
          <a:xfrm>
            <a:off x="-18345" y="203200"/>
            <a:ext cx="9179278" cy="647700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4400" eaLnBrk="0" hangingPunct="0">
                <a:spcBef>
                  <a:spcPct val="50000"/>
                </a:spcBef>
                <a:spcAft>
                  <a:spcPts val="500"/>
                </a:spcAft>
                <a:defRPr/>
              </a:pPr>
              <a:endParaRPr lang="en-US" sz="2800">
                <a:solidFill>
                  <a:prstClr val="white"/>
                </a:solidFill>
                <a:latin typeface="Times New Roman" pitchFamily="18" charset="0"/>
              </a:endParaRPr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4400" eaLnBrk="0" hangingPunct="0">
                <a:spcBef>
                  <a:spcPct val="50000"/>
                </a:spcBef>
                <a:spcAft>
                  <a:spcPts val="500"/>
                </a:spcAft>
                <a:defRPr/>
              </a:pPr>
              <a:endParaRPr lang="en-US" sz="2800">
                <a:solidFill>
                  <a:prstClr val="white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763876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>
                <a:lumMod val="0"/>
              </a:srgbClr>
            </a:gs>
            <a:gs pos="64000">
              <a:srgbClr val="000000">
                <a:lumMod val="0"/>
              </a:srgbClr>
            </a:gs>
            <a:gs pos="100000">
              <a:srgbClr val="054CA3">
                <a:lumMod val="78000"/>
                <a:alpha val="83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>
              <a:defRPr/>
            </a:pPr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defTabSz="914400">
              <a:defRPr/>
            </a:pPr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defTabSz="914400">
              <a:defRPr/>
            </a:pPr>
            <a:fld id="{87554376-5794-4278-8BD7-309BF810B27D}" type="slidenum">
              <a:rPr lang="it-IT">
                <a:solidFill>
                  <a:srgbClr val="FFFFFF"/>
                </a:solidFill>
                <a:latin typeface="Times New Roman" pitchFamily="18" charset="0"/>
              </a:rPr>
              <a:pPr defTabSz="914400">
                <a:defRPr/>
              </a:pPr>
              <a:t>‹N›</a:t>
            </a:fld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9699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66"/>
            </a:gs>
            <a:gs pos="100000">
              <a:srgbClr val="000020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1983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1983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defTabSz="914400">
              <a:defRPr/>
            </a:pPr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983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defTabSz="914400">
              <a:defRPr/>
            </a:pPr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983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defTabSz="914400">
              <a:defRPr/>
            </a:pPr>
            <a:fld id="{8886FFAE-9516-4B11-B189-5D08B5A1A36E}" type="slidenum">
              <a:rPr lang="it-IT">
                <a:solidFill>
                  <a:srgbClr val="FFFFFF"/>
                </a:solidFill>
                <a:latin typeface="Times New Roman" pitchFamily="18" charset="0"/>
              </a:rPr>
              <a:pPr defTabSz="914400">
                <a:defRPr/>
              </a:pPr>
              <a:t>‹N›</a:t>
            </a:fld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34227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SzPct val="75000"/>
        <a:buFont typeface="Times New Roman" pitchFamily="18" charset="0"/>
        <a:buChar char="●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SzPct val="75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SzPct val="75000"/>
        <a:buFont typeface="Wingdings" pitchFamily="2" charset="2"/>
        <a:buChar char="ü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66"/>
            </a:gs>
            <a:gs pos="100000">
              <a:srgbClr val="000020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1983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1983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defTabSz="914400">
              <a:defRPr/>
            </a:pPr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983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defTabSz="914400">
              <a:defRPr/>
            </a:pPr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983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defTabSz="914400">
              <a:defRPr/>
            </a:pPr>
            <a:fld id="{4C43BD74-9A91-454F-B29B-91484BD65D0B}" type="slidenum">
              <a:rPr lang="it-IT">
                <a:solidFill>
                  <a:srgbClr val="FFFFFF"/>
                </a:solidFill>
                <a:latin typeface="Times New Roman" pitchFamily="18" charset="0"/>
              </a:rPr>
              <a:pPr defTabSz="914400">
                <a:defRPr/>
              </a:pPr>
              <a:t>‹N›</a:t>
            </a:fld>
            <a:endParaRPr lang="it-IT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5610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E4FC56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SzPct val="75000"/>
        <a:buFont typeface="Times New Roman" pitchFamily="18" charset="0"/>
        <a:buChar char="●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SzPct val="75000"/>
        <a:buFont typeface="Wingdings" pitchFamily="2" charset="2"/>
        <a:buChar char="Ø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SzPct val="75000"/>
        <a:buFont typeface="Wingdings" pitchFamily="2" charset="2"/>
        <a:buChar char="ü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2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11" Type="http://schemas.microsoft.com/office/2007/relationships/hdphoto" Target="../media/hdphoto1.wdp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Relationship Id="rId1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jpeg"/><Relationship Id="rId7" Type="http://schemas.openxmlformats.org/officeDocument/2006/relationships/image" Target="../media/image16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png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29.png"/><Relationship Id="rId4" Type="http://schemas.openxmlformats.org/officeDocument/2006/relationships/image" Target="../media/image13.jpeg"/><Relationship Id="rId9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7.pn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2880"/>
            <a:ext cx="9144000" cy="489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973137"/>
          </a:xfrm>
        </p:spPr>
        <p:txBody>
          <a:bodyPr/>
          <a:lstStyle/>
          <a:p>
            <a:r>
              <a:rPr lang="it-IT" sz="4800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Avrò fatto bene?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303338"/>
            <a:ext cx="8362950" cy="42148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Sono stato eccessivamente indaginoso?...in fondo era il primo episodio…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…o avrei dovuto ricoverarlo?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Esiste un criterio temporale dall’esordio dei sintomi per decidere se agire in urgenza o meno? 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Esiste un criterio di gravità clinica che mi permetta di decidere se e come comportarmi?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Quali esami devo richiedere? …e in quali tempi?</a:t>
            </a:r>
          </a:p>
        </p:txBody>
      </p:sp>
      <p:pic>
        <p:nvPicPr>
          <p:cNvPr id="22531" name="Im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0" y="4324350"/>
            <a:ext cx="26225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554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La parola al clinico...</a:t>
            </a:r>
          </a:p>
        </p:txBody>
      </p:sp>
      <p:sp>
        <p:nvSpPr>
          <p:cNvPr id="23555" name="CasellaDiTesto 4"/>
          <p:cNvSpPr txBox="1">
            <a:spLocks noChangeArrowheads="1"/>
          </p:cNvSpPr>
          <p:nvPr/>
        </p:nvSpPr>
        <p:spPr bwMode="auto">
          <a:xfrm>
            <a:off x="0" y="3248025"/>
            <a:ext cx="914400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6600" b="1">
                <a:latin typeface="Arial Narrow" pitchFamily="34" charset="0"/>
              </a:rPr>
              <a:t>…COSA FARE???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58" name="CasellaDiTesto 10"/>
          <p:cNvSpPr txBox="1">
            <a:spLocks noChangeArrowheads="1"/>
          </p:cNvSpPr>
          <p:nvPr/>
        </p:nvSpPr>
        <p:spPr bwMode="auto">
          <a:xfrm>
            <a:off x="3097213" y="5140325"/>
            <a:ext cx="33405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 dirty="0" smtClean="0">
                <a:latin typeface="Arial Narrow" pitchFamily="34" charset="0"/>
              </a:rPr>
              <a:t>Dr.ssa  Mariella </a:t>
            </a:r>
            <a:r>
              <a:rPr lang="it-IT" sz="3200" i="1" dirty="0" err="1" smtClean="0">
                <a:latin typeface="Arial Narrow" pitchFamily="34" charset="0"/>
              </a:rPr>
              <a:t>Turla</a:t>
            </a:r>
            <a:endParaRPr lang="it-IT" sz="3200" i="1" dirty="0">
              <a:latin typeface="Arial Narrow" pitchFamily="34" charset="0"/>
            </a:endParaRPr>
          </a:p>
        </p:txBody>
      </p:sp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2"/>
          <a:srcRect l="20827" t="9335" r="36293" b="5840"/>
          <a:stretch>
            <a:fillRect/>
          </a:stretch>
        </p:blipFill>
        <p:spPr bwMode="auto">
          <a:xfrm>
            <a:off x="0" y="2924175"/>
            <a:ext cx="167481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236663"/>
            <a:ext cx="9144000" cy="207486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/>
          <a:p>
            <a:pPr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TIA was defined as an episode of focal, transient neurological deficit of vascular etiology that resolve in less than 24 hrs.</a:t>
            </a:r>
            <a:b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Arial Narrow"/>
                <a:cs typeface="Arial Narrow"/>
              </a:rPr>
              <a:t> NINDS classification of CVD. Stroke 1990; 21:637</a:t>
            </a:r>
            <a:endParaRPr lang="it-IT" sz="2400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24578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Definition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0" y="4202113"/>
            <a:ext cx="9144000" cy="2292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800" dirty="0">
                <a:latin typeface="Arial Narrow"/>
                <a:cs typeface="Arial Narrow"/>
              </a:rPr>
              <a:t>TIA is a brief episode of neurological dysfunction caused by focal brain or retinal ischemia, with complete resolution of symptoms </a:t>
            </a:r>
            <a:endParaRPr lang="en-US" sz="2800" dirty="0" smtClean="0">
              <a:latin typeface="Arial Narrow"/>
              <a:cs typeface="Arial Narrow"/>
            </a:endParaRP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in </a:t>
            </a:r>
            <a:r>
              <a:rPr lang="en-US" sz="2800" b="1" dirty="0">
                <a:solidFill>
                  <a:srgbClr val="FF0000"/>
                </a:solidFill>
                <a:latin typeface="Arial Narrow"/>
                <a:cs typeface="Arial Narrow"/>
              </a:rPr>
              <a:t>less than an hour and without evidence of </a:t>
            </a:r>
            <a:r>
              <a:rPr lang="en-US" sz="2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infarction</a:t>
            </a:r>
          </a:p>
          <a:p>
            <a:pPr marL="0" indent="0" algn="r" fontAlgn="auto"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latin typeface="Arial Narrow"/>
                <a:cs typeface="Arial Narrow"/>
              </a:rPr>
              <a:t>NEJM </a:t>
            </a:r>
            <a:r>
              <a:rPr lang="en-US" sz="2400" dirty="0" smtClean="0">
                <a:latin typeface="Arial Narrow"/>
                <a:cs typeface="Arial Narrow"/>
              </a:rPr>
              <a:t>2002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24580" name="Titolo 1"/>
          <p:cNvSpPr txBox="1">
            <a:spLocks/>
          </p:cNvSpPr>
          <p:nvPr/>
        </p:nvSpPr>
        <p:spPr bwMode="auto">
          <a:xfrm>
            <a:off x="1254125" y="3049588"/>
            <a:ext cx="6559550" cy="679450"/>
          </a:xfrm>
          <a:prstGeom prst="rect">
            <a:avLst/>
          </a:prstGeom>
          <a:solidFill>
            <a:srgbClr val="00CC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600" b="1">
                <a:latin typeface="Arial Narrow" pitchFamily="34" charset="0"/>
              </a:rPr>
              <a:t>INCORRECT AND INACCURATE</a:t>
            </a:r>
          </a:p>
        </p:txBody>
      </p:sp>
      <p:sp>
        <p:nvSpPr>
          <p:cNvPr id="2" name="Freccia circolare a sinistra 1"/>
          <p:cNvSpPr/>
          <p:nvPr/>
        </p:nvSpPr>
        <p:spPr>
          <a:xfrm>
            <a:off x="7958138" y="2330450"/>
            <a:ext cx="755650" cy="1201738"/>
          </a:xfrm>
          <a:prstGeom prst="curvedLeftArrow">
            <a:avLst/>
          </a:prstGeom>
          <a:solidFill>
            <a:srgbClr val="00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457200" y="274680"/>
            <a:ext cx="840096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it-IT" sz="1800" b="0" i="0" u="none" strike="noStrike" kern="1200">
              <a:ln>
                <a:noFill/>
              </a:ln>
              <a:latin typeface="Arial" pitchFamily="18"/>
              <a:ea typeface="Lucida Sans Unicode" pitchFamily="2"/>
              <a:cs typeface="Mangal" pitchFamily="2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457200" y="1600200"/>
            <a:ext cx="8229600" cy="4525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just" rtl="0" hangingPunct="1">
              <a:lnSpc>
                <a:spcPct val="200000"/>
              </a:lnSpc>
              <a:spcBef>
                <a:spcPts val="697"/>
              </a:spcBef>
              <a:spcAft>
                <a:spcPts val="0"/>
              </a:spcAft>
              <a:buNone/>
              <a:tabLst/>
              <a:defRPr sz="1800"/>
            </a:pPr>
            <a:r>
              <a:rPr lang="it-IT" sz="1800" b="1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t>Non è indicato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t> considerare 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FF0000"/>
                </a:solidFill>
                <a:latin typeface="Arial" pitchFamily="34"/>
                <a:ea typeface="Lucida Sans Unicode" pitchFamily="2"/>
                <a:cs typeface="Mangal" pitchFamily="2"/>
              </a:rPr>
              <a:t>TIA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t>, sulla base della definizione dell’OMS (improvvisa comparsa di segni e/o sintomi riferibili a deficit focale cerebrale o visivo, attribuibile ad insufficiente apporto di sangue, di durata inferiore alle 24 ore) la perdita di coscienza, le vertigini, l’amnesia globale transitoria, i </a:t>
            </a:r>
            <a:r>
              <a:rPr lang="it-IT" sz="1800" b="0" i="1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t>drop attack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t>, l’astenia generalizzata, lo stato confusionale, e l’incontinenza sfinterica quando presenti isolatamente</a:t>
            </a:r>
          </a:p>
          <a:p>
            <a:pPr marL="0" marR="0" lvl="0" indent="0" algn="just" rtl="0" hangingPunct="1">
              <a:lnSpc>
                <a:spcPct val="200000"/>
              </a:lnSpc>
              <a:spcBef>
                <a:spcPts val="697"/>
              </a:spcBef>
              <a:spcAft>
                <a:spcPts val="0"/>
              </a:spcAft>
              <a:buNone/>
              <a:tabLst/>
              <a:defRPr sz="1800"/>
            </a:pPr>
            <a:r>
              <a:rPr lang="it-IT" sz="1800" b="0" i="0" u="none" strike="noStrike" kern="1200">
                <a:ln>
                  <a:noFill/>
                </a:ln>
                <a:latin typeface="Arial" pitchFamily="34"/>
                <a:ea typeface="Lucida Sans Unicode" pitchFamily="2"/>
                <a:cs typeface="Mangal" pitchFamily="2"/>
              </a:rPr>
              <a:t> 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Lucida Sans Unicode" pitchFamily="2"/>
                <a:cs typeface="Mangal" pitchFamily="2"/>
              </a:rPr>
              <a:t>In pazienti con 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rPr>
              <a:t>TIA a rischio moderato-alto di ictus (</a:t>
            </a:r>
            <a:r>
              <a:rPr lang="it-IT" sz="1800" b="0" i="1" u="none" strike="noStrike" kern="120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ABCD²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 score ≥4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rPr>
              <a:t>)  </a:t>
            </a:r>
            <a:r>
              <a:rPr lang="it-IT" sz="1800" b="1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rPr>
              <a:t>è indicato</a:t>
            </a:r>
            <a:r>
              <a:rPr lang="it-IT" sz="1800" b="0" i="0" u="none" strike="noStrike" kern="1200">
                <a:ln>
                  <a:noFill/>
                </a:ln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rPr>
              <a:t> il ricovero ospedaliero</a:t>
            </a:r>
          </a:p>
          <a:p>
            <a:pPr marL="0" marR="0" lvl="0" indent="0" algn="just" rtl="0" hangingPunct="1">
              <a:lnSpc>
                <a:spcPct val="200000"/>
              </a:lnSpc>
              <a:spcBef>
                <a:spcPts val="697"/>
              </a:spcBef>
              <a:spcAft>
                <a:spcPts val="0"/>
              </a:spcAft>
              <a:buNone/>
              <a:tabLst/>
              <a:defRPr sz="1800"/>
            </a:pPr>
            <a:endParaRPr lang="it-IT" sz="1800" b="0" i="0" u="none" strike="noStrike" kern="1200">
              <a:ln>
                <a:noFill/>
              </a:ln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4" name="Figura a mano libera 3"/>
          <p:cNvSpPr/>
          <p:nvPr/>
        </p:nvSpPr>
        <p:spPr>
          <a:xfrm>
            <a:off x="539640" y="360359"/>
            <a:ext cx="7199279" cy="539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14040" rIns="0" bIns="0" anchor="t" anchorCtr="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rtl="0" hangingPunct="1">
              <a:lnSpc>
                <a:spcPct val="95000"/>
              </a:lnSpc>
              <a:spcBef>
                <a:spcPts val="887"/>
              </a:spcBef>
              <a:spcAft>
                <a:spcPts val="887"/>
              </a:spcAft>
              <a:buNone/>
              <a:tabLst/>
              <a:defRPr sz="1800"/>
            </a:pPr>
            <a:r>
              <a:rPr lang="it-IT" sz="2200" b="1" i="0" u="none" strike="noStrike" kern="120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Mangal" pitchFamily="2"/>
              </a:rPr>
              <a:t> RACCOMANDAZIONE 5.1.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diagnosis needed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949325"/>
            <a:ext cx="8362950" cy="57689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FF0000"/>
                </a:solidFill>
                <a:latin typeface="Arial Narrow"/>
                <a:cs typeface="Arial Narrow"/>
              </a:rPr>
              <a:t>23% of patients with ischemic stroke have had a TIA before their stroke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Risk of stroke  greatest in first 48 hours following a TIA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/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a) 17% occur </a:t>
            </a:r>
            <a:r>
              <a:rPr lang="en-US" sz="2200" b="1" i="1" dirty="0">
                <a:solidFill>
                  <a:srgbClr val="000000"/>
                </a:solidFill>
                <a:latin typeface="Arial Narrow"/>
                <a:cs typeface="Arial Narrow"/>
              </a:rPr>
              <a:t>the day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 of the stroke</a:t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b) 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9%  occurred the previous day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/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c) </a:t>
            </a:r>
            <a:r>
              <a:rPr lang="en-US" sz="2200" b="1" dirty="0">
                <a:solidFill>
                  <a:srgbClr val="FF0000"/>
                </a:solidFill>
                <a:latin typeface="Arial Narrow"/>
                <a:cs typeface="Arial Narrow"/>
              </a:rPr>
              <a:t>43% had a TIA during the 7 days prior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	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-  7-12% first y.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-  4-7% /y  5 y.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25% - 50%    in large artery </a:t>
            </a:r>
            <a:r>
              <a:rPr lang="en-US" sz="2200" dirty="0" err="1">
                <a:solidFill>
                  <a:srgbClr val="000000"/>
                </a:solidFill>
                <a:latin typeface="Arial Narrow"/>
                <a:cs typeface="Arial Narrow"/>
              </a:rPr>
              <a:t>atherothrombotic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11% - 30%    in </a:t>
            </a:r>
            <a:r>
              <a:rPr lang="en-US" sz="2200" dirty="0" err="1">
                <a:solidFill>
                  <a:srgbClr val="000000"/>
                </a:solidFill>
                <a:latin typeface="Arial Narrow"/>
                <a:cs typeface="Arial Narrow"/>
              </a:rPr>
              <a:t>cardioembolic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11% -14%     in lacunar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Within 2-3 years from a TIA, one patient on five is dead while one on 10 have had a documented stroke.</a:t>
            </a:r>
            <a:endParaRPr lang="en-US" sz="14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 Narrow"/>
                <a:cs typeface="Arial Narrow"/>
              </a:rPr>
              <a:t>Neurology 2005</a:t>
            </a: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     </a:t>
            </a:r>
            <a:endParaRPr lang="en-US" sz="1200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Risk stratification with ABCD2 score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39750" y="4945063"/>
            <a:ext cx="8239125" cy="14779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>
                <a:solidFill>
                  <a:srgbClr val="000000"/>
                </a:solidFill>
                <a:latin typeface="Arial Narrow"/>
                <a:cs typeface="Arial Narrow"/>
              </a:rPr>
              <a:t>ABCD2 score has a sensibility of 80%, that is, there are 20% of patients that can be missed. </a:t>
            </a:r>
            <a:br>
              <a:rPr lang="en-US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b="1" dirty="0">
                <a:solidFill>
                  <a:srgbClr val="000000"/>
                </a:solidFill>
                <a:latin typeface="Arial Narrow"/>
                <a:cs typeface="Arial Narrow"/>
              </a:rPr>
              <a:t>This scale was not include patients on Atrial Fibrillation who are on extreme risk!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Arial Narrow"/>
                <a:cs typeface="Arial Narrow"/>
              </a:rPr>
              <a:t>Lancet 2007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539750" y="1173163"/>
          <a:ext cx="8238934" cy="3606804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4119467"/>
                <a:gridCol w="4119467"/>
              </a:tblGrid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Age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 if &gt; 60 years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Blood pressure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 if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sBP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 &gt;140 or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dBP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 &gt;90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26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Clinical </a:t>
                      </a:r>
                      <a:b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</a:b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features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2 points for unilateral weakness; 1 point speech deficit without weakness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77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Duration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2 points if &gt;60 min; 1 point if &gt;10-59 min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Diabetes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>
          <a:xfrm>
            <a:off x="346075" y="173038"/>
            <a:ext cx="8362950" cy="1852612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Is it cost effective to admit </a:t>
            </a:r>
            <a:r>
              <a:rPr lang="en-US" b="1" u="sng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all</a:t>
            </a:r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 TIA patients to hospital?   </a:t>
            </a:r>
            <a:endParaRPr lang="it-IT" b="1" smtClean="0">
              <a:solidFill>
                <a:srgbClr val="FF0000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2381250"/>
            <a:ext cx="8362950" cy="34020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 Narrow"/>
                <a:cs typeface="Arial Narrow"/>
              </a:rPr>
              <a:t>What is the cost of admitting patients with a TIA to hospital?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Arial Narrow"/>
              <a:cs typeface="Arial Narrow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400" dirty="0">
                <a:latin typeface="Arial Narrow"/>
                <a:cs typeface="Arial Narrow"/>
              </a:rPr>
              <a:t>The average cost of in-patient management of TIAs was $328,000 (Can), of which 95% was attributed to the cost of hospitalization alone.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endParaRPr lang="en-US" sz="2400" dirty="0">
              <a:latin typeface="Arial Narrow"/>
              <a:cs typeface="Arial Narrow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400" dirty="0">
                <a:latin typeface="Arial Narrow"/>
                <a:cs typeface="Arial Narrow"/>
              </a:rPr>
              <a:t>If hospitalization of patients with TIA could be reduced, significant cost-savings could be realized.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3200" i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Cerebrovascular Diseases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/>
                <a:cs typeface="Arial Narrow"/>
              </a:rPr>
              <a:t>    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rial Narrow"/>
              <a:cs typeface="Arial Narrow"/>
            </a:endParaRPr>
          </a:p>
        </p:txBody>
      </p:sp>
      <p:pic>
        <p:nvPicPr>
          <p:cNvPr id="27651" name="Immagine 2"/>
          <p:cNvPicPr>
            <a:picLocks noChangeAspect="1"/>
          </p:cNvPicPr>
          <p:nvPr/>
        </p:nvPicPr>
        <p:blipFill>
          <a:blip r:embed="rId2"/>
          <a:srcRect l="10555" t="18372" r="4897" b="6877"/>
          <a:stretch>
            <a:fillRect/>
          </a:stretch>
        </p:blipFill>
        <p:spPr bwMode="auto">
          <a:xfrm>
            <a:off x="6769100" y="1076325"/>
            <a:ext cx="18161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012825"/>
            <a:ext cx="9144000" cy="5618163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b="1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 Stroke Risk Assessment</a:t>
            </a:r>
            <a:endParaRPr lang="en-US" b="1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u="sng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High Risk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&lt; 48 hours with ABCD2 score ≥ 5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Medium Risk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&gt;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≥ 5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&lt;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&lt; 5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Low Risk</a:t>
            </a:r>
            <a:endParaRPr lang="en-US" sz="24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System onset &gt;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&lt; 5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Pure sensory deficit  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Pure ataxia 	</a:t>
            </a:r>
            <a:endParaRPr lang="en-US" sz="2000" u="sng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cxnSp>
        <p:nvCxnSpPr>
          <p:cNvPr id="4" name="Connettore 1 3"/>
          <p:cNvCxnSpPr/>
          <p:nvPr/>
        </p:nvCxnSpPr>
        <p:spPr>
          <a:xfrm>
            <a:off x="0" y="971550"/>
            <a:ext cx="9144000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6630988"/>
            <a:ext cx="9144000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676" name="Titolo 1"/>
          <p:cNvSpPr>
            <a:spLocks noGrp="1"/>
          </p:cNvSpPr>
          <p:nvPr>
            <p:ph type="title"/>
          </p:nvPr>
        </p:nvSpPr>
        <p:spPr>
          <a:xfrm>
            <a:off x="377825" y="60325"/>
            <a:ext cx="8362950" cy="83978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High risk TIA: Clinical Predictors</a:t>
            </a:r>
            <a:endParaRPr lang="it-IT" b="1" smtClean="0">
              <a:solidFill>
                <a:srgbClr val="FF0000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ABCD2 score: stratificazione del rischio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014413"/>
            <a:ext cx="8543925" cy="52879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0-3 rischio di ictus a 2 giorni  1,3%          a 90 gg       3%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4-5 rischio di ictus a 2 giorni  4,1 %                           10%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6-7 rischio di ictus a 2 giorni  8,1%                            25%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400" dirty="0">
              <a:latin typeface="Arial Narrow"/>
              <a:cs typeface="Arial Narrow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400" dirty="0">
                <a:latin typeface="Arial Narrow"/>
                <a:cs typeface="Arial Narrow"/>
              </a:rPr>
              <a:t>L’Ospedalizzazione  è indicata se ABCD2  score &gt; 5 o con ripetuti TIA  ( </a:t>
            </a:r>
            <a:r>
              <a:rPr lang="it-IT" sz="2400" b="1" dirty="0">
                <a:latin typeface="Arial Narrow"/>
                <a:cs typeface="Arial Narrow"/>
              </a:rPr>
              <a:t>crescendo TIA </a:t>
            </a:r>
            <a:r>
              <a:rPr lang="it-IT" sz="2400" dirty="0">
                <a:latin typeface="Arial Narrow"/>
                <a:cs typeface="Arial Narrow"/>
              </a:rPr>
              <a:t>: 2 o più TIA in una settimana )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400" dirty="0">
                <a:latin typeface="Arial Narrow"/>
                <a:cs typeface="Arial Narrow"/>
              </a:rPr>
              <a:t>L’Ospedalizzazione è ragionevole nel TIA entro 72 ore: 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score&gt;3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 0-2 con incerta diagnosi o con impossibilità a completare indagini entro 48 ore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 0-2 con evento causato da ischemia focale, dimostrabile elettivamente con RMN-DWI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0" y="6302375"/>
            <a:ext cx="3429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Un algoritmo per un intervento efficace</a:t>
            </a:r>
          </a:p>
        </p:txBody>
      </p:sp>
      <p:sp>
        <p:nvSpPr>
          <p:cNvPr id="30722" name="CasellaDiTesto 7"/>
          <p:cNvSpPr txBox="1">
            <a:spLocks noChangeArrowheads="1"/>
          </p:cNvSpPr>
          <p:nvPr/>
        </p:nvSpPr>
        <p:spPr bwMode="auto">
          <a:xfrm>
            <a:off x="346075" y="1235075"/>
            <a:ext cx="3736975" cy="1016000"/>
          </a:xfrm>
          <a:prstGeom prst="rect">
            <a:avLst/>
          </a:prstGeom>
          <a:solidFill>
            <a:schemeClr val="bg1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000" b="1">
                <a:latin typeface="Arial Narrow" pitchFamily="34" charset="0"/>
              </a:rPr>
              <a:t>Storia clinica</a:t>
            </a:r>
          </a:p>
          <a:p>
            <a:pPr algn="ctr" eaLnBrk="0" hangingPunct="0"/>
            <a:r>
              <a:rPr lang="it-IT" sz="2000" b="1">
                <a:latin typeface="Arial Narrow" pitchFamily="34" charset="0"/>
              </a:rPr>
              <a:t>Esame obiettivo generale, vascolare, neurologico (NIHSS)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806950" y="1241425"/>
            <a:ext cx="4043363" cy="1476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Misurazione parametri vitali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Accesso venoso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Prelievo per routine ematochimica, PT, PTT, INR, colesterolo, trigliceridi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ECG</a:t>
            </a:r>
          </a:p>
        </p:txBody>
      </p:sp>
      <p:sp>
        <p:nvSpPr>
          <p:cNvPr id="30724" name="CasellaDiTesto 4"/>
          <p:cNvSpPr txBox="1">
            <a:spLocks noChangeArrowheads="1"/>
          </p:cNvSpPr>
          <p:nvPr/>
        </p:nvSpPr>
        <p:spPr bwMode="auto">
          <a:xfrm>
            <a:off x="4806950" y="3381375"/>
            <a:ext cx="4043363" cy="400050"/>
          </a:xfrm>
          <a:prstGeom prst="rect">
            <a:avLst/>
          </a:prstGeom>
          <a:solidFill>
            <a:srgbClr val="F2DCDB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TC encefalo senza mdc/RM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806950" y="4019550"/>
            <a:ext cx="4043363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000" b="1" dirty="0">
                <a:solidFill>
                  <a:srgbClr val="FF0000"/>
                </a:solidFill>
                <a:latin typeface="Arial Narrow"/>
                <a:cs typeface="Arial Narrow"/>
              </a:rPr>
              <a:t>Eco-color-doppler TSA</a:t>
            </a:r>
          </a:p>
          <a:p>
            <a:pPr algn="ctr" eaLnBrk="0" hangingPunct="0">
              <a:defRPr/>
            </a:pPr>
            <a:r>
              <a:rPr lang="it-IT" sz="2000" b="1" dirty="0">
                <a:solidFill>
                  <a:srgbClr val="FF0000"/>
                </a:solidFill>
                <a:latin typeface="Arial Narrow"/>
                <a:cs typeface="Arial Narrow"/>
              </a:rPr>
              <a:t>Doppler </a:t>
            </a:r>
            <a:r>
              <a:rPr lang="it-IT" sz="2000" b="1" dirty="0" err="1">
                <a:solidFill>
                  <a:srgbClr val="FF0000"/>
                </a:solidFill>
                <a:latin typeface="Arial Narrow"/>
                <a:cs typeface="Arial Narrow"/>
              </a:rPr>
              <a:t>Transcranico</a:t>
            </a:r>
            <a:endParaRPr lang="it-IT" sz="20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806950" y="4964113"/>
            <a:ext cx="4043363" cy="400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000" b="1" dirty="0">
                <a:latin typeface="Arial Narrow"/>
                <a:cs typeface="Arial Narrow"/>
              </a:rPr>
              <a:t>Ecocardiogramma + holter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46075" y="4189413"/>
            <a:ext cx="3736975" cy="4619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  <a:defRPr/>
            </a:pPr>
            <a:r>
              <a:rPr lang="it-IT" sz="2400" b="1" dirty="0">
                <a:latin typeface="Arial Narrow"/>
                <a:cs typeface="Arial Narrow"/>
              </a:rPr>
              <a:t>DIAGNOSI EZIOLOGICA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60338" y="6048375"/>
            <a:ext cx="8859837" cy="4476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300" b="1" dirty="0">
                <a:solidFill>
                  <a:srgbClr val="FF0000"/>
                </a:solidFill>
                <a:latin typeface="Arial Narrow"/>
                <a:cs typeface="Arial Narrow"/>
              </a:rPr>
              <a:t>Terapia farmacologica mirata (antiaggreganti, anticoagulanti, statina), TEA</a:t>
            </a:r>
          </a:p>
        </p:txBody>
      </p:sp>
      <p:sp>
        <p:nvSpPr>
          <p:cNvPr id="3" name="Freccia destra 2"/>
          <p:cNvSpPr/>
          <p:nvPr/>
        </p:nvSpPr>
        <p:spPr>
          <a:xfrm>
            <a:off x="4083050" y="1574800"/>
            <a:ext cx="723900" cy="290513"/>
          </a:xfrm>
          <a:prstGeom prst="right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1" name="Freccia giù 10"/>
          <p:cNvSpPr/>
          <p:nvPr/>
        </p:nvSpPr>
        <p:spPr>
          <a:xfrm>
            <a:off x="6607175" y="2717800"/>
            <a:ext cx="385763" cy="663575"/>
          </a:xfrm>
          <a:prstGeom prst="down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Parentesi quadra aperta 11"/>
          <p:cNvSpPr/>
          <p:nvPr/>
        </p:nvSpPr>
        <p:spPr>
          <a:xfrm>
            <a:off x="4597400" y="3230563"/>
            <a:ext cx="209550" cy="2411412"/>
          </a:xfrm>
          <a:prstGeom prst="leftBracket">
            <a:avLst/>
          </a:prstGeom>
          <a:ln w="38100" cmpd="sng">
            <a:solidFill>
              <a:srgbClr val="1F497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" name="Freccia sinistra 12"/>
          <p:cNvSpPr/>
          <p:nvPr/>
        </p:nvSpPr>
        <p:spPr>
          <a:xfrm>
            <a:off x="4083050" y="4278313"/>
            <a:ext cx="514350" cy="323850"/>
          </a:xfrm>
          <a:prstGeom prst="left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" name="Freccia giù 13"/>
          <p:cNvSpPr/>
          <p:nvPr/>
        </p:nvSpPr>
        <p:spPr>
          <a:xfrm>
            <a:off x="2033588" y="4651375"/>
            <a:ext cx="385762" cy="1397000"/>
          </a:xfrm>
          <a:prstGeom prst="down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5362"/>
          </a:xfr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5400" b="1" dirty="0" smtClean="0">
                <a:solidFill>
                  <a:srgbClr val="00CCFF"/>
                </a:solidFill>
                <a:latin typeface="Arial Narrow"/>
                <a:cs typeface="Arial Narrow"/>
              </a:rPr>
              <a:t>I SESSIONE: TESTA</a:t>
            </a:r>
            <a:endParaRPr lang="it-IT" sz="5400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14338" name="CasellaDiTesto 5"/>
          <p:cNvSpPr txBox="1">
            <a:spLocks noChangeArrowheads="1"/>
          </p:cNvSpPr>
          <p:nvPr/>
        </p:nvSpPr>
        <p:spPr bwMode="auto">
          <a:xfrm>
            <a:off x="487363" y="1270000"/>
            <a:ext cx="8218487" cy="830263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800" b="1">
                <a:solidFill>
                  <a:srgbClr val="00CCFF"/>
                </a:solidFill>
                <a:latin typeface="Arial Narrow" pitchFamily="34" charset="0"/>
              </a:rPr>
              <a:t>1° MODULO: TIA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311" y="2700998"/>
            <a:ext cx="5866227" cy="306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In quali casi non si tratta di TIA?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125538"/>
            <a:ext cx="8229600" cy="489585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07950" y="6207125"/>
            <a:ext cx="8928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D.D. : cefalea, epilessia, ipoglicemia, tumori, ascessi cerebrali, ESA  (25%)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prstClr val="white"/>
              </a:solidFill>
            </a:endParaRPr>
          </a:p>
        </p:txBody>
      </p:sp>
      <p:sp>
        <p:nvSpPr>
          <p:cNvPr id="32770" name="CasellaDiTesto 7"/>
          <p:cNvSpPr txBox="1">
            <a:spLocks noChangeArrowheads="1"/>
          </p:cNvSpPr>
          <p:nvPr/>
        </p:nvSpPr>
        <p:spPr bwMode="auto">
          <a:xfrm>
            <a:off x="0" y="1395414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solidFill>
                  <a:prstClr val="black"/>
                </a:solidFill>
                <a:latin typeface="Arial Narrow" pitchFamily="34" charset="0"/>
              </a:rPr>
              <a:t>Ed ora al neuroradiologo...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73" name="CasellaDiTesto 10"/>
          <p:cNvSpPr txBox="1">
            <a:spLocks noChangeArrowheads="1"/>
          </p:cNvSpPr>
          <p:nvPr/>
        </p:nvSpPr>
        <p:spPr bwMode="auto">
          <a:xfrm>
            <a:off x="1252538" y="5140326"/>
            <a:ext cx="7696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600" i="1" dirty="0" smtClean="0">
                <a:solidFill>
                  <a:prstClr val="black"/>
                </a:solidFill>
                <a:latin typeface="Arial Narrow" pitchFamily="34" charset="0"/>
              </a:rPr>
              <a:t>Prof. Roberto </a:t>
            </a:r>
            <a:r>
              <a:rPr lang="it-IT" sz="3600" i="1" dirty="0" err="1" smtClean="0">
                <a:solidFill>
                  <a:prstClr val="black"/>
                </a:solidFill>
                <a:latin typeface="Arial Narrow" pitchFamily="34" charset="0"/>
              </a:rPr>
              <a:t>Gasparotti</a:t>
            </a:r>
            <a:r>
              <a:rPr lang="it-IT" sz="3600" i="1" dirty="0" smtClean="0">
                <a:solidFill>
                  <a:prstClr val="black"/>
                </a:solidFill>
                <a:latin typeface="Arial Narrow" pitchFamily="34" charset="0"/>
              </a:rPr>
              <a:t>, dott. D. </a:t>
            </a:r>
            <a:r>
              <a:rPr lang="it-IT" sz="3600" i="1" dirty="0" err="1" smtClean="0">
                <a:solidFill>
                  <a:prstClr val="black"/>
                </a:solidFill>
                <a:latin typeface="Arial Narrow" pitchFamily="34" charset="0"/>
              </a:rPr>
              <a:t>Mardighian</a:t>
            </a:r>
            <a:endParaRPr lang="it-IT" sz="3600" i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32774" name="Picture 3"/>
          <p:cNvPicPr>
            <a:picLocks noChangeAspect="1" noChangeArrowheads="1"/>
          </p:cNvPicPr>
          <p:nvPr/>
        </p:nvPicPr>
        <p:blipFill>
          <a:blip r:embed="rId2"/>
          <a:srcRect l="20827" t="9335" r="36293" b="5840"/>
          <a:stretch>
            <a:fillRect/>
          </a:stretch>
        </p:blipFill>
        <p:spPr bwMode="auto">
          <a:xfrm>
            <a:off x="0" y="4121150"/>
            <a:ext cx="12525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0" y="76202"/>
            <a:ext cx="9144000" cy="1177925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EMERGENZA MEDICA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85763" y="1425575"/>
            <a:ext cx="8458200" cy="5060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Rischio di </a:t>
            </a:r>
            <a:r>
              <a:rPr lang="it-IT" sz="3200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 successivo a TIA (maggiore nelle prime 24 ore): 10% in 7gg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12-30% </a:t>
            </a:r>
            <a:r>
              <a:rPr lang="it-IT" sz="3200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 con storia di TIA pregresso (circa il 25% nelle ore precedenti)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Trattamento precoce: riduce dell’80% il rischio di </a:t>
            </a:r>
            <a:r>
              <a:rPr lang="it-IT" sz="3200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 a 90gg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32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Easton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et al. Definition ed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evaluation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of TIA.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. 2009;40:2276-2293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Sorensen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et al.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Transient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ischemic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attack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: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definition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,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diagnosis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, and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risk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stratification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.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Neuroimag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Clin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 Narrow"/>
                <a:cs typeface="Arial Narrow"/>
              </a:rPr>
              <a:t>Am</a:t>
            </a:r>
            <a:r>
              <a:rPr lang="it-IT" dirty="0">
                <a:solidFill>
                  <a:prstClr val="black"/>
                </a:solidFill>
                <a:latin typeface="Arial Narrow"/>
                <a:cs typeface="Arial Narrow"/>
              </a:rPr>
              <a:t> 21 (2011) 303-313</a:t>
            </a:r>
          </a:p>
        </p:txBody>
      </p:sp>
      <p:pic>
        <p:nvPicPr>
          <p:cNvPr id="33795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2851" y="76202"/>
            <a:ext cx="94932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TIA e </a:t>
            </a:r>
            <a:r>
              <a:rPr lang="it-IT" dirty="0" err="1" smtClean="0"/>
              <a:t>Neuroimaging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it-IT" dirty="0" smtClean="0"/>
              <a:t>Il TIA non è necessariamente transitorio a livello di «tessuto cerebrale»</a:t>
            </a:r>
          </a:p>
          <a:p>
            <a:r>
              <a:rPr lang="it-IT" dirty="0" smtClean="0"/>
              <a:t>Circa 1/3 dei TIA sono associati a lesioni ischemiche cerebrali permanenti</a:t>
            </a:r>
          </a:p>
          <a:p>
            <a:r>
              <a:rPr lang="it-IT" dirty="0" smtClean="0"/>
              <a:t>Sintomi focali localizzabili in un territorio vascolare cerebrale definito   non indicano a priori un meccanismo ischemico</a:t>
            </a:r>
          </a:p>
          <a:p>
            <a:pPr lvl="1"/>
            <a:r>
              <a:rPr lang="it-IT" dirty="0" smtClean="0"/>
              <a:t>Crisi comiziali, tumore endocranico, emicrania…..</a:t>
            </a:r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88769" y="6053883"/>
            <a:ext cx="4634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prstClr val="black"/>
                </a:solidFill>
              </a:rPr>
              <a:t>Giles MF et al. </a:t>
            </a:r>
            <a:r>
              <a:rPr lang="it-IT" dirty="0" err="1" smtClean="0">
                <a:solidFill>
                  <a:prstClr val="black"/>
                </a:solidFill>
              </a:rPr>
              <a:t>Stroke</a:t>
            </a:r>
            <a:r>
              <a:rPr lang="it-IT" dirty="0" smtClean="0">
                <a:solidFill>
                  <a:prstClr val="black"/>
                </a:solidFill>
              </a:rPr>
              <a:t> 2010</a:t>
            </a:r>
          </a:p>
          <a:p>
            <a:r>
              <a:rPr lang="it-IT" dirty="0" err="1">
                <a:solidFill>
                  <a:prstClr val="black"/>
                </a:solidFill>
              </a:rPr>
              <a:t>Prabhakaran</a:t>
            </a:r>
            <a:r>
              <a:rPr lang="it-IT" dirty="0">
                <a:solidFill>
                  <a:prstClr val="black"/>
                </a:solidFill>
              </a:rPr>
              <a:t> </a:t>
            </a:r>
            <a:r>
              <a:rPr lang="it-IT" dirty="0" smtClean="0">
                <a:solidFill>
                  <a:prstClr val="black"/>
                </a:solidFill>
              </a:rPr>
              <a:t>S et al. </a:t>
            </a:r>
            <a:r>
              <a:rPr lang="it-IT" dirty="0" err="1" smtClean="0">
                <a:solidFill>
                  <a:prstClr val="black"/>
                </a:solidFill>
              </a:rPr>
              <a:t>Cerebrovasc</a:t>
            </a:r>
            <a:r>
              <a:rPr lang="it-IT" dirty="0" smtClean="0">
                <a:solidFill>
                  <a:prstClr val="black"/>
                </a:solidFill>
              </a:rPr>
              <a:t> </a:t>
            </a:r>
            <a:r>
              <a:rPr lang="it-IT" dirty="0" err="1">
                <a:solidFill>
                  <a:prstClr val="black"/>
                </a:solidFill>
              </a:rPr>
              <a:t>Dis</a:t>
            </a:r>
            <a:r>
              <a:rPr lang="it-IT" dirty="0">
                <a:solidFill>
                  <a:prstClr val="black"/>
                </a:solidFill>
              </a:rPr>
              <a:t> </a:t>
            </a:r>
            <a:r>
              <a:rPr lang="it-IT" dirty="0" smtClean="0">
                <a:solidFill>
                  <a:prstClr val="black"/>
                </a:solidFill>
              </a:rPr>
              <a:t>2008</a:t>
            </a:r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73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3551" y="181426"/>
            <a:ext cx="8229600" cy="1143000"/>
          </a:xfrm>
        </p:spPr>
        <p:txBody>
          <a:bodyPr/>
          <a:lstStyle/>
          <a:p>
            <a:r>
              <a:rPr lang="it-IT" dirty="0" smtClean="0"/>
              <a:t>Brain </a:t>
            </a:r>
            <a:r>
              <a:rPr lang="it-IT" dirty="0" err="1" smtClean="0"/>
              <a:t>imaging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RM vs TAC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64668" y="1570538"/>
            <a:ext cx="4536504" cy="4530725"/>
          </a:xfrm>
        </p:spPr>
        <p:txBody>
          <a:bodyPr/>
          <a:lstStyle/>
          <a:p>
            <a:r>
              <a:rPr lang="it-IT" sz="2600" dirty="0" smtClean="0"/>
              <a:t>Risoluzione di contrasto</a:t>
            </a:r>
          </a:p>
          <a:p>
            <a:r>
              <a:rPr lang="it-IT" sz="2600" dirty="0" smtClean="0"/>
              <a:t>Approccio </a:t>
            </a:r>
            <a:r>
              <a:rPr lang="it-IT" sz="2600" dirty="0" err="1" smtClean="0"/>
              <a:t>Multiparametrico</a:t>
            </a:r>
            <a:endParaRPr lang="it-IT" sz="2600" dirty="0" smtClean="0"/>
          </a:p>
          <a:p>
            <a:r>
              <a:rPr lang="it-IT" sz="2600" dirty="0" smtClean="0"/>
              <a:t>Esplorazione di aspetti funzionali e biologici</a:t>
            </a:r>
          </a:p>
          <a:p>
            <a:pPr lvl="1"/>
            <a:r>
              <a:rPr lang="it-IT" sz="2600" dirty="0" err="1" smtClean="0"/>
              <a:t>Angio</a:t>
            </a:r>
            <a:r>
              <a:rPr lang="it-IT" sz="2600" dirty="0" smtClean="0"/>
              <a:t>-RM (no mdc)</a:t>
            </a:r>
          </a:p>
          <a:p>
            <a:pPr lvl="1"/>
            <a:r>
              <a:rPr lang="it-IT" sz="2600" dirty="0" err="1" smtClean="0"/>
              <a:t>Imaging</a:t>
            </a:r>
            <a:r>
              <a:rPr lang="it-IT" sz="2600" dirty="0" smtClean="0"/>
              <a:t> di Diffusione</a:t>
            </a:r>
          </a:p>
          <a:p>
            <a:pPr lvl="1"/>
            <a:r>
              <a:rPr lang="it-IT" sz="2600" dirty="0" err="1" smtClean="0"/>
              <a:t>Imaging</a:t>
            </a:r>
            <a:r>
              <a:rPr lang="it-IT" sz="2600" dirty="0" smtClean="0"/>
              <a:t> di Perfusione (mdc)</a:t>
            </a:r>
          </a:p>
          <a:p>
            <a:pPr lvl="1"/>
            <a:r>
              <a:rPr lang="it-IT" sz="2600" dirty="0" err="1" smtClean="0"/>
              <a:t>Imaging</a:t>
            </a:r>
            <a:r>
              <a:rPr lang="it-IT" sz="2600" dirty="0" smtClean="0"/>
              <a:t> di Suscettività Magnetica</a:t>
            </a:r>
          </a:p>
          <a:p>
            <a:endParaRPr lang="it-IT" sz="2600" dirty="0"/>
          </a:p>
        </p:txBody>
      </p:sp>
      <p:pic>
        <p:nvPicPr>
          <p:cNvPr id="4" name="Picture 4" descr="guastafpre1"/>
          <p:cNvPicPr>
            <a:picLocks noChangeAspect="1" noChangeArrowheads="1"/>
          </p:cNvPicPr>
          <p:nvPr/>
        </p:nvPicPr>
        <p:blipFill rotWithShape="1">
          <a:blip r:embed="rId2" cstate="print"/>
          <a:srcRect l="9936" t="9884" r="15425" b="-1325"/>
          <a:stretch/>
        </p:blipFill>
        <p:spPr bwMode="auto">
          <a:xfrm>
            <a:off x="7651755" y="2"/>
            <a:ext cx="1068594" cy="120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GUASTAFERRO_MICHELE"/>
          <p:cNvPicPr>
            <a:picLocks noChangeAspect="1" noChangeArrowheads="1"/>
          </p:cNvPicPr>
          <p:nvPr/>
        </p:nvPicPr>
        <p:blipFill rotWithShape="1">
          <a:blip r:embed="rId3" cstate="print"/>
          <a:srcRect l="16593" t="11339" b="12659"/>
          <a:stretch/>
        </p:blipFill>
        <p:spPr bwMode="auto">
          <a:xfrm>
            <a:off x="7738276" y="5820221"/>
            <a:ext cx="1281284" cy="103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UASTAFERRO_MICHELE"/>
          <p:cNvPicPr>
            <a:picLocks noChangeAspect="1" noChangeArrowheads="1"/>
          </p:cNvPicPr>
          <p:nvPr/>
        </p:nvPicPr>
        <p:blipFill rotWithShape="1">
          <a:blip r:embed="rId4" cstate="print"/>
          <a:srcRect l="13965" t="11340"/>
          <a:stretch/>
        </p:blipFill>
        <p:spPr bwMode="auto">
          <a:xfrm>
            <a:off x="7711471" y="4612540"/>
            <a:ext cx="1321665" cy="121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GUASTAFERRO_MICHELE"/>
          <p:cNvPicPr>
            <a:picLocks noChangeAspect="1" noChangeArrowheads="1"/>
          </p:cNvPicPr>
          <p:nvPr/>
        </p:nvPicPr>
        <p:blipFill rotWithShape="1">
          <a:blip r:embed="rId5" cstate="print"/>
          <a:srcRect l="16917" t="10892"/>
          <a:stretch/>
        </p:blipFill>
        <p:spPr bwMode="auto">
          <a:xfrm>
            <a:off x="7737362" y="3401913"/>
            <a:ext cx="1269885" cy="121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GUASTAFERRO_MICHELE"/>
          <p:cNvPicPr>
            <a:picLocks noChangeAspect="1" noChangeArrowheads="1"/>
          </p:cNvPicPr>
          <p:nvPr/>
        </p:nvPicPr>
        <p:blipFill>
          <a:blip r:embed="rId6" cstate="print"/>
          <a:srcRect l="11703" t="3873" r="14114" b="4388"/>
          <a:stretch>
            <a:fillRect/>
          </a:stretch>
        </p:blipFill>
        <p:spPr bwMode="auto">
          <a:xfrm>
            <a:off x="7672189" y="1172425"/>
            <a:ext cx="1052811" cy="115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77" t="20339" r="5277" b="4645"/>
          <a:stretch/>
        </p:blipFill>
        <p:spPr>
          <a:xfrm>
            <a:off x="53640" y="4847207"/>
            <a:ext cx="970060" cy="1001311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91" t="24942" r="45821" b="17612"/>
          <a:stretch/>
        </p:blipFill>
        <p:spPr bwMode="auto">
          <a:xfrm>
            <a:off x="7723786" y="2324710"/>
            <a:ext cx="991102" cy="116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3dv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47" t="2974" r="20662"/>
          <a:stretch>
            <a:fillRect/>
          </a:stretch>
        </p:blipFill>
        <p:spPr bwMode="auto">
          <a:xfrm>
            <a:off x="6948265" y="2250721"/>
            <a:ext cx="903519" cy="131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asellaDiTesto 20"/>
          <p:cNvSpPr txBox="1"/>
          <p:nvPr/>
        </p:nvSpPr>
        <p:spPr>
          <a:xfrm>
            <a:off x="648622" y="4559390"/>
            <a:ext cx="49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prstClr val="black"/>
                </a:solidFill>
              </a:rPr>
              <a:t>MRS</a:t>
            </a:r>
            <a:endParaRPr lang="it-IT" sz="1400" dirty="0">
              <a:solidFill>
                <a:prstClr val="black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669423" y="6018214"/>
            <a:ext cx="461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prstClr val="white"/>
                </a:solidFill>
              </a:rPr>
              <a:t>SWI</a:t>
            </a:r>
            <a:endParaRPr lang="it-IT" sz="1400" dirty="0">
              <a:solidFill>
                <a:prstClr val="white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8386966" y="445397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>
                <a:solidFill>
                  <a:prstClr val="black"/>
                </a:solidFill>
              </a:rPr>
              <a:t>CTP</a:t>
            </a:r>
            <a:endParaRPr lang="it-IT" sz="1400" dirty="0">
              <a:solidFill>
                <a:prstClr val="black"/>
              </a:solidFill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8000481" y="977333"/>
            <a:ext cx="530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>
                <a:solidFill>
                  <a:prstClr val="white"/>
                </a:solidFill>
              </a:rPr>
              <a:t>TAC</a:t>
            </a:r>
            <a:endParaRPr lang="it-IT" sz="1400" dirty="0">
              <a:solidFill>
                <a:prstClr val="white"/>
              </a:solidFill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7629188" y="2170821"/>
            <a:ext cx="1048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err="1" smtClean="0">
                <a:solidFill>
                  <a:prstClr val="white"/>
                </a:solidFill>
              </a:rPr>
              <a:t>Angio</a:t>
            </a:r>
            <a:r>
              <a:rPr lang="it-IT" sz="1400" dirty="0" smtClean="0">
                <a:solidFill>
                  <a:prstClr val="white"/>
                </a:solidFill>
              </a:rPr>
              <a:t>-TAC</a:t>
            </a:r>
            <a:endParaRPr lang="it-IT" sz="1400" dirty="0">
              <a:solidFill>
                <a:prstClr val="white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7753288" y="4363445"/>
            <a:ext cx="1424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>
                <a:solidFill>
                  <a:prstClr val="white"/>
                </a:solidFill>
              </a:rPr>
              <a:t>TAC-perfusione</a:t>
            </a:r>
            <a:endParaRPr lang="it-IT" sz="1400" dirty="0">
              <a:solidFill>
                <a:prstClr val="white"/>
              </a:solidFill>
            </a:endParaRPr>
          </a:p>
        </p:txBody>
      </p:sp>
      <p:pic>
        <p:nvPicPr>
          <p:cNvPr id="33" name="Immagine 32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26" t="18753" r="17358"/>
          <a:stretch/>
        </p:blipFill>
        <p:spPr>
          <a:xfrm>
            <a:off x="93086" y="1424676"/>
            <a:ext cx="1086634" cy="1167011"/>
          </a:xfrm>
          <a:prstGeom prst="rect">
            <a:avLst/>
          </a:prstGeom>
        </p:spPr>
      </p:pic>
      <p:pic>
        <p:nvPicPr>
          <p:cNvPr id="35" name="Immagine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48" y="2591685"/>
            <a:ext cx="988870" cy="1135364"/>
          </a:xfrm>
          <a:prstGeom prst="rect">
            <a:avLst/>
          </a:prstGeom>
        </p:spPr>
      </p:pic>
      <p:pic>
        <p:nvPicPr>
          <p:cNvPr id="36" name="Immagine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22" y="181426"/>
            <a:ext cx="1155630" cy="1326830"/>
          </a:xfrm>
          <a:prstGeom prst="rect">
            <a:avLst/>
          </a:prstGeom>
        </p:spPr>
      </p:pic>
      <p:pic>
        <p:nvPicPr>
          <p:cNvPr id="37" name="Immagine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1" y="5804797"/>
            <a:ext cx="1016769" cy="964138"/>
          </a:xfrm>
          <a:prstGeom prst="rect">
            <a:avLst/>
          </a:prstGeom>
        </p:spPr>
      </p:pic>
      <p:pic>
        <p:nvPicPr>
          <p:cNvPr id="38" name="Immagine 37" descr="SPAGNOLI_FERNANDA.MR.VA15A_HEAD.16.4.2011.05.03.18.13.09.921875.428369361.BMP"/>
          <p:cNvPicPr>
            <a:picLocks noChangeAspect="1"/>
          </p:cNvPicPr>
          <p:nvPr/>
        </p:nvPicPr>
        <p:blipFill>
          <a:blip r:embed="rId15" cstate="print"/>
          <a:srcRect l="14563" t="17516" r="20469"/>
          <a:stretch>
            <a:fillRect/>
          </a:stretch>
        </p:blipFill>
        <p:spPr>
          <a:xfrm>
            <a:off x="53641" y="3715906"/>
            <a:ext cx="1001707" cy="1163585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388464" y="1323661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solidFill>
                  <a:prstClr val="white"/>
                </a:solidFill>
              </a:rPr>
              <a:t>FLAIR</a:t>
            </a:r>
            <a:endParaRPr lang="it-IT" sz="1200" dirty="0">
              <a:solidFill>
                <a:prstClr val="white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33672" y="2440169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solidFill>
                  <a:prstClr val="white"/>
                </a:solidFill>
              </a:rPr>
              <a:t>DIFFUSIONE</a:t>
            </a:r>
            <a:endParaRPr lang="it-IT" sz="1200" dirty="0">
              <a:solidFill>
                <a:prstClr val="white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77596" y="4671222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solidFill>
                  <a:prstClr val="white"/>
                </a:solidFill>
              </a:rPr>
              <a:t>PERFUSIONE</a:t>
            </a:r>
            <a:endParaRPr lang="it-IT" sz="1200" dirty="0">
              <a:solidFill>
                <a:prstClr val="white"/>
              </a:solidFill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9" y="5666297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solidFill>
                  <a:prstClr val="white"/>
                </a:solidFill>
              </a:rPr>
              <a:t>SWI</a:t>
            </a:r>
            <a:endParaRPr lang="it-IT" sz="1200" dirty="0">
              <a:solidFill>
                <a:prstClr val="white"/>
              </a:solidFill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188399" y="6498121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solidFill>
                  <a:prstClr val="white"/>
                </a:solidFill>
              </a:rPr>
              <a:t>ANGIORM</a:t>
            </a:r>
            <a:endParaRPr lang="it-IT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2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olo 1"/>
          <p:cNvSpPr>
            <a:spLocks noGrp="1"/>
          </p:cNvSpPr>
          <p:nvPr>
            <p:ph type="title"/>
          </p:nvPr>
        </p:nvSpPr>
        <p:spPr>
          <a:xfrm>
            <a:off x="0" y="76202"/>
            <a:ext cx="9144000" cy="1177925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dirty="0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 obiettivi </a:t>
            </a:r>
            <a:r>
              <a:rPr lang="it-IT" b="1" dirty="0" err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Neuroimaging</a:t>
            </a:r>
            <a:endParaRPr lang="it-IT" b="1" dirty="0" smtClean="0">
              <a:solidFill>
                <a:srgbClr val="00CCFF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1308100"/>
            <a:ext cx="8577262" cy="51398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Confermare l’origine vascolare del sintomo (evidenza di </a:t>
            </a:r>
            <a:r>
              <a:rPr lang="it-IT" sz="3200" dirty="0" err="1">
                <a:solidFill>
                  <a:prstClr val="black"/>
                </a:solidFill>
                <a:latin typeface="Arial Narrow"/>
                <a:cs typeface="Arial Narrow"/>
              </a:rPr>
              <a:t>ipoperfusione</a:t>
            </a: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/infarto; identificare la sede di origine)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Escludere altre cause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Ipotizzare il meccanismo vascolare alla base dell’evento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Valutazione prognostica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solidFill>
                  <a:prstClr val="black"/>
                </a:solidFill>
                <a:latin typeface="Arial Narrow"/>
                <a:cs typeface="Arial Narrow"/>
              </a:rPr>
              <a:t>TIA: NON necessariamente transitorio sul parenchima cerebrale (1/3 lesioni ischemiche acute)</a:t>
            </a:r>
          </a:p>
          <a:p>
            <a:pPr marL="285750" indent="-285750"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Easton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et al. Definition ed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evaluation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of TIA.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. 2009;40:2276-2293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Sorensen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et al.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Transient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ischemic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attack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: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definition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,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diagnosis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, and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risk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stratification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.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Neuroimag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Clin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 Narrow"/>
                <a:cs typeface="Arial Narrow"/>
              </a:rPr>
              <a:t>Am</a:t>
            </a:r>
            <a:r>
              <a:rPr lang="it-IT" i="1" dirty="0">
                <a:solidFill>
                  <a:prstClr val="black"/>
                </a:solidFill>
                <a:latin typeface="Arial Narrow"/>
                <a:cs typeface="Arial Narrow"/>
              </a:rPr>
              <a:t> 21 (2011) 303-313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descr="guastafpr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12" y="2368052"/>
            <a:ext cx="2328929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4" descr="guastafpre1"/>
          <p:cNvPicPr>
            <a:picLocks noChangeAspect="1" noChangeArrowheads="1"/>
          </p:cNvPicPr>
          <p:nvPr/>
        </p:nvPicPr>
        <p:blipFill>
          <a:blip r:embed="rId4" cstate="print"/>
          <a:srcRect t="8560"/>
          <a:stretch>
            <a:fillRect/>
          </a:stretch>
        </p:blipFill>
        <p:spPr bwMode="auto">
          <a:xfrm>
            <a:off x="172431" y="494010"/>
            <a:ext cx="2347978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7" descr="GUASTAFERRO_MICHELE"/>
          <p:cNvPicPr>
            <a:picLocks noChangeAspect="1" noChangeArrowheads="1"/>
          </p:cNvPicPr>
          <p:nvPr/>
        </p:nvPicPr>
        <p:blipFill>
          <a:blip r:embed="rId5" cstate="print"/>
          <a:srcRect t="11340"/>
          <a:stretch>
            <a:fillRect/>
          </a:stretch>
        </p:blipFill>
        <p:spPr bwMode="auto">
          <a:xfrm>
            <a:off x="6641560" y="494010"/>
            <a:ext cx="2519362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GUASTAFERRO_MICHELE"/>
          <p:cNvPicPr>
            <a:picLocks noChangeAspect="1" noChangeArrowheads="1"/>
          </p:cNvPicPr>
          <p:nvPr/>
        </p:nvPicPr>
        <p:blipFill>
          <a:blip r:embed="rId6" cstate="print"/>
          <a:srcRect t="11340"/>
          <a:stretch>
            <a:fillRect/>
          </a:stretch>
        </p:blipFill>
        <p:spPr bwMode="auto">
          <a:xfrm>
            <a:off x="4301585" y="494010"/>
            <a:ext cx="2519362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GUASTAFERRO_MICHELE"/>
          <p:cNvPicPr>
            <a:picLocks noChangeAspect="1" noChangeArrowheads="1"/>
          </p:cNvPicPr>
          <p:nvPr/>
        </p:nvPicPr>
        <p:blipFill>
          <a:blip r:embed="rId7" cstate="print"/>
          <a:srcRect t="10892"/>
          <a:stretch>
            <a:fillRect/>
          </a:stretch>
        </p:blipFill>
        <p:spPr bwMode="auto">
          <a:xfrm>
            <a:off x="2082260" y="494010"/>
            <a:ext cx="2506662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0" descr="GUASTAFERRO_MICHEL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89728" y="2307460"/>
            <a:ext cx="245427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1" descr="GUASTAFERRO_MICHEL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03438" y="2307460"/>
            <a:ext cx="2468562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2" descr="GUASTAFERRO_MICHEL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80131" y="2300735"/>
            <a:ext cx="2455863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" y="4454526"/>
            <a:ext cx="1871663" cy="2303462"/>
            <a:chOff x="295" y="845"/>
            <a:chExt cx="2457" cy="3039"/>
          </a:xfrm>
        </p:grpSpPr>
        <p:pic>
          <p:nvPicPr>
            <p:cNvPr id="29711" name="Picture 14" descr="GUASTAFERRO_MICHELE"/>
            <p:cNvPicPr>
              <a:picLocks noChangeAspect="1" noChangeArrowheads="1"/>
            </p:cNvPicPr>
            <p:nvPr/>
          </p:nvPicPr>
          <p:blipFill>
            <a:blip r:embed="rId11" cstate="print"/>
            <a:srcRect l="11703" t="3873" r="14114" b="4388"/>
            <a:stretch>
              <a:fillRect/>
            </a:stretch>
          </p:blipFill>
          <p:spPr bwMode="auto">
            <a:xfrm>
              <a:off x="295" y="845"/>
              <a:ext cx="2457" cy="3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5903" name="AutoShape 15"/>
            <p:cNvSpPr>
              <a:spLocks noChangeArrowheads="1"/>
            </p:cNvSpPr>
            <p:nvPr/>
          </p:nvSpPr>
          <p:spPr bwMode="auto">
            <a:xfrm rot="20220178">
              <a:off x="1497" y="1342"/>
              <a:ext cx="365" cy="669"/>
            </a:xfrm>
            <a:prstGeom prst="downArrow">
              <a:avLst>
                <a:gd name="adj1" fmla="val 50000"/>
                <a:gd name="adj2" fmla="val 31405"/>
              </a:avLst>
            </a:prstGeom>
            <a:solidFill>
              <a:srgbClr val="FF0000">
                <a:alpha val="27000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defTabSz="914400" eaLnBrk="0" hangingPunct="0">
                <a:lnSpc>
                  <a:spcPct val="85000"/>
                </a:lnSpc>
                <a:spcBef>
                  <a:spcPct val="50000"/>
                </a:spcBef>
                <a:spcAft>
                  <a:spcPts val="500"/>
                </a:spcAft>
                <a:buClr>
                  <a:srgbClr val="E2D700"/>
                </a:buClr>
                <a:buSzPct val="60000"/>
                <a:buFont typeface="Wingdings" pitchFamily="2" charset="2"/>
                <a:buNone/>
                <a:defRPr/>
              </a:pPr>
              <a:endParaRPr lang="it-IT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643063" y="4454532"/>
            <a:ext cx="2447925" cy="2232025"/>
            <a:chOff x="2744" y="854"/>
            <a:chExt cx="2903" cy="2750"/>
          </a:xfrm>
        </p:grpSpPr>
        <p:pic>
          <p:nvPicPr>
            <p:cNvPr id="29709" name="Picture 17" descr="GUASTAFERRO_MICHELE"/>
            <p:cNvPicPr>
              <a:picLocks noChangeAspect="1" noChangeArrowheads="1"/>
            </p:cNvPicPr>
            <p:nvPr/>
          </p:nvPicPr>
          <p:blipFill>
            <a:blip r:embed="rId12" cstate="print"/>
            <a:srcRect l="9676" t="11594" r="16837" b="18799"/>
            <a:stretch>
              <a:fillRect/>
            </a:stretch>
          </p:blipFill>
          <p:spPr bwMode="auto">
            <a:xfrm>
              <a:off x="2744" y="854"/>
              <a:ext cx="2903" cy="2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5906" name="AutoShape 18"/>
            <p:cNvSpPr>
              <a:spLocks noChangeArrowheads="1"/>
            </p:cNvSpPr>
            <p:nvPr/>
          </p:nvSpPr>
          <p:spPr bwMode="auto">
            <a:xfrm rot="9833665">
              <a:off x="4672" y="2647"/>
              <a:ext cx="363" cy="631"/>
            </a:xfrm>
            <a:prstGeom prst="downArrow">
              <a:avLst>
                <a:gd name="adj1" fmla="val 50000"/>
                <a:gd name="adj2" fmla="val 31405"/>
              </a:avLst>
            </a:prstGeom>
            <a:solidFill>
              <a:srgbClr val="FF0000">
                <a:alpha val="27000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defTabSz="914400" eaLnBrk="0" hangingPunct="0">
                <a:lnSpc>
                  <a:spcPct val="85000"/>
                </a:lnSpc>
                <a:spcBef>
                  <a:spcPct val="50000"/>
                </a:spcBef>
                <a:spcAft>
                  <a:spcPts val="500"/>
                </a:spcAft>
                <a:buClr>
                  <a:srgbClr val="E2D700"/>
                </a:buClr>
                <a:buSzPct val="60000"/>
                <a:buFont typeface="Wingdings" pitchFamily="2" charset="2"/>
                <a:buNone/>
                <a:defRPr/>
              </a:pPr>
              <a:endParaRPr lang="it-IT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cxnSp>
        <p:nvCxnSpPr>
          <p:cNvPr id="5" name="Connettore 2 4"/>
          <p:cNvCxnSpPr/>
          <p:nvPr/>
        </p:nvCxnSpPr>
        <p:spPr bwMode="auto">
          <a:xfrm flipH="1">
            <a:off x="1606410" y="1362492"/>
            <a:ext cx="686593" cy="111860"/>
          </a:xfrm>
          <a:prstGeom prst="straightConnector1">
            <a:avLst/>
          </a:prstGeom>
          <a:solidFill>
            <a:srgbClr val="FF3300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CasellaDiTesto 3"/>
          <p:cNvSpPr txBox="1"/>
          <p:nvPr/>
        </p:nvSpPr>
        <p:spPr>
          <a:xfrm>
            <a:off x="2885691" y="2307460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hangingPunct="0">
              <a:spcBef>
                <a:spcPct val="50000"/>
              </a:spcBef>
              <a:spcAft>
                <a:spcPts val="500"/>
              </a:spcAft>
            </a:pPr>
            <a:r>
              <a:rPr lang="it-IT" sz="2400" dirty="0" smtClean="0">
                <a:solidFill>
                  <a:prstClr val="white"/>
                </a:solidFill>
                <a:latin typeface="Times New Roman" pitchFamily="18" charset="0"/>
              </a:rPr>
              <a:t>CBV</a:t>
            </a:r>
            <a:endParaRPr lang="it-IT" sz="2400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209102" y="2307459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hangingPunct="0">
              <a:spcBef>
                <a:spcPct val="50000"/>
              </a:spcBef>
              <a:spcAft>
                <a:spcPts val="500"/>
              </a:spcAft>
            </a:pPr>
            <a:r>
              <a:rPr lang="it-IT" sz="2400" dirty="0" smtClean="0">
                <a:solidFill>
                  <a:prstClr val="white"/>
                </a:solidFill>
                <a:latin typeface="Times New Roman" pitchFamily="18" charset="0"/>
              </a:rPr>
              <a:t>CBF</a:t>
            </a:r>
            <a:endParaRPr lang="it-IT" sz="2400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7480566" y="2283175"/>
            <a:ext cx="731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hangingPunct="0">
              <a:spcBef>
                <a:spcPct val="50000"/>
              </a:spcBef>
              <a:spcAft>
                <a:spcPts val="500"/>
              </a:spcAft>
            </a:pPr>
            <a:r>
              <a:rPr lang="it-IT" sz="2400" dirty="0" smtClean="0">
                <a:solidFill>
                  <a:prstClr val="white"/>
                </a:solidFill>
                <a:latin typeface="Times New Roman" pitchFamily="18" charset="0"/>
              </a:rPr>
              <a:t>TTP</a:t>
            </a:r>
            <a:endParaRPr lang="it-IT" sz="2400" dirty="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14612" y="-353466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>
              <a:spcBef>
                <a:spcPct val="50000"/>
              </a:spcBef>
              <a:spcAft>
                <a:spcPts val="500"/>
              </a:spcAft>
            </a:pPr>
            <a:r>
              <a:rPr lang="en-US" sz="3600" b="1" dirty="0" smtClean="0">
                <a:solidFill>
                  <a:srgbClr val="0F6FC6">
                    <a:lumMod val="75000"/>
                  </a:srgbClr>
                </a:solidFill>
                <a:latin typeface="Arial" pitchFamily="34" charset="0"/>
              </a:rPr>
              <a:t>TIA One-stop </a:t>
            </a:r>
            <a:r>
              <a:rPr lang="en-US" sz="3600" b="1" dirty="0">
                <a:solidFill>
                  <a:srgbClr val="0F6FC6">
                    <a:lumMod val="75000"/>
                  </a:srgbClr>
                </a:solidFill>
                <a:latin typeface="Arial" pitchFamily="34" charset="0"/>
              </a:rPr>
              <a:t>shopping: </a:t>
            </a:r>
            <a:r>
              <a:rPr lang="en-US" sz="3600" b="1" dirty="0" smtClean="0">
                <a:solidFill>
                  <a:srgbClr val="0F6FC6">
                    <a:lumMod val="75000"/>
                  </a:srgbClr>
                </a:solidFill>
                <a:latin typeface="Arial" pitchFamily="34" charset="0"/>
              </a:rPr>
              <a:t>TAC</a:t>
            </a:r>
            <a:endParaRPr lang="en-US" sz="3600" b="1" dirty="0">
              <a:solidFill>
                <a:srgbClr val="0F6FC6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22" name="CasellaDiTesto 6"/>
          <p:cNvSpPr txBox="1">
            <a:spLocks noChangeArrowheads="1"/>
          </p:cNvSpPr>
          <p:nvPr/>
        </p:nvSpPr>
        <p:spPr bwMode="auto">
          <a:xfrm>
            <a:off x="4200812" y="5803881"/>
            <a:ext cx="48814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defTabSz="914400" eaLnBrk="1" hangingPunct="1">
              <a:spcBef>
                <a:spcPct val="50000"/>
              </a:spcBef>
              <a:spcAft>
                <a:spcPts val="500"/>
              </a:spcAft>
            </a:pPr>
            <a:r>
              <a:rPr lang="it-IT" sz="1400" i="1" dirty="0" err="1">
                <a:solidFill>
                  <a:srgbClr val="003300"/>
                </a:solidFill>
              </a:rPr>
              <a:t>Gasparotti</a:t>
            </a:r>
            <a:r>
              <a:rPr lang="it-IT" sz="1400" i="1" dirty="0">
                <a:solidFill>
                  <a:srgbClr val="003300"/>
                </a:solidFill>
              </a:rPr>
              <a:t> R et al. </a:t>
            </a:r>
            <a:r>
              <a:rPr lang="en-US" sz="1400" i="1" dirty="0">
                <a:solidFill>
                  <a:srgbClr val="003300"/>
                </a:solidFill>
              </a:rPr>
              <a:t>Perfusion CT in Patients with Acute Ischemic Stroke Treated with Intra-Arterial Thrombolysis: Predictive Value of Infarct Core Size on Clinical </a:t>
            </a:r>
            <a:r>
              <a:rPr lang="it-IT" sz="1400" i="1" dirty="0" err="1">
                <a:solidFill>
                  <a:srgbClr val="003300"/>
                </a:solidFill>
              </a:rPr>
              <a:t>Outcome</a:t>
            </a:r>
            <a:r>
              <a:rPr lang="it-IT" sz="1400" i="1" dirty="0">
                <a:solidFill>
                  <a:srgbClr val="003300"/>
                </a:solidFill>
              </a:rPr>
              <a:t> . AJNR </a:t>
            </a:r>
            <a:r>
              <a:rPr lang="it-IT" sz="1400" i="1" dirty="0" err="1">
                <a:solidFill>
                  <a:srgbClr val="003300"/>
                </a:solidFill>
              </a:rPr>
              <a:t>Am</a:t>
            </a:r>
            <a:r>
              <a:rPr lang="it-IT" sz="1400" i="1" dirty="0">
                <a:solidFill>
                  <a:srgbClr val="003300"/>
                </a:solidFill>
              </a:rPr>
              <a:t> J </a:t>
            </a:r>
            <a:r>
              <a:rPr lang="it-IT" sz="1400" i="1" dirty="0" err="1">
                <a:solidFill>
                  <a:srgbClr val="003300"/>
                </a:solidFill>
              </a:rPr>
              <a:t>Neuroradiol</a:t>
            </a:r>
            <a:r>
              <a:rPr lang="it-IT" sz="1400" i="1" dirty="0">
                <a:solidFill>
                  <a:srgbClr val="003300"/>
                </a:solidFill>
              </a:rPr>
              <a:t> 2009; 30:722-727</a:t>
            </a:r>
          </a:p>
        </p:txBody>
      </p:sp>
    </p:spTree>
    <p:extLst>
      <p:ext uri="{BB962C8B-B14F-4D97-AF65-F5344CB8AC3E}">
        <p14:creationId xmlns:p14="http://schemas.microsoft.com/office/powerpoint/2010/main" xmlns="" val="15413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27075"/>
          </a:xfrm>
          <a:solidFill>
            <a:srgbClr val="FFFFFF">
              <a:alpha val="51000"/>
            </a:srgb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TC</a:t>
            </a:r>
            <a:endParaRPr lang="it-IT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4" y="822327"/>
            <a:ext cx="8740775" cy="5878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Rapidamente disponibile, basso costo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Diffusamente usata negli studi in letteratura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solidFill>
                  <a:prstClr val="black"/>
                </a:solidFill>
                <a:latin typeface="Arial Narrow"/>
                <a:cs typeface="Arial Narrow"/>
              </a:rPr>
              <a:t>Ruolo: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Esclusione di altre cause (1-5%)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Ischemie recenti: aumentato rischio di </a:t>
            </a:r>
            <a:r>
              <a:rPr lang="it-IT" sz="2800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endParaRPr lang="it-IT" sz="28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 smtClean="0">
                <a:solidFill>
                  <a:prstClr val="black"/>
                </a:solidFill>
                <a:latin typeface="Arial Narrow"/>
                <a:cs typeface="Arial Narrow"/>
              </a:rPr>
              <a:t>ANGIO-TAC, TAC-PERFUSIONE (mezzo di contrasto)</a:t>
            </a:r>
            <a:endParaRPr lang="it-IT" sz="28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09728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solidFill>
                  <a:prstClr val="black"/>
                </a:solidFill>
                <a:latin typeface="Arial Narrow"/>
                <a:cs typeface="Arial Narrow"/>
              </a:rPr>
              <a:t>Ma…: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No DD tra ischemie croniche e acute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Scarsa sensibilità (lesioni piccole, no edema, no effetto massa)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solidFill>
                  <a:prstClr val="black"/>
                </a:solidFill>
                <a:latin typeface="Arial Narrow"/>
                <a:cs typeface="Arial Narrow"/>
              </a:rPr>
              <a:t>Uso di radiazioni ionizzanti e mdc (per CTA e CTP)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2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Easton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et al. Definition ed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evaluation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of TIA.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. 2009;40:2276-2293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Sorensen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et al.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Transient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ischemic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attack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: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definition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,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diagnosis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, and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risk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stratification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.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Neuroimag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Clin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N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1400" i="1" dirty="0" err="1">
                <a:solidFill>
                  <a:prstClr val="black"/>
                </a:solidFill>
                <a:latin typeface="Arial Narrow"/>
                <a:cs typeface="Arial Narrow"/>
              </a:rPr>
              <a:t>Am</a:t>
            </a:r>
            <a:r>
              <a:rPr lang="it-IT" sz="1400" i="1" dirty="0">
                <a:solidFill>
                  <a:prstClr val="black"/>
                </a:solidFill>
                <a:latin typeface="Arial Narrow"/>
                <a:cs typeface="Arial Narrow"/>
              </a:rPr>
              <a:t> 21 (2011) 303-313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256"/>
          <a:stretch/>
        </p:blipFill>
        <p:spPr>
          <a:xfrm>
            <a:off x="6888701" y="831479"/>
            <a:ext cx="2286794" cy="2636257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655"/>
          <a:stretch/>
        </p:blipFill>
        <p:spPr>
          <a:xfrm>
            <a:off x="5107550" y="809262"/>
            <a:ext cx="2304256" cy="257906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662"/>
          <a:stretch/>
        </p:blipFill>
        <p:spPr>
          <a:xfrm>
            <a:off x="3122762" y="632869"/>
            <a:ext cx="2476103" cy="293590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6627" y="732669"/>
            <a:ext cx="2052228" cy="273630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22" t="3845" r="12267" b="4162"/>
          <a:stretch/>
        </p:blipFill>
        <p:spPr>
          <a:xfrm>
            <a:off x="31494" y="1080566"/>
            <a:ext cx="1872199" cy="2185342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98" t="27605" r="10610" b="28343"/>
          <a:stretch/>
        </p:blipFill>
        <p:spPr>
          <a:xfrm>
            <a:off x="3163334" y="3405397"/>
            <a:ext cx="5048887" cy="2953914"/>
          </a:xfrm>
          <a:prstGeom prst="rect">
            <a:avLst/>
          </a:prstGeom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-230326" y="-225472"/>
            <a:ext cx="100774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Times New Roman"/>
              </a:rPr>
              <a:t>TIA  One-stop </a:t>
            </a:r>
            <a:r>
              <a:rPr lang="en-US" sz="3200" b="1" dirty="0">
                <a:solidFill>
                  <a:srgbClr val="0070C0"/>
                </a:solidFill>
                <a:latin typeface="Times New Roman"/>
              </a:rPr>
              <a:t>shopping: </a:t>
            </a:r>
            <a:r>
              <a:rPr lang="en-US" sz="3200" b="1" dirty="0" smtClean="0">
                <a:solidFill>
                  <a:srgbClr val="0070C0"/>
                </a:solidFill>
                <a:latin typeface="Times New Roman"/>
              </a:rPr>
              <a:t>RM</a:t>
            </a:r>
            <a:endParaRPr lang="en-US" sz="3200" b="1" dirty="0">
              <a:solidFill>
                <a:srgbClr val="0070C0"/>
              </a:solidFill>
              <a:latin typeface="Times New Roman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79" t="21124" r="18110" b="14219"/>
          <a:stretch/>
        </p:blipFill>
        <p:spPr>
          <a:xfrm>
            <a:off x="49303" y="3405398"/>
            <a:ext cx="2970015" cy="2953915"/>
          </a:xfrm>
          <a:prstGeom prst="rect">
            <a:avLst/>
          </a:prstGeom>
        </p:spPr>
      </p:pic>
      <p:cxnSp>
        <p:nvCxnSpPr>
          <p:cNvPr id="4" name="Connettore 2 3"/>
          <p:cNvCxnSpPr/>
          <p:nvPr/>
        </p:nvCxnSpPr>
        <p:spPr bwMode="auto">
          <a:xfrm flipH="1">
            <a:off x="4808399" y="1761268"/>
            <a:ext cx="216024" cy="323478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Connettore 2 13"/>
          <p:cNvCxnSpPr/>
          <p:nvPr/>
        </p:nvCxnSpPr>
        <p:spPr bwMode="auto">
          <a:xfrm>
            <a:off x="1661507" y="4287209"/>
            <a:ext cx="398022" cy="323478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Connettore 2 14"/>
          <p:cNvCxnSpPr/>
          <p:nvPr/>
        </p:nvCxnSpPr>
        <p:spPr bwMode="auto">
          <a:xfrm flipH="1">
            <a:off x="6839361" y="5259884"/>
            <a:ext cx="468111" cy="161739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CasellaDiTesto 16"/>
          <p:cNvSpPr txBox="1"/>
          <p:nvPr/>
        </p:nvSpPr>
        <p:spPr>
          <a:xfrm>
            <a:off x="31494" y="6049988"/>
            <a:ext cx="110799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T1-fatsat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3332452" y="6020178"/>
            <a:ext cx="76976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MRA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8062" y="2934029"/>
            <a:ext cx="51328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CT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1655246" y="3045508"/>
            <a:ext cx="9268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FLAIR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3617071" y="3034388"/>
            <a:ext cx="69762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DWI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5323735" y="3053730"/>
            <a:ext cx="72808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ADC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7232652" y="3030054"/>
            <a:ext cx="65434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PWI</a:t>
            </a:r>
            <a:endParaRPr lang="it-IT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2307120" y="6403931"/>
            <a:ext cx="472026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r>
              <a:rPr lang="it-IT" sz="20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DISSECAZIONE SPONTANEA  ACI SX</a:t>
            </a:r>
            <a:endParaRPr lang="it-IT" sz="20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25" name="Connettore 2 24"/>
          <p:cNvCxnSpPr/>
          <p:nvPr/>
        </p:nvCxnSpPr>
        <p:spPr bwMode="auto">
          <a:xfrm flipH="1">
            <a:off x="6611487" y="1761268"/>
            <a:ext cx="216024" cy="323478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Connettore 2 25"/>
          <p:cNvCxnSpPr/>
          <p:nvPr/>
        </p:nvCxnSpPr>
        <p:spPr bwMode="auto">
          <a:xfrm flipH="1">
            <a:off x="2935435" y="1712971"/>
            <a:ext cx="216024" cy="323478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Freccia in giù 1"/>
          <p:cNvSpPr/>
          <p:nvPr/>
        </p:nvSpPr>
        <p:spPr bwMode="auto">
          <a:xfrm rot="1565495">
            <a:off x="8757993" y="1129388"/>
            <a:ext cx="283014" cy="533942"/>
          </a:xfrm>
          <a:prstGeom prst="downArrow">
            <a:avLst/>
          </a:prstGeom>
          <a:noFill/>
          <a:ln w="9525" cap="flat" cmpd="sng" algn="ctr">
            <a:solidFill>
              <a:srgbClr val="FFFF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762000" algn="ctr" defTabSz="914400">
              <a:lnSpc>
                <a:spcPct val="85000"/>
              </a:lnSpc>
              <a:spcBef>
                <a:spcPct val="50000"/>
              </a:spcBef>
              <a:buClr>
                <a:srgbClr val="FFFFCC"/>
              </a:buClr>
              <a:buSzPct val="60000"/>
              <a:buFont typeface="Wingdings" pitchFamily="2" charset="2"/>
              <a:buNone/>
            </a:pPr>
            <a:endParaRPr lang="it-IT" sz="200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86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3" grpId="0"/>
      <p:bldP spid="24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0070C0"/>
                </a:solidFill>
              </a:rPr>
              <a:t>TIA </a:t>
            </a:r>
            <a:r>
              <a:rPr lang="en-US" sz="4000" dirty="0" err="1" smtClean="0">
                <a:solidFill>
                  <a:srgbClr val="0070C0"/>
                </a:solidFill>
              </a:rPr>
              <a:t>ed</a:t>
            </a:r>
            <a:r>
              <a:rPr lang="en-US" sz="4000" dirty="0" smtClean="0">
                <a:solidFill>
                  <a:srgbClr val="0070C0"/>
                </a:solidFill>
              </a:rPr>
              <a:t> RM-DIFFUSIONE (</a:t>
            </a:r>
            <a:r>
              <a:rPr lang="en-US" dirty="0" smtClean="0">
                <a:solidFill>
                  <a:srgbClr val="0070C0"/>
                </a:solidFill>
              </a:rPr>
              <a:t>DWI)</a:t>
            </a:r>
            <a:endParaRPr lang="lv-LV" dirty="0" smtClean="0">
              <a:solidFill>
                <a:srgbClr val="0070C0"/>
              </a:solidFill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5068"/>
            <a:ext cx="6115050" cy="4483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lv-LV" sz="2800" dirty="0" smtClean="0">
                <a:solidFill>
                  <a:srgbClr val="003300"/>
                </a:solidFill>
                <a:effectLst/>
              </a:rPr>
              <a:t>    </a:t>
            </a:r>
            <a:r>
              <a:rPr lang="it-IT" sz="2800" dirty="0" smtClean="0">
                <a:solidFill>
                  <a:srgbClr val="003300"/>
                </a:solidFill>
                <a:effectLst/>
              </a:rPr>
              <a:t>Nei pazienti con </a:t>
            </a: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</a:rPr>
              <a:t>TIA 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la RM </a:t>
            </a: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</a:rPr>
              <a:t>DWI 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ha un valore discriminativo nel predire il rischio di un nuovo TIA</a:t>
            </a: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</a:rPr>
              <a:t> 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o di uno </a:t>
            </a:r>
            <a:r>
              <a:rPr lang="it-IT" sz="2400" dirty="0" err="1" smtClean="0">
                <a:solidFill>
                  <a:srgbClr val="003300"/>
                </a:solidFill>
                <a:effectLst/>
                <a:latin typeface="+mj-lt"/>
              </a:rPr>
              <a:t>stroke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 futuro </a:t>
            </a:r>
            <a:endParaRPr lang="lv-LV" sz="2400" dirty="0" smtClean="0">
              <a:solidFill>
                <a:srgbClr val="003300"/>
              </a:solidFill>
              <a:effectLst/>
              <a:latin typeface="+mj-lt"/>
            </a:endParaRPr>
          </a:p>
          <a:p>
            <a:pPr eaLnBrk="1" hangingPunct="1">
              <a:buFontTx/>
              <a:buNone/>
            </a:pPr>
            <a:endParaRPr lang="lv-LV" sz="2400" dirty="0" smtClean="0">
              <a:solidFill>
                <a:srgbClr val="003300"/>
              </a:solidFill>
              <a:effectLst/>
              <a:latin typeface="+mj-lt"/>
            </a:endParaRPr>
          </a:p>
          <a:p>
            <a:pPr eaLnBrk="1" hangingPunct="1">
              <a:buFontTx/>
              <a:buNone/>
            </a:pP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  <a:sym typeface="Wingdings" pitchFamily="2" charset="2"/>
              </a:rPr>
              <a:t></a:t>
            </a: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</a:rPr>
              <a:t> 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Una RM </a:t>
            </a: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</a:rPr>
              <a:t>DWI 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positiva al primo esame rappresenta un fattore di rischio per insorgenza di nuovi </a:t>
            </a:r>
            <a:r>
              <a:rPr lang="it-IT" sz="2400" dirty="0" err="1" smtClean="0">
                <a:solidFill>
                  <a:srgbClr val="003300"/>
                </a:solidFill>
                <a:effectLst/>
                <a:latin typeface="+mj-lt"/>
              </a:rPr>
              <a:t>strokes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 </a:t>
            </a:r>
            <a:endParaRPr lang="lv-LV" sz="2400" dirty="0" smtClean="0">
              <a:solidFill>
                <a:srgbClr val="003300"/>
              </a:solidFill>
              <a:effectLst/>
              <a:latin typeface="+mj-lt"/>
            </a:endParaRPr>
          </a:p>
          <a:p>
            <a:pPr eaLnBrk="1" hangingPunct="1">
              <a:buFontTx/>
              <a:buNone/>
            </a:pPr>
            <a:endParaRPr lang="lv-LV" sz="2400" dirty="0" smtClean="0">
              <a:solidFill>
                <a:srgbClr val="003300"/>
              </a:solidFill>
              <a:effectLst/>
              <a:latin typeface="+mj-lt"/>
            </a:endParaRPr>
          </a:p>
          <a:p>
            <a:pPr eaLnBrk="1" hangingPunct="1">
              <a:buFontTx/>
              <a:buNone/>
            </a:pP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  <a:sym typeface="Wingdings" pitchFamily="2" charset="2"/>
              </a:rPr>
              <a:t></a:t>
            </a:r>
            <a:r>
              <a:rPr lang="lv-LV" sz="2400" dirty="0" smtClean="0">
                <a:solidFill>
                  <a:srgbClr val="003300"/>
                </a:solidFill>
                <a:effectLst/>
                <a:latin typeface="+mj-lt"/>
              </a:rPr>
              <a:t> </a:t>
            </a:r>
            <a:r>
              <a:rPr lang="it-IT" sz="2400" dirty="0" smtClean="0">
                <a:solidFill>
                  <a:srgbClr val="003300"/>
                </a:solidFill>
                <a:effectLst/>
                <a:latin typeface="+mj-lt"/>
              </a:rPr>
              <a:t>Una RM DWI negativa al primo esame è predittiva per TIA ricorrenti nei successi 12 mesi</a:t>
            </a:r>
            <a:endParaRPr lang="lv-LV" sz="2400" dirty="0" smtClean="0">
              <a:solidFill>
                <a:srgbClr val="003300"/>
              </a:solidFill>
              <a:effectLst/>
              <a:latin typeface="+mj-lt"/>
            </a:endParaRPr>
          </a:p>
          <a:p>
            <a:pPr eaLnBrk="1" hangingPunct="1">
              <a:buFontTx/>
              <a:buNone/>
            </a:pPr>
            <a:endParaRPr lang="lv-LV" sz="1800" dirty="0" smtClean="0">
              <a:solidFill>
                <a:srgbClr val="003300"/>
              </a:solidFill>
              <a:effectLst/>
              <a:latin typeface="+mj-lt"/>
            </a:endParaRPr>
          </a:p>
          <a:p>
            <a:pPr eaLnBrk="1" hangingPunct="1">
              <a:buFontTx/>
              <a:buNone/>
            </a:pPr>
            <a:r>
              <a:rPr lang="lv-LV" sz="2400" i="1" dirty="0" err="1" smtClean="0">
                <a:solidFill>
                  <a:srgbClr val="003300"/>
                </a:solidFill>
                <a:effectLst/>
                <a:latin typeface="+mj-lt"/>
              </a:rPr>
              <a:t>Boulanger</a:t>
            </a:r>
            <a:r>
              <a:rPr lang="lv-LV" sz="2400" i="1" dirty="0" smtClean="0">
                <a:solidFill>
                  <a:srgbClr val="003300"/>
                </a:solidFill>
                <a:effectLst/>
                <a:latin typeface="+mj-lt"/>
              </a:rPr>
              <a:t> J.M </a:t>
            </a:r>
            <a:r>
              <a:rPr lang="lv-LV" sz="2400" i="1" dirty="0" err="1" smtClean="0">
                <a:solidFill>
                  <a:srgbClr val="003300"/>
                </a:solidFill>
                <a:effectLst/>
                <a:latin typeface="+mj-lt"/>
              </a:rPr>
              <a:t>et</a:t>
            </a:r>
            <a:r>
              <a:rPr lang="lv-LV" sz="2400" i="1" dirty="0" smtClean="0">
                <a:solidFill>
                  <a:srgbClr val="003300"/>
                </a:solidFill>
                <a:effectLst/>
                <a:latin typeface="+mj-lt"/>
              </a:rPr>
              <a:t> </a:t>
            </a:r>
            <a:r>
              <a:rPr lang="lv-LV" sz="2400" i="1" dirty="0" err="1" smtClean="0">
                <a:solidFill>
                  <a:srgbClr val="003300"/>
                </a:solidFill>
                <a:effectLst/>
                <a:latin typeface="+mj-lt"/>
              </a:rPr>
              <a:t>al</a:t>
            </a:r>
            <a:r>
              <a:rPr lang="lv-LV" sz="2400" i="1" dirty="0" smtClean="0">
                <a:solidFill>
                  <a:srgbClr val="003300"/>
                </a:solidFill>
                <a:effectLst/>
                <a:latin typeface="+mj-lt"/>
              </a:rPr>
              <a:t>, </a:t>
            </a:r>
            <a:r>
              <a:rPr lang="lv-LV" sz="2400" i="1" dirty="0" err="1" smtClean="0">
                <a:solidFill>
                  <a:srgbClr val="003300"/>
                </a:solidFill>
                <a:effectLst/>
                <a:latin typeface="+mj-lt"/>
              </a:rPr>
              <a:t>Stroke</a:t>
            </a:r>
            <a:r>
              <a:rPr lang="lv-LV" sz="2400" i="1" dirty="0" smtClean="0">
                <a:solidFill>
                  <a:srgbClr val="003300"/>
                </a:solidFill>
                <a:effectLst/>
                <a:latin typeface="+mj-lt"/>
              </a:rPr>
              <a:t>, 2007</a:t>
            </a:r>
          </a:p>
        </p:txBody>
      </p:sp>
      <p:pic>
        <p:nvPicPr>
          <p:cNvPr id="58372" name="Picture 4" descr="se006_0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21941" t="30695" r="23331" b="16576"/>
          <a:stretch>
            <a:fillRect/>
          </a:stretch>
        </p:blipFill>
        <p:spPr bwMode="auto">
          <a:xfrm>
            <a:off x="6296026" y="2252656"/>
            <a:ext cx="2695780" cy="30022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08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rgbClr val="D9D9D9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362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CASO CLINICO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3360738"/>
            <a:ext cx="9144000" cy="9540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109728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latin typeface="Arial Narrow"/>
                <a:cs typeface="Arial Narrow"/>
              </a:rPr>
              <a:t>TIA – Attacco Ischemico Transitorio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6" name="CasellaDiTesto 10"/>
          <p:cNvSpPr txBox="1">
            <a:spLocks noChangeArrowheads="1"/>
          </p:cNvSpPr>
          <p:nvPr/>
        </p:nvSpPr>
        <p:spPr bwMode="auto">
          <a:xfrm>
            <a:off x="2622550" y="5149850"/>
            <a:ext cx="4257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 dirty="0">
                <a:latin typeface="Arial Narrow" pitchFamily="34" charset="0"/>
              </a:rPr>
              <a:t>Dr.ssa </a:t>
            </a:r>
            <a:r>
              <a:rPr lang="it-IT" sz="3200" i="1" dirty="0" err="1" smtClean="0">
                <a:latin typeface="Arial Narrow" pitchFamily="34" charset="0"/>
              </a:rPr>
              <a:t>Zuliani</a:t>
            </a:r>
            <a:r>
              <a:rPr lang="it-IT" sz="3200" i="1" dirty="0" smtClean="0">
                <a:latin typeface="Arial Narrow" pitchFamily="34" charset="0"/>
              </a:rPr>
              <a:t> </a:t>
            </a:r>
            <a:r>
              <a:rPr lang="it-IT" sz="3200" i="1" dirty="0">
                <a:latin typeface="Arial Narrow" pitchFamily="34" charset="0"/>
              </a:rPr>
              <a:t>– Dr. </a:t>
            </a:r>
            <a:r>
              <a:rPr lang="it-IT" sz="3200" i="1" dirty="0" smtClean="0">
                <a:latin typeface="Arial Narrow" pitchFamily="34" charset="0"/>
              </a:rPr>
              <a:t>Pasqua</a:t>
            </a:r>
            <a:endParaRPr lang="it-IT" sz="3200" i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27075"/>
          </a:xfrm>
          <a:solidFill>
            <a:srgbClr val="FFFFFF">
              <a:alpha val="51000"/>
            </a:srgb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RM</a:t>
            </a:r>
            <a:endParaRPr lang="it-IT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681305"/>
            <a:ext cx="8740775" cy="4708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 smtClean="0">
                <a:solidFill>
                  <a:prstClr val="black"/>
                </a:solidFill>
                <a:latin typeface="Arial Narrow"/>
                <a:cs typeface="Arial Narrow"/>
              </a:rPr>
              <a:t>DWI</a:t>
            </a:r>
            <a:r>
              <a:rPr lang="it-IT" sz="2000" b="1" dirty="0">
                <a:solidFill>
                  <a:prstClr val="black"/>
                </a:solidFill>
                <a:latin typeface="Arial Narrow"/>
                <a:cs typeface="Arial Narrow"/>
              </a:rPr>
              <a:t>: 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Maggior </a:t>
            </a: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sensibilità alla presenza di lesioni ischemiche acute  </a:t>
            </a: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(30-40% dei TIA)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Correlazione lesione ischemica acuta &gt; sintomi transitori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DD </a:t>
            </a: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ischemie </a:t>
            </a: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acute/croniche</a:t>
            </a:r>
            <a:endParaRPr lang="it-IT" sz="20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Piccole dimensioni (96% &lt; 1ml)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Maggior </a:t>
            </a: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durata dei sintomi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>
                <a:solidFill>
                  <a:prstClr val="black"/>
                </a:solidFill>
                <a:latin typeface="Arial Narrow"/>
                <a:cs typeface="Arial Narrow"/>
              </a:rPr>
              <a:t>Timing: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Utilità in </a:t>
            </a: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fase acuta</a:t>
            </a:r>
            <a:endParaRPr lang="it-IT" sz="20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Se a 90 gg: 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minor sensibilità DWI (possibile negativizzazione del quadro)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No DD lesioni recenti vs. pregresse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>
                <a:solidFill>
                  <a:prstClr val="black"/>
                </a:solidFill>
                <a:latin typeface="Arial Narrow"/>
                <a:cs typeface="Arial Narrow"/>
              </a:rPr>
              <a:t>Svantaggi: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10% pz: controindicazioni a RM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Limitata </a:t>
            </a:r>
            <a:r>
              <a:rPr lang="it-IT" sz="2000" dirty="0">
                <a:solidFill>
                  <a:prstClr val="black"/>
                </a:solidFill>
                <a:latin typeface="Arial Narrow"/>
                <a:cs typeface="Arial Narrow"/>
              </a:rPr>
              <a:t>disponibilità </a:t>
            </a: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delle apparecchiature in condizioni di emergenza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000" dirty="0" smtClean="0">
                <a:solidFill>
                  <a:prstClr val="black"/>
                </a:solidFill>
                <a:latin typeface="Arial Narrow"/>
                <a:cs typeface="Arial Narrow"/>
              </a:rPr>
              <a:t>Costo dell’esame</a:t>
            </a:r>
            <a:endParaRPr lang="it-IT" sz="2000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-800100" y="6150114"/>
            <a:ext cx="9374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Moreau et al.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Early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magnetic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resonance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imaging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in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transient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ischemic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attack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and minor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: do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it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or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lose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it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. </a:t>
            </a:r>
            <a:r>
              <a:rPr lang="it-IT" sz="2000" i="1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2000" i="1" dirty="0">
                <a:solidFill>
                  <a:prstClr val="black"/>
                </a:solidFill>
                <a:latin typeface="Arial Narrow"/>
                <a:cs typeface="Arial Narrow"/>
              </a:rPr>
              <a:t>. 2013;44:671-674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olo 1"/>
          <p:cNvSpPr>
            <a:spLocks noGrp="1"/>
          </p:cNvSpPr>
          <p:nvPr>
            <p:ph type="title"/>
          </p:nvPr>
        </p:nvSpPr>
        <p:spPr>
          <a:xfrm>
            <a:off x="0" y="28575"/>
            <a:ext cx="9144000" cy="11763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sz="3600" b="1" dirty="0" err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Imaging</a:t>
            </a:r>
            <a:r>
              <a:rPr lang="it-IT" sz="3600" b="1" dirty="0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 dei vasi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4" y="1335088"/>
            <a:ext cx="4287837" cy="43088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it-IT" b="1" u="sng" dirty="0">
                <a:solidFill>
                  <a:prstClr val="black"/>
                </a:solidFill>
                <a:latin typeface="Arial Narrow" pitchFamily="34" charset="0"/>
              </a:rPr>
              <a:t>Circolo extracranico</a:t>
            </a:r>
          </a:p>
          <a:p>
            <a:pPr>
              <a:buFont typeface="Arial" charset="0"/>
              <a:buChar char="•"/>
            </a:pP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ECD:</a:t>
            </a:r>
            <a:endParaRPr lang="it-IT" sz="1600" dirty="0">
              <a:solidFill>
                <a:prstClr val="black"/>
              </a:solidFill>
              <a:latin typeface="Arial Narrow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Stenosi carotidea &gt;50% in 8-31% dei pazienti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Se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stenosi: </a:t>
            </a: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  <a:sym typeface="Wingdings"/>
              </a:rPr>
              <a:t></a:t>
            </a: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rischio di </a:t>
            </a:r>
            <a:r>
              <a:rPr lang="it-IT" sz="1600" dirty="0" err="1">
                <a:solidFill>
                  <a:prstClr val="black"/>
                </a:solidFill>
                <a:latin typeface="Arial Narrow" pitchFamily="34" charset="0"/>
              </a:rPr>
              <a:t>stroke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 a 90 gg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 err="1" smtClean="0">
                <a:solidFill>
                  <a:prstClr val="black"/>
                </a:solidFill>
                <a:latin typeface="Arial Narrow" pitchFamily="34" charset="0"/>
              </a:rPr>
              <a:t>Idenficazione</a:t>
            </a: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delle caratteristiche di placca</a:t>
            </a:r>
          </a:p>
          <a:p>
            <a:pPr>
              <a:buFont typeface="Arial" charset="0"/>
              <a:buChar char="•"/>
            </a:pPr>
            <a:r>
              <a:rPr lang="it-IT" sz="1600" dirty="0" err="1">
                <a:solidFill>
                  <a:prstClr val="black"/>
                </a:solidFill>
                <a:latin typeface="Arial Narrow" pitchFamily="34" charset="0"/>
              </a:rPr>
              <a:t>Angio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-RM TSA e intracranica: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Visualizzazione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delle a. carotidi e vasi intracranici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CE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MRA: maggior accuratezza</a:t>
            </a:r>
            <a:endParaRPr lang="it-IT" dirty="0">
              <a:solidFill>
                <a:prstClr val="black"/>
              </a:solidFill>
              <a:latin typeface="Arial Narrow" pitchFamily="34" charset="0"/>
            </a:endParaRPr>
          </a:p>
          <a:p>
            <a:pPr>
              <a:buFont typeface="Arial" charset="0"/>
              <a:buChar char="•"/>
            </a:pP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CTA: 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Paragonabile ad </a:t>
            </a:r>
            <a:r>
              <a:rPr lang="it-IT" sz="1600" dirty="0" err="1">
                <a:solidFill>
                  <a:prstClr val="black"/>
                </a:solidFill>
                <a:latin typeface="Arial Narrow" pitchFamily="34" charset="0"/>
              </a:rPr>
              <a:t>angio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-RM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Utilizzo mdc iodato</a:t>
            </a:r>
          </a:p>
          <a:p>
            <a:pPr>
              <a:buFont typeface="Arial" charset="0"/>
              <a:buChar char="•"/>
            </a:pP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ECD,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CTA, MRA: screening </a:t>
            </a:r>
            <a:r>
              <a:rPr lang="it-IT" sz="1600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biforcazioni carotidee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Eventuale conferma con 2° test non invasivo </a:t>
            </a:r>
            <a:r>
              <a:rPr lang="it-IT" sz="1600" dirty="0" err="1">
                <a:solidFill>
                  <a:prstClr val="black"/>
                </a:solidFill>
                <a:latin typeface="Arial Narrow" pitchFamily="34" charset="0"/>
              </a:rPr>
              <a:t>pre</a:t>
            </a: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-TEA o </a:t>
            </a:r>
            <a:r>
              <a:rPr lang="it-IT" sz="1600" dirty="0" err="1">
                <a:solidFill>
                  <a:prstClr val="black"/>
                </a:solidFill>
                <a:latin typeface="Arial Narrow" pitchFamily="34" charset="0"/>
              </a:rPr>
              <a:t>pre-stenting</a:t>
            </a:r>
            <a:endParaRPr lang="it-IT" sz="1600" dirty="0">
              <a:solidFill>
                <a:prstClr val="black"/>
              </a:solidFill>
              <a:latin typeface="Arial Narrow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it-IT" sz="1600" dirty="0">
                <a:solidFill>
                  <a:prstClr val="black"/>
                </a:solidFill>
                <a:latin typeface="Arial Narrow" pitchFamily="34" charset="0"/>
              </a:rPr>
              <a:t>Angiografia digitale arteriosa per casi discordanti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683125" y="1335088"/>
            <a:ext cx="4287838" cy="48013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u="sng" dirty="0">
                <a:solidFill>
                  <a:prstClr val="black"/>
                </a:solidFill>
                <a:latin typeface="Arial Narrow"/>
                <a:cs typeface="Arial Narrow"/>
              </a:rPr>
              <a:t>Circolo intracranico: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TCD: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smtClean="0">
                <a:solidFill>
                  <a:prstClr val="black"/>
                </a:solidFill>
                <a:latin typeface="Arial Narrow"/>
                <a:cs typeface="Arial Narrow"/>
              </a:rPr>
              <a:t>Stenosi </a:t>
            </a: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intracraniche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smtClean="0">
                <a:solidFill>
                  <a:prstClr val="black"/>
                </a:solidFill>
                <a:latin typeface="Arial Narrow"/>
                <a:cs typeface="Arial Narrow"/>
              </a:rPr>
              <a:t>Dimostrazione </a:t>
            </a:r>
            <a:r>
              <a:rPr lang="it-IT" sz="1600" dirty="0" err="1">
                <a:solidFill>
                  <a:prstClr val="black"/>
                </a:solidFill>
                <a:latin typeface="Arial Narrow"/>
                <a:cs typeface="Arial Narrow"/>
              </a:rPr>
              <a:t>microemboli</a:t>
            </a: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 (fattore di rischio)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MRA, CTA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Performance comparabile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Angiografia digitale arteriosa: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Gold standard per valutazione del circolo intra ed extracranico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Possibilità di terapia: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solidFill>
                  <a:prstClr val="black"/>
                </a:solidFill>
                <a:latin typeface="Arial Narrow"/>
                <a:cs typeface="Arial Narrow"/>
              </a:rPr>
              <a:t>Stroke</a:t>
            </a:r>
            <a:r>
              <a:rPr lang="it-IT" sz="1600" dirty="0">
                <a:solidFill>
                  <a:prstClr val="black"/>
                </a:solidFill>
                <a:latin typeface="Arial Narrow"/>
                <a:cs typeface="Arial Narrow"/>
              </a:rPr>
              <a:t> in fase acuta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solidFill>
                  <a:prstClr val="black"/>
                </a:solidFill>
                <a:latin typeface="Arial Narrow"/>
                <a:cs typeface="Arial Narrow"/>
              </a:rPr>
              <a:t>Stenting</a:t>
            </a: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CasellaDiTesto 8"/>
          <p:cNvSpPr txBox="1">
            <a:spLocks noChangeArrowheads="1"/>
          </p:cNvSpPr>
          <p:nvPr/>
        </p:nvSpPr>
        <p:spPr bwMode="auto">
          <a:xfrm>
            <a:off x="0" y="142877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dirty="0">
                <a:solidFill>
                  <a:prstClr val="black"/>
                </a:solidFill>
                <a:latin typeface="Arial Narrow" pitchFamily="34" charset="0"/>
              </a:rPr>
              <a:t>I. B., M 21 </a:t>
            </a:r>
            <a:r>
              <a:rPr lang="it-IT" sz="1400" dirty="0" err="1">
                <a:solidFill>
                  <a:prstClr val="black"/>
                </a:solidFill>
                <a:latin typeface="Arial Narrow" pitchFamily="34" charset="0"/>
              </a:rPr>
              <a:t>aa</a:t>
            </a:r>
            <a:r>
              <a:rPr lang="it-IT" sz="1400" dirty="0">
                <a:solidFill>
                  <a:prstClr val="black"/>
                </a:solidFill>
                <a:latin typeface="Arial Narrow" pitchFamily="34" charset="0"/>
              </a:rPr>
              <a:t>. Esordio acuto al risveglio di cefalea, ipostenia AI </a:t>
            </a:r>
            <a:r>
              <a:rPr lang="it-IT" sz="1400" dirty="0" err="1">
                <a:solidFill>
                  <a:prstClr val="black"/>
                </a:solidFill>
                <a:latin typeface="Arial Narrow" pitchFamily="34" charset="0"/>
              </a:rPr>
              <a:t>dx</a:t>
            </a:r>
            <a:r>
              <a:rPr lang="it-IT" sz="1400" dirty="0">
                <a:solidFill>
                  <a:prstClr val="black"/>
                </a:solidFill>
                <a:latin typeface="Arial Narrow" pitchFamily="34" charset="0"/>
              </a:rPr>
              <a:t>, afasia, durata 30’, dubbia crisi comiziale </a:t>
            </a:r>
          </a:p>
        </p:txBody>
      </p:sp>
      <p:pic>
        <p:nvPicPr>
          <p:cNvPr id="39938" name="Picture 2" descr="C:\Documents and Settings\scbrad2113\Documenti\Frigerio\corso tia\begnini tc.jpg"/>
          <p:cNvPicPr>
            <a:picLocks noChangeAspect="1" noChangeArrowheads="1"/>
          </p:cNvPicPr>
          <p:nvPr/>
        </p:nvPicPr>
        <p:blipFill rotWithShape="1">
          <a:blip r:embed="rId2"/>
          <a:srcRect l="5933" r="11012" b="-14753"/>
          <a:stretch/>
        </p:blipFill>
        <p:spPr bwMode="auto">
          <a:xfrm>
            <a:off x="82552" y="561977"/>
            <a:ext cx="2392363" cy="330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C:\Documents and Settings\scbrad2113\Documenti\Frigerio\corso tia\begnini dwi.jpg"/>
          <p:cNvPicPr>
            <a:picLocks noChangeAspect="1" noChangeArrowheads="1"/>
          </p:cNvPicPr>
          <p:nvPr/>
        </p:nvPicPr>
        <p:blipFill>
          <a:blip r:embed="rId3"/>
          <a:srcRect l="17186" t="14381" r="15495"/>
          <a:stretch>
            <a:fillRect/>
          </a:stretch>
        </p:blipFill>
        <p:spPr bwMode="auto">
          <a:xfrm>
            <a:off x="4744331" y="561978"/>
            <a:ext cx="220738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:\Documents and Settings\scbrad2113\Documenti\Frigerio\corso tia\begnini dwi 2.jpg"/>
          <p:cNvPicPr>
            <a:picLocks noChangeAspect="1" noChangeArrowheads="1"/>
          </p:cNvPicPr>
          <p:nvPr/>
        </p:nvPicPr>
        <p:blipFill>
          <a:blip r:embed="rId4"/>
          <a:srcRect l="17966" t="14970" r="16161"/>
          <a:stretch>
            <a:fillRect/>
          </a:stretch>
        </p:blipFill>
        <p:spPr bwMode="auto">
          <a:xfrm>
            <a:off x="6916737" y="561979"/>
            <a:ext cx="2117803" cy="2733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C:\Documents and Settings\scbrad2113\Documenti\Frigerio\corso tia\begnini t2.jpg"/>
          <p:cNvPicPr>
            <a:picLocks noChangeAspect="1" noChangeArrowheads="1"/>
          </p:cNvPicPr>
          <p:nvPr/>
        </p:nvPicPr>
        <p:blipFill>
          <a:blip r:embed="rId5"/>
          <a:srcRect l="14212" t="8527" r="11887"/>
          <a:stretch>
            <a:fillRect/>
          </a:stretch>
        </p:blipFill>
        <p:spPr bwMode="auto">
          <a:xfrm>
            <a:off x="2474915" y="561977"/>
            <a:ext cx="2269416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CasellaDiTesto 13"/>
          <p:cNvSpPr txBox="1">
            <a:spLocks noChangeArrowheads="1"/>
          </p:cNvSpPr>
          <p:nvPr/>
        </p:nvSpPr>
        <p:spPr bwMode="auto">
          <a:xfrm>
            <a:off x="82552" y="3085327"/>
            <a:ext cx="2808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Arial Narrow" pitchFamily="34" charset="0"/>
              </a:rPr>
              <a:t>TAC &gt; 1 ora</a:t>
            </a:r>
            <a:endParaRPr lang="it-IT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39943" name="CasellaDiTesto 14"/>
          <p:cNvSpPr txBox="1">
            <a:spLocks noChangeArrowheads="1"/>
          </p:cNvSpPr>
          <p:nvPr/>
        </p:nvSpPr>
        <p:spPr bwMode="auto">
          <a:xfrm>
            <a:off x="4264906" y="2972485"/>
            <a:ext cx="2087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dirty="0">
                <a:solidFill>
                  <a:prstClr val="white"/>
                </a:solidFill>
                <a:latin typeface="Arial Narrow" pitchFamily="34" charset="0"/>
              </a:rPr>
              <a:t>RM </a:t>
            </a:r>
            <a:r>
              <a:rPr lang="it-IT" dirty="0" smtClean="0">
                <a:solidFill>
                  <a:prstClr val="white"/>
                </a:solidFill>
                <a:latin typeface="Arial Narrow" pitchFamily="34" charset="0"/>
              </a:rPr>
              <a:t>DWI &gt;  </a:t>
            </a:r>
            <a:r>
              <a:rPr lang="it-IT" dirty="0">
                <a:solidFill>
                  <a:prstClr val="white"/>
                </a:solidFill>
                <a:latin typeface="Arial Narrow" pitchFamily="34" charset="0"/>
              </a:rPr>
              <a:t>40 h.</a:t>
            </a:r>
          </a:p>
          <a:p>
            <a:endParaRPr lang="it-IT" dirty="0">
              <a:solidFill>
                <a:prstClr val="white"/>
              </a:solidFill>
              <a:latin typeface="Arial Narrow" pitchFamily="34" charset="0"/>
            </a:endParaRPr>
          </a:p>
        </p:txBody>
      </p:sp>
      <p:pic>
        <p:nvPicPr>
          <p:cNvPr id="9" name="Picture 2" descr="C:\Documents and Settings\scbrad2113\Documenti\Frigerio\corso tia\begnini ACI sin.jpg"/>
          <p:cNvPicPr>
            <a:picLocks noChangeAspect="1" noChangeArrowheads="1"/>
          </p:cNvPicPr>
          <p:nvPr/>
        </p:nvPicPr>
        <p:blipFill rotWithShape="1">
          <a:blip r:embed="rId6">
            <a:lum bright="-10000"/>
          </a:blip>
          <a:srcRect l="35997" t="19621" r="30763" b="19794"/>
          <a:stretch/>
        </p:blipFill>
        <p:spPr bwMode="auto">
          <a:xfrm>
            <a:off x="82550" y="3514725"/>
            <a:ext cx="1707941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scbrad2113\Documenti\Frigerio\corso tia\begnini aci dx.jpg"/>
          <p:cNvPicPr>
            <a:picLocks noChangeAspect="1" noChangeArrowheads="1"/>
          </p:cNvPicPr>
          <p:nvPr/>
        </p:nvPicPr>
        <p:blipFill rotWithShape="1">
          <a:blip r:embed="rId7">
            <a:lum bright="-10000"/>
          </a:blip>
          <a:srcRect l="35437" t="20468" r="33063" b="19516"/>
          <a:stretch/>
        </p:blipFill>
        <p:spPr bwMode="auto">
          <a:xfrm>
            <a:off x="1430383" y="3514725"/>
            <a:ext cx="1665242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scbrad2113\Documenti\Frigerio\corso tia\begnini angio.jpg"/>
          <p:cNvPicPr>
            <a:picLocks noChangeAspect="1" noChangeArrowheads="1"/>
          </p:cNvPicPr>
          <p:nvPr/>
        </p:nvPicPr>
        <p:blipFill>
          <a:blip r:embed="rId8">
            <a:lum bright="-10000"/>
          </a:blip>
          <a:srcRect l="13235" t="17741" r="19177" b="11855"/>
          <a:stretch>
            <a:fillRect/>
          </a:stretch>
        </p:blipFill>
        <p:spPr bwMode="auto">
          <a:xfrm>
            <a:off x="3095625" y="3514725"/>
            <a:ext cx="3029282" cy="315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Immagine 4" descr="dwi.jpg"/>
          <p:cNvPicPr>
            <a:picLocks noChangeAspect="1"/>
          </p:cNvPicPr>
          <p:nvPr/>
        </p:nvPicPr>
        <p:blipFill>
          <a:blip r:embed="rId2"/>
          <a:srcRect l="21477" t="31500" r="22684" b="6934"/>
          <a:stretch>
            <a:fillRect/>
          </a:stretch>
        </p:blipFill>
        <p:spPr bwMode="auto">
          <a:xfrm>
            <a:off x="5724526" y="3716338"/>
            <a:ext cx="24812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Immagine 5" descr="RM CONVENZIONALE.jpg"/>
          <p:cNvPicPr>
            <a:picLocks noChangeAspect="1"/>
          </p:cNvPicPr>
          <p:nvPr/>
        </p:nvPicPr>
        <p:blipFill>
          <a:blip r:embed="rId3"/>
          <a:srcRect l="3149" t="9450" r="8652" b="5501"/>
          <a:stretch>
            <a:fillRect/>
          </a:stretch>
        </p:blipFill>
        <p:spPr bwMode="auto">
          <a:xfrm>
            <a:off x="1042989" y="3644900"/>
            <a:ext cx="23526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Immagine 6" descr="tc NEG.jpg"/>
          <p:cNvPicPr>
            <a:picLocks noChangeAspect="1"/>
          </p:cNvPicPr>
          <p:nvPr/>
        </p:nvPicPr>
        <p:blipFill>
          <a:blip r:embed="rId4">
            <a:lum bright="-10000" contrast="40000"/>
          </a:blip>
          <a:srcRect l="25101" t="19196" r="21742" b="12885"/>
          <a:stretch>
            <a:fillRect/>
          </a:stretch>
        </p:blipFill>
        <p:spPr bwMode="auto">
          <a:xfrm>
            <a:off x="1116013" y="836615"/>
            <a:ext cx="19843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Immagine 8" descr="tc NEG2.jpg"/>
          <p:cNvPicPr>
            <a:picLocks noChangeAspect="1"/>
          </p:cNvPicPr>
          <p:nvPr/>
        </p:nvPicPr>
        <p:blipFill>
          <a:blip r:embed="rId5"/>
          <a:srcRect l="26923" t="22148" r="21399" b="12885"/>
          <a:stretch>
            <a:fillRect/>
          </a:stretch>
        </p:blipFill>
        <p:spPr bwMode="auto">
          <a:xfrm>
            <a:off x="5867400" y="908052"/>
            <a:ext cx="194786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CasellaDiTesto 9"/>
          <p:cNvSpPr txBox="1">
            <a:spLocks noChangeArrowheads="1"/>
          </p:cNvSpPr>
          <p:nvPr/>
        </p:nvSpPr>
        <p:spPr bwMode="auto">
          <a:xfrm>
            <a:off x="428626" y="142877"/>
            <a:ext cx="61332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prstClr val="black"/>
                </a:solidFill>
                <a:latin typeface="Arial Narrow" pitchFamily="34" charset="0"/>
              </a:rPr>
              <a:t>F,67 diplopia acuta, deficit m retto mediale dx e parestesie emivolto sn.</a:t>
            </a:r>
          </a:p>
          <a:p>
            <a:r>
              <a:rPr lang="it-IT">
                <a:solidFill>
                  <a:prstClr val="black"/>
                </a:solidFill>
                <a:latin typeface="Arial Narrow" pitchFamily="34" charset="0"/>
              </a:rPr>
              <a:t>Durata dei sintomi 3 ore</a:t>
            </a:r>
          </a:p>
        </p:txBody>
      </p:sp>
      <p:sp>
        <p:nvSpPr>
          <p:cNvPr id="41990" name="CasellaDiTesto 10"/>
          <p:cNvSpPr txBox="1">
            <a:spLocks noChangeArrowheads="1"/>
          </p:cNvSpPr>
          <p:nvPr/>
        </p:nvSpPr>
        <p:spPr bwMode="auto">
          <a:xfrm>
            <a:off x="3203575" y="1052515"/>
            <a:ext cx="28082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prstClr val="black"/>
                </a:solidFill>
                <a:latin typeface="Arial Narrow" pitchFamily="34" charset="0"/>
              </a:rPr>
              <a:t>TC diretta, senza mdc, eseguita dopo 4 ore dall’esordio. </a:t>
            </a:r>
          </a:p>
        </p:txBody>
      </p:sp>
      <p:sp>
        <p:nvSpPr>
          <p:cNvPr id="41991" name="CasellaDiTesto 11"/>
          <p:cNvSpPr txBox="1">
            <a:spLocks noChangeArrowheads="1"/>
          </p:cNvSpPr>
          <p:nvPr/>
        </p:nvSpPr>
        <p:spPr bwMode="auto">
          <a:xfrm>
            <a:off x="3563938" y="4221165"/>
            <a:ext cx="2087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prstClr val="black"/>
                </a:solidFill>
                <a:latin typeface="Arial Narrow" pitchFamily="34" charset="0"/>
              </a:rPr>
              <a:t>RM convezionale e DWI a 48 h.</a:t>
            </a:r>
          </a:p>
          <a:p>
            <a:endParaRPr lang="it-IT">
              <a:solidFill>
                <a:prstClr val="black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tc ESITI.jpg"/>
          <p:cNvPicPr>
            <a:picLocks noChangeAspect="1"/>
          </p:cNvPicPr>
          <p:nvPr/>
        </p:nvPicPr>
        <p:blipFill>
          <a:blip r:embed="rId3"/>
          <a:srcRect l="19196" t="12727" r="15837" b="7539"/>
          <a:stretch>
            <a:fillRect/>
          </a:stretch>
        </p:blipFill>
        <p:spPr bwMode="auto">
          <a:xfrm>
            <a:off x="0" y="2000250"/>
            <a:ext cx="2159577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magine 10" descr="tc ESITI2.jpg"/>
          <p:cNvPicPr>
            <a:picLocks noChangeAspect="1"/>
          </p:cNvPicPr>
          <p:nvPr/>
        </p:nvPicPr>
        <p:blipFill>
          <a:blip r:embed="rId4"/>
          <a:srcRect l="20673" t="12727" r="17314" b="7539"/>
          <a:stretch>
            <a:fillRect/>
          </a:stretch>
        </p:blipFill>
        <p:spPr bwMode="auto">
          <a:xfrm>
            <a:off x="2159577" y="2000250"/>
            <a:ext cx="2083811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4085" name="Picture 5" descr="D:\Users\Roberto\Documents\CONGRESSI 2010\CONVEGNO CARDIOLOGIA GENNAIO 2010\stent_immagini\de giacomi\dwi00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15582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4084" name="Picture 4" descr="D:\Users\Roberto\Documents\CONGRESSI 2010\CONVEGNO CARDIOLOGIA GENNAIO 2010\stent_immagini\de giacomi\dwi00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98" r="12434"/>
          <a:stretch>
            <a:fillRect/>
          </a:stretch>
        </p:blipFill>
        <p:spPr bwMode="auto">
          <a:xfrm>
            <a:off x="0" y="1995488"/>
            <a:ext cx="2214563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STROKE IN EVOLUZIONE</a:t>
            </a:r>
            <a:br>
              <a:rPr lang="en-US" smtClean="0"/>
            </a:br>
            <a:r>
              <a:rPr lang="en-US" sz="2800" smtClean="0"/>
              <a:t>STENTING CAROTIDEO IN FASE ACUTA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00188"/>
            <a:ext cx="3276600" cy="757237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M, 73 </a:t>
            </a:r>
            <a:r>
              <a:rPr lang="en-US" sz="2000" dirty="0" err="1" smtClean="0"/>
              <a:t>aa</a:t>
            </a:r>
            <a:r>
              <a:rPr lang="en-US" sz="2000" dirty="0" smtClean="0"/>
              <a:t>, TIA </a:t>
            </a:r>
            <a:r>
              <a:rPr lang="en-US" sz="2000" dirty="0" err="1" smtClean="0"/>
              <a:t>subentranti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814086" name="Picture 6" descr="D:\Users\Roberto\Documents\CONGRESSI 2010\CONVEGNO CARDIOLOGIA GENNAIO 2010\stent_immagini\de giacomi\ACIDX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21" t="29297" r="31152" b="4784"/>
          <a:stretch>
            <a:fillRect/>
          </a:stretch>
        </p:blipFill>
        <p:spPr bwMode="auto">
          <a:xfrm>
            <a:off x="0" y="2000250"/>
            <a:ext cx="23749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4089" name="Picture 9" descr="D:\Users\Roberto\Documents\CONGRESSI 2010\CONVEGNO CARDIOLOGIA GENNAIO 2010\stent_immagini\de giacomi\stent_lat_final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816" t="20703" r="28027" b="3125"/>
          <a:stretch>
            <a:fillRect/>
          </a:stretch>
        </p:blipFill>
        <p:spPr bwMode="auto">
          <a:xfrm>
            <a:off x="2330450" y="2000250"/>
            <a:ext cx="22415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4088" name="Picture 8" descr="D:\Users\Roberto\Documents\CONGRESSI 2010\CONVEGNO CARDIOLOGIA GENNAIO 2010\stent_immagini\stent_perfusione\DE GIACOMI^ANGELO_20090721_5-MTT_post.bm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37" r="37500" b="5057"/>
          <a:stretch>
            <a:fillRect/>
          </a:stretch>
        </p:blipFill>
        <p:spPr bwMode="auto">
          <a:xfrm>
            <a:off x="-357188" y="1928813"/>
            <a:ext cx="4929188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4087" name="Picture 7" descr="D:\Users\Roberto\Documents\CONGRESSI 2010\CONVEGNO CARDIOLOGIA GENNAIO 2010\stent_immagini\stent_perfusione\DE GIACOMI^ANGELO_20090721_11-MTT.bm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98" r="41406" b="9337"/>
          <a:stretch>
            <a:fillRect/>
          </a:stretch>
        </p:blipFill>
        <p:spPr bwMode="auto">
          <a:xfrm>
            <a:off x="4262438" y="1928813"/>
            <a:ext cx="4738687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939879" y="3880961"/>
            <a:ext cx="6680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FFFF"/>
                </a:solidFill>
              </a:rPr>
              <a:t>Studi di perfusione</a:t>
            </a:r>
          </a:p>
          <a:p>
            <a:pPr marL="285750" indent="-285750">
              <a:buFont typeface="Wingdings"/>
              <a:buChar char="é"/>
            </a:pPr>
            <a:r>
              <a:rPr lang="it-IT" sz="2400" dirty="0" smtClean="0">
                <a:solidFill>
                  <a:srgbClr val="FFFFFF"/>
                </a:solidFill>
                <a:sym typeface="Wingdings"/>
              </a:rPr>
              <a:t>Sensibilità 3-16%</a:t>
            </a:r>
          </a:p>
          <a:p>
            <a:r>
              <a:rPr lang="en-US" sz="1600" i="1" dirty="0" err="1">
                <a:solidFill>
                  <a:srgbClr val="FFFFFF"/>
                </a:solidFill>
              </a:rPr>
              <a:t>Mlynash</a:t>
            </a:r>
            <a:r>
              <a:rPr lang="en-US" sz="1600" i="1" dirty="0">
                <a:solidFill>
                  <a:srgbClr val="FFFFFF"/>
                </a:solidFill>
              </a:rPr>
              <a:t> </a:t>
            </a:r>
            <a:r>
              <a:rPr lang="en-US" sz="1600" i="1" dirty="0" smtClean="0">
                <a:solidFill>
                  <a:srgbClr val="FFFFFF"/>
                </a:solidFill>
              </a:rPr>
              <a:t>M et al. Yield of combined </a:t>
            </a:r>
            <a:r>
              <a:rPr lang="en-US" sz="1600" i="1" dirty="0">
                <a:solidFill>
                  <a:srgbClr val="FFFFFF"/>
                </a:solidFill>
              </a:rPr>
              <a:t>perfusion and diffusion MR imaging </a:t>
            </a:r>
            <a:r>
              <a:rPr lang="en-US" sz="1600" i="1" dirty="0" smtClean="0">
                <a:solidFill>
                  <a:srgbClr val="FFFFFF"/>
                </a:solidFill>
              </a:rPr>
              <a:t>in </a:t>
            </a:r>
            <a:r>
              <a:rPr lang="it-IT" sz="1600" i="1" dirty="0" err="1" smtClean="0">
                <a:solidFill>
                  <a:srgbClr val="FFFFFF"/>
                </a:solidFill>
              </a:rPr>
              <a:t>hemispheric</a:t>
            </a:r>
            <a:r>
              <a:rPr lang="it-IT" sz="1600" i="1" dirty="0" smtClean="0">
                <a:solidFill>
                  <a:srgbClr val="FFFFFF"/>
                </a:solidFill>
              </a:rPr>
              <a:t> </a:t>
            </a:r>
            <a:r>
              <a:rPr lang="it-IT" sz="1600" i="1" dirty="0">
                <a:solidFill>
                  <a:srgbClr val="FFFFFF"/>
                </a:solidFill>
              </a:rPr>
              <a:t>TIA. </a:t>
            </a:r>
            <a:r>
              <a:rPr lang="it-IT" sz="1600" i="1" dirty="0" err="1">
                <a:solidFill>
                  <a:srgbClr val="FFFFFF"/>
                </a:solidFill>
              </a:rPr>
              <a:t>Neurology</a:t>
            </a:r>
            <a:r>
              <a:rPr lang="it-IT" sz="1600" i="1" dirty="0">
                <a:solidFill>
                  <a:srgbClr val="FFFFFF"/>
                </a:solidFill>
              </a:rPr>
              <a:t> 2009;72:1127–33.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256463" y="1485901"/>
            <a:ext cx="2744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Stenting</a:t>
            </a:r>
            <a:r>
              <a:rPr lang="it-IT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carotideo a 48 h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733800" y="1492807"/>
            <a:ext cx="23666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ECD&gt;stenosi ACI dx</a:t>
            </a:r>
          </a:p>
        </p:txBody>
      </p:sp>
    </p:spTree>
    <p:extLst>
      <p:ext uri="{BB962C8B-B14F-4D97-AF65-F5344CB8AC3E}">
        <p14:creationId xmlns:p14="http://schemas.microsoft.com/office/powerpoint/2010/main" xmlns="" val="196561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1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1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1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1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1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38252"/>
            <a:ext cx="4038600" cy="489584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Diagnosi rapida ed accurata</a:t>
            </a:r>
          </a:p>
          <a:p>
            <a:r>
              <a:rPr lang="it-IT" dirty="0" smtClean="0"/>
              <a:t>Trattamento precoce</a:t>
            </a:r>
          </a:p>
          <a:p>
            <a:r>
              <a:rPr lang="it-IT" dirty="0" smtClean="0"/>
              <a:t>Circa il 50% della popolazione può manifestare un breve episodio di perdita della funzione cerebrale nell’arco di una vita</a:t>
            </a:r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38252"/>
            <a:ext cx="4038600" cy="48958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Utilizzo indiscriminato degli strumenti diagnostici radiologici non economicamente sostenibile </a:t>
            </a:r>
          </a:p>
          <a:p>
            <a:r>
              <a:rPr lang="it-IT" dirty="0" smtClean="0"/>
              <a:t>Necessità di un’accurata selezione dei pazienti candidati ad approfondimento diagnostico (ABCD2 score)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818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81050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</a:rPr>
              <a:t>Quali indagini… in quali tempi?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4" y="842965"/>
            <a:ext cx="8724900" cy="52629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 sz="2400" b="1" dirty="0">
                <a:solidFill>
                  <a:srgbClr val="000000"/>
                </a:solidFill>
                <a:latin typeface="Arial Narrow" pitchFamily="34" charset="0"/>
              </a:rPr>
              <a:t>Raccomandazioni classe I: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TIA: </a:t>
            </a:r>
            <a:r>
              <a:rPr lang="it-IT" sz="2400" dirty="0" err="1">
                <a:solidFill>
                  <a:srgbClr val="000000"/>
                </a:solidFill>
                <a:latin typeface="Arial Narrow" pitchFamily="34" charset="0"/>
              </a:rPr>
              <a:t>neuroimaging</a:t>
            </a: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 entro 24 h dall’esordio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MRI + DWI: modalità di 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scelta; 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se </a:t>
            </a: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non 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disponibile &gt; TC </a:t>
            </a: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encefalo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 dirty="0" err="1" smtClean="0">
                <a:solidFill>
                  <a:srgbClr val="000000"/>
                </a:solidFill>
                <a:latin typeface="Arial Narrow" pitchFamily="34" charset="0"/>
              </a:rPr>
              <a:t>Imaging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 non invasivo dei vasi extracranici: </a:t>
            </a: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da eseguire sempre!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Valutazione non invasiva del circolo intracranico: 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esclude stenosi intracraniche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se positiva: AGX cerebrale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Prima possibile!!!</a:t>
            </a:r>
          </a:p>
          <a:p>
            <a:pPr marL="285750" indent="-285750">
              <a:buFont typeface="Arial" charset="0"/>
              <a:buChar char="•"/>
            </a:pPr>
            <a:r>
              <a:rPr lang="it-IT" sz="2400" b="1" dirty="0" smtClean="0">
                <a:solidFill>
                  <a:srgbClr val="000000"/>
                </a:solidFill>
                <a:latin typeface="Arial Narrow" pitchFamily="34" charset="0"/>
              </a:rPr>
              <a:t>Raccomandazioni </a:t>
            </a:r>
            <a:r>
              <a:rPr lang="it-IT" sz="2400" b="1" dirty="0">
                <a:solidFill>
                  <a:srgbClr val="000000"/>
                </a:solidFill>
                <a:latin typeface="Arial Narrow" pitchFamily="34" charset="0"/>
              </a:rPr>
              <a:t>classe II: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Circolo extracranico: 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ECD/TCD</a:t>
            </a: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, MRA, CTA: scelta in base alla disponibilità ed 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esperienza </a:t>
            </a:r>
            <a:r>
              <a:rPr lang="it-IT" sz="2400" dirty="0">
                <a:solidFill>
                  <a:srgbClr val="000000"/>
                </a:solidFill>
                <a:latin typeface="Arial Narrow" pitchFamily="34" charset="0"/>
              </a:rPr>
              <a:t>locali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 dirty="0" err="1" smtClean="0">
                <a:solidFill>
                  <a:srgbClr val="000000"/>
                </a:solidFill>
                <a:latin typeface="Arial Narrow" pitchFamily="34" charset="0"/>
              </a:rPr>
              <a:t>Pre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-TEA o </a:t>
            </a:r>
            <a:r>
              <a:rPr lang="it-IT" sz="2400" dirty="0" err="1" smtClean="0">
                <a:solidFill>
                  <a:srgbClr val="000000"/>
                </a:solidFill>
                <a:latin typeface="Arial Narrow" pitchFamily="34" charset="0"/>
              </a:rPr>
              <a:t>pre-stenting</a:t>
            </a:r>
            <a:r>
              <a:rPr lang="it-IT" sz="2400" dirty="0" smtClean="0">
                <a:solidFill>
                  <a:srgbClr val="000000"/>
                </a:solidFill>
                <a:latin typeface="Arial Narrow" pitchFamily="34" charset="0"/>
              </a:rPr>
              <a:t>: considerare un 2° test non diagnostico non invasivo</a:t>
            </a:r>
            <a:endParaRPr lang="it-IT" sz="1600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85724" y="6211669"/>
            <a:ext cx="10401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 err="1">
                <a:solidFill>
                  <a:prstClr val="black"/>
                </a:solidFill>
                <a:latin typeface="Arial Narrow" pitchFamily="34" charset="0"/>
              </a:rPr>
              <a:t>Easton</a:t>
            </a:r>
            <a:r>
              <a:rPr lang="it-IT" sz="1600" i="1" dirty="0">
                <a:solidFill>
                  <a:prstClr val="black"/>
                </a:solidFill>
                <a:latin typeface="Arial Narrow" pitchFamily="34" charset="0"/>
              </a:rPr>
              <a:t> et al. Definition ed </a:t>
            </a:r>
            <a:r>
              <a:rPr lang="it-IT" sz="1600" i="1" dirty="0" err="1">
                <a:solidFill>
                  <a:prstClr val="black"/>
                </a:solidFill>
                <a:latin typeface="Arial Narrow" pitchFamily="34" charset="0"/>
              </a:rPr>
              <a:t>evaluation</a:t>
            </a:r>
            <a:r>
              <a:rPr lang="it-IT" sz="1600" i="1" dirty="0">
                <a:solidFill>
                  <a:prstClr val="black"/>
                </a:solidFill>
                <a:latin typeface="Arial Narrow" pitchFamily="34" charset="0"/>
              </a:rPr>
              <a:t> of TIA. A</a:t>
            </a:r>
            <a:r>
              <a:rPr lang="it-IT" sz="1600" i="1" dirty="0" smtClean="0">
                <a:solidFill>
                  <a:prstClr val="black"/>
                </a:solidFill>
              </a:rPr>
              <a:t> </a:t>
            </a:r>
            <a:r>
              <a:rPr lang="it-IT" sz="1600" i="1" dirty="0" err="1" smtClean="0">
                <a:solidFill>
                  <a:prstClr val="black"/>
                </a:solidFill>
              </a:rPr>
              <a:t>scientific</a:t>
            </a:r>
            <a:r>
              <a:rPr lang="it-IT" sz="1600" i="1" dirty="0" smtClean="0">
                <a:solidFill>
                  <a:prstClr val="black"/>
                </a:solidFill>
              </a:rPr>
              <a:t> </a:t>
            </a:r>
            <a:r>
              <a:rPr lang="en-US" sz="1600" i="1" dirty="0" smtClean="0">
                <a:solidFill>
                  <a:prstClr val="black"/>
                </a:solidFill>
              </a:rPr>
              <a:t>statement </a:t>
            </a:r>
            <a:r>
              <a:rPr lang="en-US" sz="1600" i="1" dirty="0">
                <a:solidFill>
                  <a:prstClr val="black"/>
                </a:solidFill>
              </a:rPr>
              <a:t>for healthcare professionals from the</a:t>
            </a:r>
          </a:p>
          <a:p>
            <a:r>
              <a:rPr lang="en-US" sz="1600" i="1" dirty="0">
                <a:solidFill>
                  <a:prstClr val="black"/>
                </a:solidFill>
              </a:rPr>
              <a:t>American Heart Association/American Stroke Association</a:t>
            </a:r>
            <a:r>
              <a:rPr lang="en-US" sz="1600" i="1" dirty="0" smtClean="0">
                <a:solidFill>
                  <a:prstClr val="black"/>
                </a:solidFill>
              </a:rPr>
              <a:t>. </a:t>
            </a:r>
            <a:r>
              <a:rPr lang="it-IT" sz="1600" i="1" dirty="0" err="1" smtClean="0">
                <a:solidFill>
                  <a:prstClr val="black"/>
                </a:solidFill>
                <a:latin typeface="Arial Narrow" pitchFamily="34" charset="0"/>
              </a:rPr>
              <a:t>Stroke</a:t>
            </a:r>
            <a:r>
              <a:rPr lang="it-IT" sz="1600" i="1" dirty="0">
                <a:solidFill>
                  <a:prstClr val="black"/>
                </a:solidFill>
                <a:latin typeface="Arial Narrow" pitchFamily="34" charset="0"/>
              </a:rPr>
              <a:t>. </a:t>
            </a:r>
            <a:r>
              <a:rPr lang="it-IT" sz="1600" i="1" dirty="0" smtClean="0">
                <a:solidFill>
                  <a:prstClr val="black"/>
                </a:solidFill>
                <a:latin typeface="Arial Narrow" pitchFamily="34" charset="0"/>
              </a:rPr>
              <a:t>2009;40:2276-2293</a:t>
            </a:r>
            <a:endParaRPr lang="it-IT" sz="1600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4688"/>
          </a:xfrm>
        </p:spPr>
        <p:txBody>
          <a:bodyPr/>
          <a:lstStyle/>
          <a:p>
            <a:r>
              <a:rPr lang="it-IT" sz="3600" b="1" u="sng" dirty="0" smtClean="0">
                <a:latin typeface="Arial Narrow" pitchFamily="34" charset="0"/>
              </a:rPr>
              <a:t>CONCLUSIONI</a:t>
            </a:r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:p14="http://schemas.microsoft.com/office/powerpoint/2010/main" xmlns="" val="1926747162"/>
              </p:ext>
            </p:extLst>
          </p:nvPr>
        </p:nvGraphicFramePr>
        <p:xfrm>
          <a:off x="0" y="803750"/>
          <a:ext cx="9144000" cy="6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MARIO 46 aa</a:t>
            </a:r>
          </a:p>
        </p:txBody>
      </p:sp>
      <p:sp>
        <p:nvSpPr>
          <p:cNvPr id="16386" name="Segnaposto contenuto 2"/>
          <p:cNvSpPr>
            <a:spLocks noGrp="1"/>
          </p:cNvSpPr>
          <p:nvPr>
            <p:ph idx="1"/>
          </p:nvPr>
        </p:nvSpPr>
        <p:spPr>
          <a:xfrm>
            <a:off x="167603" y="2377440"/>
            <a:ext cx="8722397" cy="1266092"/>
          </a:xfrm>
          <a:ln>
            <a:solidFill>
              <a:schemeClr val="tx2"/>
            </a:solidFill>
          </a:ln>
        </p:spPr>
        <p:txBody>
          <a:bodyPr anchor="ctr"/>
          <a:lstStyle/>
          <a:p>
            <a:pPr marL="0" indent="0">
              <a:buFont typeface="Arial" charset="0"/>
              <a:buNone/>
            </a:pPr>
            <a:r>
              <a:rPr lang="it-IT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Ex forte fumatore.</a:t>
            </a:r>
          </a:p>
          <a:p>
            <a:pPr marL="0" indent="0">
              <a:buFont typeface="Arial" charset="0"/>
              <a:buNone/>
            </a:pPr>
            <a:r>
              <a:rPr lang="it-IT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Ipertensione lieve di recente riscontro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925636" y="1631852"/>
            <a:ext cx="2647071" cy="745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solidFill>
                  <a:schemeClr val="tx2"/>
                </a:solidFill>
                <a:latin typeface="Arial Narrow"/>
                <a:cs typeface="Arial Narrow"/>
              </a:rPr>
              <a:t>APR</a:t>
            </a:r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167603" y="4534492"/>
            <a:ext cx="8722397" cy="201930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anchor="ctr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dirty="0" smtClean="0">
                <a:latin typeface="Arial Narrow"/>
                <a:cs typeface="Arial Narrow"/>
              </a:rPr>
              <a:t>Due giorni fa ha avuto un episodio di amaurosi monolaterale transitoria, formicolio della cute alla parte dx del corpo.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dirty="0" smtClean="0">
                <a:latin typeface="Arial Narrow"/>
                <a:cs typeface="Arial Narrow"/>
              </a:rPr>
              <a:t>I sintomi sono scomparsi nell’arco di 15-20 </a:t>
            </a:r>
            <a:r>
              <a:rPr lang="it-IT" dirty="0" err="1" smtClean="0">
                <a:latin typeface="Arial Narrow"/>
                <a:cs typeface="Arial Narrow"/>
              </a:rPr>
              <a:t>min</a:t>
            </a:r>
            <a:r>
              <a:rPr lang="it-IT" dirty="0" smtClean="0">
                <a:latin typeface="Arial Narrow"/>
                <a:cs typeface="Arial Narrow"/>
              </a:rPr>
              <a:t> ed ora sta completamente bene.</a:t>
            </a:r>
            <a:endParaRPr lang="it-IT" dirty="0">
              <a:latin typeface="Arial Narrow"/>
              <a:cs typeface="Arial Narrow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979560" y="3770144"/>
            <a:ext cx="2647071" cy="745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 smtClean="0">
                <a:solidFill>
                  <a:schemeClr val="tx2"/>
                </a:solidFill>
                <a:latin typeface="Arial Narrow"/>
                <a:cs typeface="Arial Narrow"/>
              </a:rPr>
              <a:t>APP</a:t>
            </a:r>
            <a:endParaRPr lang="it-IT" sz="48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2"/>
            </a:solidFill>
          </a:ln>
        </p:spPr>
        <p:txBody>
          <a:bodyPr/>
          <a:lstStyle/>
          <a:p>
            <a:r>
              <a:rPr lang="it-IT" sz="6000" b="1" smtClean="0">
                <a:solidFill>
                  <a:schemeClr val="tx2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S</a:t>
            </a:r>
            <a:r>
              <a:rPr lang="it-IT" sz="5400" smtClean="0">
                <a:solidFill>
                  <a:schemeClr val="tx2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oggettività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437" y="1192586"/>
            <a:ext cx="8791435" cy="1511891"/>
          </a:xfrm>
          <a:solidFill>
            <a:schemeClr val="accent1">
              <a:lumMod val="20000"/>
              <a:lumOff val="80000"/>
            </a:schemeClr>
          </a:solidFill>
        </p:spPr>
        <p:txBody>
          <a:bodyPr numCol="2" rtlCol="0">
            <a:noAutofit/>
          </a:bodyPr>
          <a:lstStyle/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Tipo di sintomatologia 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Fattori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di rischio </a:t>
            </a:r>
            <a:endParaRPr lang="it-IT" sz="2000" b="1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Comorbidità</a:t>
            </a:r>
            <a:endParaRPr lang="it-IT" sz="2000" b="1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M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omento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e modalità di insorgenza dei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sintomi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urata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dei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sintomi</a:t>
            </a:r>
            <a:endParaRPr lang="it-IT" sz="2000" b="1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Eventuali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pregressi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episodi</a:t>
            </a:r>
            <a:endParaRPr lang="it-IT" sz="20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17411" name="Titolo 1"/>
          <p:cNvSpPr txBox="1">
            <a:spLocks/>
          </p:cNvSpPr>
          <p:nvPr/>
        </p:nvSpPr>
        <p:spPr bwMode="auto">
          <a:xfrm>
            <a:off x="0" y="2800350"/>
            <a:ext cx="9144000" cy="1027113"/>
          </a:xfrm>
          <a:prstGeom prst="rect">
            <a:avLst/>
          </a:prstGeom>
          <a:solidFill>
            <a:srgbClr val="F2F2F2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6000" b="1">
                <a:solidFill>
                  <a:schemeClr val="accent2"/>
                </a:solidFill>
                <a:latin typeface="Arial Narrow" pitchFamily="34" charset="0"/>
              </a:rPr>
              <a:t>O</a:t>
            </a:r>
            <a:r>
              <a:rPr lang="it-IT" sz="5400">
                <a:solidFill>
                  <a:schemeClr val="accent2"/>
                </a:solidFill>
                <a:latin typeface="Arial Narrow" pitchFamily="34" charset="0"/>
              </a:rPr>
              <a:t>ggettività </a:t>
            </a: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181437" y="3890152"/>
            <a:ext cx="8791435" cy="29212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numCol="2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chemeClr val="accent2"/>
                </a:solidFill>
                <a:latin typeface="Arial Narrow"/>
                <a:cs typeface="Arial Narrow"/>
              </a:rPr>
              <a:t>Esame Obiettivo Neurologico: 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Visus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(campo visivo e movimenti oculari estrinseci, conteggio delle dita o minaccia visiva..) </a:t>
            </a:r>
            <a:endParaRPr lang="it-IT" sz="1700" dirty="0" smtClean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Funzione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Motoria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Mingazzini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 I e II, prove 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controresistenza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…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)</a:t>
            </a:r>
            <a:endParaRPr lang="it-IT" sz="17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Funzione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Cerebellare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Romberg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, Test dell’andatura, Prova indice-naso e tallone-ginocchio..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)</a:t>
            </a:r>
            <a:endParaRPr lang="it-IT" sz="17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Sensibilità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Riflessi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Linguaggio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Esame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dei Nervi Cranici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(strizzare gli occhi, sorridere, tirar fuori la lingua, deglutizione…)</a:t>
            </a:r>
            <a:endParaRPr lang="it-IT" sz="1700" b="1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Auscultazione Cardiaca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Auscultazione Carotidea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Polsi periferici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>
                <a:solidFill>
                  <a:srgbClr val="C0504D"/>
                </a:solidFill>
                <a:latin typeface="Arial Narrow"/>
                <a:cs typeface="Arial Narrow"/>
              </a:rPr>
              <a:t>PA, </a:t>
            </a: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FC</a:t>
            </a:r>
            <a:endParaRPr lang="it-IT" sz="2000" dirty="0">
              <a:solidFill>
                <a:srgbClr val="C0504D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MARIO</a:t>
            </a:r>
          </a:p>
        </p:txBody>
      </p:sp>
      <p:pic>
        <p:nvPicPr>
          <p:cNvPr id="18434" name="Immagine 6" descr="sovp.png"/>
          <p:cNvPicPr>
            <a:picLocks noChangeAspect="1"/>
          </p:cNvPicPr>
          <p:nvPr/>
        </p:nvPicPr>
        <p:blipFill>
          <a:blip r:embed="rId2"/>
          <a:srcRect t="31879" b="39510"/>
          <a:stretch>
            <a:fillRect/>
          </a:stretch>
        </p:blipFill>
        <p:spPr bwMode="auto">
          <a:xfrm>
            <a:off x="0" y="1135063"/>
            <a:ext cx="9144000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CasellaDiTesto 7"/>
          <p:cNvSpPr txBox="1">
            <a:spLocks noChangeArrowheads="1"/>
          </p:cNvSpPr>
          <p:nvPr/>
        </p:nvSpPr>
        <p:spPr bwMode="auto">
          <a:xfrm>
            <a:off x="1439863" y="1384300"/>
            <a:ext cx="6721475" cy="221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/>
            <a:r>
              <a:rPr lang="it-IT" sz="2300">
                <a:latin typeface="Arial Narrow" pitchFamily="34" charset="0"/>
              </a:rPr>
              <a:t>Primo episodio</a:t>
            </a:r>
          </a:p>
          <a:p>
            <a:pPr marL="109538"/>
            <a:r>
              <a:rPr lang="it-IT" sz="2300">
                <a:latin typeface="Arial Narrow" pitchFamily="34" charset="0"/>
              </a:rPr>
              <a:t>Ipertensione Arteriosa</a:t>
            </a:r>
          </a:p>
          <a:p>
            <a:pPr marL="109538"/>
            <a:r>
              <a:rPr lang="it-IT" sz="2300">
                <a:latin typeface="Arial Narrow" pitchFamily="34" charset="0"/>
              </a:rPr>
              <a:t>Pregresso fumo di sigaretta (20 PKY)</a:t>
            </a:r>
          </a:p>
          <a:p>
            <a:pPr marL="109538"/>
            <a:r>
              <a:rPr lang="it-IT" sz="2300">
                <a:latin typeface="Arial Narrow" pitchFamily="34" charset="0"/>
              </a:rPr>
              <a:t>Insorgenza improvvisa a riposo 48 H fa</a:t>
            </a:r>
          </a:p>
          <a:p>
            <a:pPr marL="109538"/>
            <a:r>
              <a:rPr lang="it-IT" sz="2300">
                <a:latin typeface="Arial Narrow" pitchFamily="34" charset="0"/>
              </a:rPr>
              <a:t>Durata 15-20 minuti</a:t>
            </a:r>
          </a:p>
          <a:p>
            <a:pPr marL="109538"/>
            <a:r>
              <a:rPr lang="it-IT" sz="2300">
                <a:latin typeface="Arial Narrow" pitchFamily="34" charset="0"/>
              </a:rPr>
              <a:t>Nessun residuo sintomatologico</a:t>
            </a:r>
          </a:p>
        </p:txBody>
      </p:sp>
      <p:sp>
        <p:nvSpPr>
          <p:cNvPr id="18436" name="CasellaDiTesto 9"/>
          <p:cNvSpPr txBox="1">
            <a:spLocks noChangeArrowheads="1"/>
          </p:cNvSpPr>
          <p:nvPr/>
        </p:nvSpPr>
        <p:spPr bwMode="auto">
          <a:xfrm>
            <a:off x="1439863" y="4230688"/>
            <a:ext cx="6721475" cy="1508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/>
            <a:r>
              <a:rPr lang="it-IT" sz="2300">
                <a:latin typeface="Arial Narrow" pitchFamily="34" charset="0"/>
              </a:rPr>
              <a:t>Obiettività neurologica e generale nella norma</a:t>
            </a:r>
          </a:p>
          <a:p>
            <a:pPr marL="109538"/>
            <a:r>
              <a:rPr lang="it-IT" sz="2300">
                <a:latin typeface="Arial Narrow" pitchFamily="34" charset="0"/>
              </a:rPr>
              <a:t>PA 132/84 mmHg, FC 84r, SatO2 99%</a:t>
            </a:r>
          </a:p>
          <a:p>
            <a:pPr marL="109538"/>
            <a:endParaRPr lang="it-IT" sz="2300">
              <a:latin typeface="Arial Narrow" pitchFamily="34" charset="0"/>
            </a:endParaRPr>
          </a:p>
          <a:p>
            <a:pPr marL="109538"/>
            <a:endParaRPr lang="it-IT" sz="230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it-IT" sz="6000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V</a:t>
            </a:r>
            <a:r>
              <a:rPr lang="it-IT" sz="54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alutazione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63525" y="1247775"/>
            <a:ext cx="8693150" cy="2678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La </a:t>
            </a:r>
            <a:r>
              <a:rPr lang="it-IT" sz="2800" b="1" dirty="0">
                <a:latin typeface="Arial Narrow"/>
                <a:cs typeface="Arial Narrow"/>
              </a:rPr>
              <a:t>sintomatologia suggestiva</a:t>
            </a:r>
            <a:r>
              <a:rPr lang="it-IT" sz="2800" dirty="0">
                <a:latin typeface="Arial Narrow"/>
                <a:cs typeface="Arial Narrow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l’</a:t>
            </a:r>
            <a:r>
              <a:rPr lang="it-IT" sz="2800" b="1" dirty="0">
                <a:latin typeface="Arial Narrow"/>
                <a:cs typeface="Arial Narrow"/>
              </a:rPr>
              <a:t>obiettività negativa </a:t>
            </a:r>
            <a:r>
              <a:rPr lang="it-IT" sz="2800" dirty="0">
                <a:latin typeface="Arial Narrow"/>
                <a:cs typeface="Arial Narrow"/>
              </a:rPr>
              <a:t>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l’</a:t>
            </a:r>
            <a:r>
              <a:rPr lang="it-IT" sz="2800" b="1" dirty="0">
                <a:latin typeface="Arial Narrow"/>
                <a:cs typeface="Arial Narrow"/>
              </a:rPr>
              <a:t>esclusione di possibili ipotesi diagnostiche alternative </a:t>
            </a:r>
            <a:r>
              <a:rPr lang="it-IT" sz="2800" dirty="0">
                <a:latin typeface="Arial Narrow"/>
                <a:cs typeface="Arial Narrow"/>
              </a:rPr>
              <a:t>(disturbo di conversione, epilessia, trauma cranico, sincope, IEA, IRA, infezioni, intossicazioni),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indirizzano verso la diagnosi di </a:t>
            </a:r>
            <a:r>
              <a:rPr lang="it-IT" sz="2800" b="1" u="sng" dirty="0">
                <a:solidFill>
                  <a:srgbClr val="FF0000"/>
                </a:solidFill>
                <a:latin typeface="Arial Narrow"/>
                <a:cs typeface="Arial Narrow"/>
              </a:rPr>
              <a:t>Attacco Ischemico Transitorio</a:t>
            </a:r>
          </a:p>
        </p:txBody>
      </p:sp>
      <p:pic>
        <p:nvPicPr>
          <p:cNvPr id="19459" name="Im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4114800"/>
            <a:ext cx="1928813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metto 2 7"/>
          <p:cNvSpPr/>
          <p:nvPr/>
        </p:nvSpPr>
        <p:spPr>
          <a:xfrm>
            <a:off x="2606675" y="4254500"/>
            <a:ext cx="6350000" cy="1741488"/>
          </a:xfrm>
          <a:prstGeom prst="wedgeRoundRectCallout">
            <a:avLst>
              <a:gd name="adj1" fmla="val -54585"/>
              <a:gd name="adj2" fmla="val -21090"/>
              <a:gd name="adj3" fmla="val 16667"/>
            </a:avLst>
          </a:prstGeom>
          <a:solidFill>
            <a:srgbClr val="FFFFFF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Dottore, ora sto benissimo!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…non mi vorrà mica far perdere tempo con esami inutili!?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...io devo lavorare…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rgbClr val="003300"/>
            </a:solidFill>
          </a:ln>
        </p:spPr>
        <p:txBody>
          <a:bodyPr/>
          <a:lstStyle/>
          <a:p>
            <a:r>
              <a:rPr lang="it-IT" sz="6000" b="1" smtClean="0">
                <a:solidFill>
                  <a:srgbClr val="0033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P</a:t>
            </a:r>
            <a:r>
              <a:rPr lang="it-IT" sz="5400" smtClean="0">
                <a:solidFill>
                  <a:srgbClr val="0033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iano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0975" y="1208088"/>
            <a:ext cx="8791575" cy="5538787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it-IT" sz="4400" b="1" dirty="0" smtClean="0">
                <a:solidFill>
                  <a:srgbClr val="003300"/>
                </a:solidFill>
                <a:latin typeface="Arial Narrow"/>
                <a:cs typeface="Arial Narrow"/>
              </a:rPr>
              <a:t>Cosa faccio?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Inizio già io una terapia?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Ricovero?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Lo mando in pronto soccorso?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Esami Ematochimici?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Tac encefalo?...con o senza mdc?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Doppler TSA?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ECG?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Ecocardiogramma?...TTE-TEE?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Doppler </a:t>
            </a:r>
            <a:r>
              <a:rPr lang="it-IT" sz="3100" dirty="0" err="1">
                <a:latin typeface="Arial Narrow"/>
                <a:cs typeface="Arial Narrow"/>
              </a:rPr>
              <a:t>Transcranico</a:t>
            </a:r>
            <a:r>
              <a:rPr lang="it-IT" sz="3100" dirty="0">
                <a:latin typeface="Arial Narrow"/>
                <a:cs typeface="Arial Narrow"/>
              </a:rPr>
              <a:t>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Visita neurologica?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RMN Encefalo?</a:t>
            </a:r>
          </a:p>
          <a:p>
            <a:pPr marL="5715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it-IT" sz="3600" b="1" dirty="0" smtClean="0">
                <a:solidFill>
                  <a:srgbClr val="008000"/>
                </a:solidFill>
                <a:latin typeface="Arial Narrow"/>
                <a:cs typeface="Arial Narrow"/>
              </a:rPr>
              <a:t>Con o senza bollino verde??</a:t>
            </a:r>
            <a:endParaRPr lang="it-IT" sz="3600" b="1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CasellaDiTesto 4"/>
          <p:cNvSpPr txBox="1">
            <a:spLocks noChangeArrowheads="1"/>
          </p:cNvSpPr>
          <p:nvPr/>
        </p:nvSpPr>
        <p:spPr bwMode="auto">
          <a:xfrm>
            <a:off x="446088" y="2190750"/>
            <a:ext cx="51736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b="1">
                <a:latin typeface="Calibri" pitchFamily="34" charset="0"/>
              </a:rPr>
              <a:t>IN URGENZA:</a:t>
            </a:r>
            <a:r>
              <a:rPr lang="it-IT" sz="2400">
                <a:latin typeface="Calibri" pitchFamily="34" charset="0"/>
              </a:rPr>
              <a:t> TC encefalo, Doppler TSA,</a:t>
            </a:r>
          </a:p>
          <a:p>
            <a:r>
              <a:rPr lang="it-IT" sz="2400" b="1">
                <a:latin typeface="Calibri" pitchFamily="34" charset="0"/>
              </a:rPr>
              <a:t>			      </a:t>
            </a:r>
            <a:r>
              <a:rPr lang="it-IT" sz="2400">
                <a:latin typeface="Calibri" pitchFamily="34" charset="0"/>
              </a:rPr>
              <a:t>ECG, Visita Neurologica</a:t>
            </a:r>
            <a:r>
              <a:rPr lang="it-IT" sz="2400" b="1">
                <a:latin typeface="Calibri" pitchFamily="34" charset="0"/>
              </a:rPr>
              <a:t> </a:t>
            </a:r>
            <a:endParaRPr lang="it-IT" sz="2400">
              <a:latin typeface="Calibri" pitchFamily="34" charset="0"/>
            </a:endParaRPr>
          </a:p>
        </p:txBody>
      </p:sp>
      <p:sp>
        <p:nvSpPr>
          <p:cNvPr id="21507" name="CasellaDiTesto 5"/>
          <p:cNvSpPr txBox="1">
            <a:spLocks noChangeArrowheads="1"/>
          </p:cNvSpPr>
          <p:nvPr/>
        </p:nvSpPr>
        <p:spPr bwMode="auto">
          <a:xfrm>
            <a:off x="446088" y="3236913"/>
            <a:ext cx="6200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b="1">
                <a:latin typeface="Calibri" pitchFamily="34" charset="0"/>
              </a:rPr>
              <a:t>TERAPIA: </a:t>
            </a:r>
            <a:r>
              <a:rPr lang="it-IT" sz="2400">
                <a:latin typeface="Calibri" pitchFamily="34" charset="0"/>
              </a:rPr>
              <a:t>Cardioaspirina 1 cp ore 12</a:t>
            </a:r>
          </a:p>
        </p:txBody>
      </p:sp>
      <p:sp>
        <p:nvSpPr>
          <p:cNvPr id="21508" name="CasellaDiTesto 6"/>
          <p:cNvSpPr txBox="1">
            <a:spLocks noChangeArrowheads="1"/>
          </p:cNvSpPr>
          <p:nvPr/>
        </p:nvSpPr>
        <p:spPr bwMode="auto">
          <a:xfrm>
            <a:off x="358775" y="-15875"/>
            <a:ext cx="3649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b="1">
                <a:latin typeface="Calibri" pitchFamily="34" charset="0"/>
              </a:rPr>
              <a:t>MARIO</a:t>
            </a:r>
          </a:p>
        </p:txBody>
      </p:sp>
      <p:sp>
        <p:nvSpPr>
          <p:cNvPr id="9" name="Rettangolo 8"/>
          <p:cNvSpPr/>
          <p:nvPr/>
        </p:nvSpPr>
        <p:spPr>
          <a:xfrm>
            <a:off x="446088" y="1303338"/>
            <a:ext cx="1417637" cy="180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0" y="3794125"/>
            <a:ext cx="9144000" cy="32019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1511" name="Immagin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525" y="4114800"/>
            <a:ext cx="1928813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umetto 2 9"/>
          <p:cNvSpPr/>
          <p:nvPr/>
        </p:nvSpPr>
        <p:spPr>
          <a:xfrm>
            <a:off x="2606675" y="4254500"/>
            <a:ext cx="6350000" cy="2312988"/>
          </a:xfrm>
          <a:prstGeom prst="wedgeRoundRectCallout">
            <a:avLst>
              <a:gd name="adj1" fmla="val -54585"/>
              <a:gd name="adj2" fmla="val -21090"/>
              <a:gd name="adj3" fmla="val 16667"/>
            </a:avLst>
          </a:prstGeom>
          <a:solidFill>
            <a:srgbClr val="FFFFFF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Caspita dottore, quella volta che le avevo chiesto di fare una RM per il ginocchio che mi faceva male da ben 3 giorni non ne ha voluto sapere e ora…mi fa fare una marea di esami anche se io non ho più nulla!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cero">
  <a:themeElements>
    <a:clrScheme name="Acero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Acer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FF6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33CCCC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762000" marR="0" indent="0" algn="ctr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hlink"/>
          </a:buClr>
          <a:buSzPct val="60000"/>
          <a:buFont typeface="Wingdings" pitchFamily="2" charset="2"/>
          <a:buNone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FF6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33CCCC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762000" marR="0" indent="0" algn="ctr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hlink"/>
          </a:buClr>
          <a:buSzPct val="60000"/>
          <a:buFont typeface="Wingdings" pitchFamily="2" charset="2"/>
          <a:buNone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Acero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ero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Acero">
  <a:themeElements>
    <a:clrScheme name="Acero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Acer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CC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762000" marR="0" indent="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hlink"/>
          </a:buClr>
          <a:buSzPct val="6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CC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762000" marR="0" indent="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hlink"/>
          </a:buClr>
          <a:buSzPct val="6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Acero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ero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Acero">
  <a:themeElements>
    <a:clrScheme name="Acero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Acer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CC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762000" marR="0" indent="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hlink"/>
          </a:buClr>
          <a:buSzPct val="6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CC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762000" marR="0" indent="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hlink"/>
          </a:buClr>
          <a:buSzPct val="6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Acero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ero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ero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2320</Words>
  <Application>Microsoft Office PowerPoint</Application>
  <PresentationFormat>Presentazione su schermo (4:3)</PresentationFormat>
  <Paragraphs>347</Paragraphs>
  <Slides>37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Titoli diapositive</vt:lpstr>
      </vt:variant>
      <vt:variant>
        <vt:i4>37</vt:i4>
      </vt:variant>
    </vt:vector>
  </HeadingPairs>
  <TitlesOfParts>
    <vt:vector size="43" baseType="lpstr">
      <vt:lpstr>Tema di Office</vt:lpstr>
      <vt:lpstr>1_Tema di Office</vt:lpstr>
      <vt:lpstr>Equinozio</vt:lpstr>
      <vt:lpstr>Acero</vt:lpstr>
      <vt:lpstr>1_Acero</vt:lpstr>
      <vt:lpstr>2_Acero</vt:lpstr>
      <vt:lpstr>Diapositiva 1</vt:lpstr>
      <vt:lpstr>I SESSIONE: TESTA</vt:lpstr>
      <vt:lpstr>Diapositiva 3</vt:lpstr>
      <vt:lpstr>MARIO 46 aa</vt:lpstr>
      <vt:lpstr>Soggettività </vt:lpstr>
      <vt:lpstr>MARIO</vt:lpstr>
      <vt:lpstr>Valutazione</vt:lpstr>
      <vt:lpstr>Piano </vt:lpstr>
      <vt:lpstr>Diapositiva 9</vt:lpstr>
      <vt:lpstr>Avrò fatto bene?</vt:lpstr>
      <vt:lpstr>Diapositiva 11</vt:lpstr>
      <vt:lpstr>TIA: Definition</vt:lpstr>
      <vt:lpstr>Diapositiva 13</vt:lpstr>
      <vt:lpstr>TIA: diagnosis needed</vt:lpstr>
      <vt:lpstr>Risk stratification with ABCD2 score</vt:lpstr>
      <vt:lpstr>Is it cost effective to admit all TIA patients to hospital?   </vt:lpstr>
      <vt:lpstr>High risk TIA: Clinical Predictors</vt:lpstr>
      <vt:lpstr>ABCD2 score: stratificazione del rischio</vt:lpstr>
      <vt:lpstr>Un algoritmo per un intervento efficace</vt:lpstr>
      <vt:lpstr>In quali casi non si tratta di TIA?</vt:lpstr>
      <vt:lpstr>Diapositiva 21</vt:lpstr>
      <vt:lpstr>TIA: EMERGENZA MEDICA </vt:lpstr>
      <vt:lpstr>TIA e Neuroimaging</vt:lpstr>
      <vt:lpstr>Brain imaging RM vs TAC</vt:lpstr>
      <vt:lpstr>TIA obiettivi Neuroimaging</vt:lpstr>
      <vt:lpstr>Diapositiva 26</vt:lpstr>
      <vt:lpstr>TC</vt:lpstr>
      <vt:lpstr>Diapositiva 28</vt:lpstr>
      <vt:lpstr>TIA ed RM-DIFFUSIONE (DWI)</vt:lpstr>
      <vt:lpstr>RM</vt:lpstr>
      <vt:lpstr>Imaging dei vasi</vt:lpstr>
      <vt:lpstr>Diapositiva 32</vt:lpstr>
      <vt:lpstr>Diapositiva 33</vt:lpstr>
      <vt:lpstr>STROKE IN EVOLUZIONE STENTING CAROTIDEO IN FASE ACUTA</vt:lpstr>
      <vt:lpstr>TIA</vt:lpstr>
      <vt:lpstr>Quali indagini… in quali tempi?</vt:lpstr>
      <vt:lpstr>CONCLUSIONI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Francesca Caselani</dc:creator>
  <cp:lastModifiedBy>lorenzo zanini</cp:lastModifiedBy>
  <cp:revision>66</cp:revision>
  <dcterms:created xsi:type="dcterms:W3CDTF">2013-03-17T12:58:42Z</dcterms:created>
  <dcterms:modified xsi:type="dcterms:W3CDTF">2013-05-29T21:55:22Z</dcterms:modified>
</cp:coreProperties>
</file>