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drawings/drawing3.xml" ContentType="application/vnd.openxmlformats-officedocument.drawingml.chartshape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drawings/drawing4.xml" ContentType="application/vnd.openxmlformats-officedocument.drawingml.chartshapes+xml"/>
  <Override PartName="/ppt/notesSlides/notesSlide10.xml" ContentType="application/vnd.openxmlformats-officedocument.presentationml.notesSlide+xml"/>
  <Override PartName="/ppt/charts/chart7.xml" ContentType="application/vnd.openxmlformats-officedocument.drawingml.chart+xml"/>
  <Override PartName="/ppt/drawings/drawing5.xml" ContentType="application/vnd.openxmlformats-officedocument.drawingml.chartshapes+xml"/>
  <Override PartName="/ppt/charts/chart8.xml" ContentType="application/vnd.openxmlformats-officedocument.drawingml.chart+xml"/>
  <Override PartName="/ppt/drawings/drawing6.xml" ContentType="application/vnd.openxmlformats-officedocument.drawingml.chartshapes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  <Override PartName="/ppt/charts/colors2.xml" ContentType="application/vnd.ms-office.chartcolorstyle+xml"/>
  <Override PartName="/ppt/charts/style2.xml" ContentType="application/vnd.ms-office.chartstyle+xml"/>
  <Override PartName="/ppt/charts/colors3.xml" ContentType="application/vnd.ms-office.chartcolorstyle+xml"/>
  <Override PartName="/ppt/charts/style3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4"/>
  </p:notesMasterIdLst>
  <p:sldIdLst>
    <p:sldId id="304" r:id="rId2"/>
    <p:sldId id="305" r:id="rId3"/>
    <p:sldId id="306" r:id="rId4"/>
    <p:sldId id="257" r:id="rId5"/>
    <p:sldId id="269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70" r:id="rId16"/>
    <p:sldId id="267" r:id="rId17"/>
    <p:sldId id="268" r:id="rId18"/>
    <p:sldId id="281" r:id="rId19"/>
    <p:sldId id="282" r:id="rId20"/>
    <p:sldId id="283" r:id="rId21"/>
    <p:sldId id="284" r:id="rId22"/>
    <p:sldId id="285" r:id="rId23"/>
    <p:sldId id="295" r:id="rId24"/>
    <p:sldId id="299" r:id="rId25"/>
    <p:sldId id="300" r:id="rId26"/>
    <p:sldId id="301" r:id="rId27"/>
    <p:sldId id="302" r:id="rId28"/>
    <p:sldId id="296" r:id="rId29"/>
    <p:sldId id="297" r:id="rId30"/>
    <p:sldId id="286" r:id="rId31"/>
    <p:sldId id="303" r:id="rId32"/>
    <p:sldId id="298" r:id="rId3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38383"/>
    <a:srgbClr val="525252"/>
    <a:srgbClr val="13631B"/>
    <a:srgbClr val="E77D5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-1620" y="-78"/>
      </p:cViewPr>
      <p:guideLst>
        <p:guide orient="horz" pos="2160"/>
        <p:guide pos="288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file:///C:\Users\Diana86\Desktop\NEFROLOGIA\caso%20clinico%20anziani%20e%20IRC%20terminale\esami%20ematici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Diana86\Desktop\NEFROLOGIA\caso%20clinico%20anziani%20e%20IRC%20terminale\esami%20ematici.xlsx" TargetMode="External"/><Relationship Id="rId4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1.xlsx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ColorStyle" Target="colors3.xml"/><Relationship Id="rId2" Type="http://schemas.openxmlformats.org/officeDocument/2006/relationships/chartUserShapes" Target="../drawings/drawing3.xml"/><Relationship Id="rId1" Type="http://schemas.openxmlformats.org/officeDocument/2006/relationships/oleObject" Target="file:///C:\Users\Diana86\Desktop\NEFROLOGIA\caso%20clinico%20anziani%20e%20IRC%20terminale\esami%20ematici.xlsx" TargetMode="External"/><Relationship Id="rId4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iana86\Desktop\NEFROLOGIA\caso%20clinico%20anziani%20e%20IRC%20terminale\esami%20ematici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C:\Users\Diana86\Desktop\NEFROLOGIA\caso%20clinico%20anziani%20e%20IRC%20terminale\esami%20ematici.xlsx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Microsoft_Excel_Worksheet2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sz="2800" b="1"/>
              <a:t>Funzione renale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3.5476359172855375E-2"/>
          <c:y val="0.15154050059596313"/>
          <c:w val="0.94799097318713732"/>
          <c:h val="0.59865618111140551"/>
        </c:manualLayout>
      </c:layout>
      <c:lineChart>
        <c:grouping val="standard"/>
        <c:varyColors val="0"/>
        <c:ser>
          <c:idx val="0"/>
          <c:order val="0"/>
          <c:tx>
            <c:strRef>
              <c:f>Foglio4!$A$26</c:f>
              <c:strCache>
                <c:ptCount val="1"/>
                <c:pt idx="0">
                  <c:v>creatininemia (mg/dl)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Foglio4!$B$25:$M$25</c:f>
              <c:numCache>
                <c:formatCode>mmm\-yy</c:formatCode>
                <c:ptCount val="12"/>
                <c:pt idx="0">
                  <c:v>41730</c:v>
                </c:pt>
                <c:pt idx="1">
                  <c:v>41852</c:v>
                </c:pt>
                <c:pt idx="2">
                  <c:v>42005</c:v>
                </c:pt>
                <c:pt idx="3">
                  <c:v>42095</c:v>
                </c:pt>
                <c:pt idx="4">
                  <c:v>42217</c:v>
                </c:pt>
                <c:pt idx="5">
                  <c:v>42309</c:v>
                </c:pt>
                <c:pt idx="6">
                  <c:v>42461</c:v>
                </c:pt>
                <c:pt idx="7">
                  <c:v>42552</c:v>
                </c:pt>
                <c:pt idx="8">
                  <c:v>42675</c:v>
                </c:pt>
                <c:pt idx="9">
                  <c:v>42795</c:v>
                </c:pt>
                <c:pt idx="10">
                  <c:v>42948</c:v>
                </c:pt>
                <c:pt idx="11">
                  <c:v>43040</c:v>
                </c:pt>
              </c:numCache>
            </c:numRef>
          </c:cat>
          <c:val>
            <c:numRef>
              <c:f>Foglio4!$B$26:$M$26</c:f>
              <c:numCache>
                <c:formatCode>General</c:formatCode>
                <c:ptCount val="12"/>
                <c:pt idx="0">
                  <c:v>3</c:v>
                </c:pt>
                <c:pt idx="1">
                  <c:v>3.3</c:v>
                </c:pt>
                <c:pt idx="2">
                  <c:v>3.1</c:v>
                </c:pt>
                <c:pt idx="3">
                  <c:v>4</c:v>
                </c:pt>
                <c:pt idx="4">
                  <c:v>5.5</c:v>
                </c:pt>
                <c:pt idx="5">
                  <c:v>4.3</c:v>
                </c:pt>
                <c:pt idx="6">
                  <c:v>4.2</c:v>
                </c:pt>
                <c:pt idx="7">
                  <c:v>5</c:v>
                </c:pt>
                <c:pt idx="8">
                  <c:v>4.7</c:v>
                </c:pt>
                <c:pt idx="9">
                  <c:v>5.0999999999999996</c:v>
                </c:pt>
                <c:pt idx="10">
                  <c:v>6.1</c:v>
                </c:pt>
                <c:pt idx="11">
                  <c:v>6.4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Foglio4!$A$27</c:f>
              <c:strCache>
                <c:ptCount val="1"/>
                <c:pt idx="0">
                  <c:v>clearance stimata (CKD-EPI) ml/min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numRef>
              <c:f>Foglio4!$B$25:$M$25</c:f>
              <c:numCache>
                <c:formatCode>mmm\-yy</c:formatCode>
                <c:ptCount val="12"/>
                <c:pt idx="0">
                  <c:v>41730</c:v>
                </c:pt>
                <c:pt idx="1">
                  <c:v>41852</c:v>
                </c:pt>
                <c:pt idx="2">
                  <c:v>42005</c:v>
                </c:pt>
                <c:pt idx="3">
                  <c:v>42095</c:v>
                </c:pt>
                <c:pt idx="4">
                  <c:v>42217</c:v>
                </c:pt>
                <c:pt idx="5">
                  <c:v>42309</c:v>
                </c:pt>
                <c:pt idx="6">
                  <c:v>42461</c:v>
                </c:pt>
                <c:pt idx="7">
                  <c:v>42552</c:v>
                </c:pt>
                <c:pt idx="8">
                  <c:v>42675</c:v>
                </c:pt>
                <c:pt idx="9">
                  <c:v>42795</c:v>
                </c:pt>
                <c:pt idx="10">
                  <c:v>42948</c:v>
                </c:pt>
                <c:pt idx="11">
                  <c:v>43040</c:v>
                </c:pt>
              </c:numCache>
            </c:numRef>
          </c:cat>
          <c:val>
            <c:numRef>
              <c:f>Foglio4!$B$27:$M$27</c:f>
              <c:numCache>
                <c:formatCode>General</c:formatCode>
                <c:ptCount val="12"/>
                <c:pt idx="0">
                  <c:v>13.8</c:v>
                </c:pt>
                <c:pt idx="1">
                  <c:v>12.2</c:v>
                </c:pt>
                <c:pt idx="2">
                  <c:v>13.2</c:v>
                </c:pt>
                <c:pt idx="3">
                  <c:v>9.6</c:v>
                </c:pt>
                <c:pt idx="4">
                  <c:v>6.6</c:v>
                </c:pt>
                <c:pt idx="5">
                  <c:v>8.9</c:v>
                </c:pt>
                <c:pt idx="6">
                  <c:v>9.1</c:v>
                </c:pt>
                <c:pt idx="7">
                  <c:v>7.3</c:v>
                </c:pt>
                <c:pt idx="8">
                  <c:v>7.8</c:v>
                </c:pt>
                <c:pt idx="9">
                  <c:v>7.1</c:v>
                </c:pt>
                <c:pt idx="10">
                  <c:v>5.8</c:v>
                </c:pt>
                <c:pt idx="11">
                  <c:v>5.4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5499392"/>
        <c:axId val="115501312"/>
      </c:lineChart>
      <c:dateAx>
        <c:axId val="115499392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15501312"/>
        <c:crosses val="autoZero"/>
        <c:auto val="1"/>
        <c:lblOffset val="100"/>
        <c:baseTimeUnit val="months"/>
      </c:dateAx>
      <c:valAx>
        <c:axId val="1155013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154993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sz="3200" b="1"/>
              <a:t>Elettroliti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4.1730948682708102E-2"/>
          <c:y val="0.11907791150318808"/>
          <c:w val="0.94766751236498392"/>
          <c:h val="0.66972074797744419"/>
        </c:manualLayout>
      </c:layout>
      <c:lineChart>
        <c:grouping val="standard"/>
        <c:varyColors val="0"/>
        <c:ser>
          <c:idx val="0"/>
          <c:order val="0"/>
          <c:tx>
            <c:strRef>
              <c:f>Foglio5!$A$32</c:f>
              <c:strCache>
                <c:ptCount val="1"/>
                <c:pt idx="0">
                  <c:v>potassiemia (mEq/L)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cat>
            <c:numRef>
              <c:f>Foglio5!$B$31:$O$31</c:f>
              <c:numCache>
                <c:formatCode>mmm\-yy</c:formatCode>
                <c:ptCount val="14"/>
                <c:pt idx="0">
                  <c:v>40299</c:v>
                </c:pt>
                <c:pt idx="1">
                  <c:v>40483</c:v>
                </c:pt>
                <c:pt idx="2">
                  <c:v>40603</c:v>
                </c:pt>
                <c:pt idx="3">
                  <c:v>40817</c:v>
                </c:pt>
                <c:pt idx="4">
                  <c:v>41214</c:v>
                </c:pt>
                <c:pt idx="5">
                  <c:v>41365</c:v>
                </c:pt>
                <c:pt idx="6">
                  <c:v>41640</c:v>
                </c:pt>
                <c:pt idx="7">
                  <c:v>41791</c:v>
                </c:pt>
                <c:pt idx="8">
                  <c:v>42064</c:v>
                </c:pt>
                <c:pt idx="9">
                  <c:v>42278</c:v>
                </c:pt>
                <c:pt idx="10">
                  <c:v>42461</c:v>
                </c:pt>
                <c:pt idx="11">
                  <c:v>42705</c:v>
                </c:pt>
                <c:pt idx="12">
                  <c:v>42856</c:v>
                </c:pt>
                <c:pt idx="13">
                  <c:v>42948</c:v>
                </c:pt>
              </c:numCache>
            </c:numRef>
          </c:cat>
          <c:val>
            <c:numRef>
              <c:f>Foglio5!$B$32:$O$32</c:f>
              <c:numCache>
                <c:formatCode>General</c:formatCode>
                <c:ptCount val="14"/>
                <c:pt idx="0">
                  <c:v>5.4</c:v>
                </c:pt>
                <c:pt idx="1">
                  <c:v>5.0999999999999996</c:v>
                </c:pt>
                <c:pt idx="2">
                  <c:v>5.5</c:v>
                </c:pt>
                <c:pt idx="3">
                  <c:v>5.6</c:v>
                </c:pt>
                <c:pt idx="5">
                  <c:v>5.2</c:v>
                </c:pt>
                <c:pt idx="6">
                  <c:v>5.5</c:v>
                </c:pt>
                <c:pt idx="7">
                  <c:v>5.9</c:v>
                </c:pt>
                <c:pt idx="8">
                  <c:v>5.0999999999999996</c:v>
                </c:pt>
                <c:pt idx="9">
                  <c:v>5.3</c:v>
                </c:pt>
                <c:pt idx="10">
                  <c:v>6</c:v>
                </c:pt>
                <c:pt idx="11">
                  <c:v>5</c:v>
                </c:pt>
                <c:pt idx="12">
                  <c:v>5.8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Foglio5!$A$33</c:f>
              <c:strCache>
                <c:ptCount val="1"/>
                <c:pt idx="0">
                  <c:v>calcemia (mg/dl)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cat>
            <c:numRef>
              <c:f>Foglio5!$B$31:$O$31</c:f>
              <c:numCache>
                <c:formatCode>mmm\-yy</c:formatCode>
                <c:ptCount val="14"/>
                <c:pt idx="0">
                  <c:v>40299</c:v>
                </c:pt>
                <c:pt idx="1">
                  <c:v>40483</c:v>
                </c:pt>
                <c:pt idx="2">
                  <c:v>40603</c:v>
                </c:pt>
                <c:pt idx="3">
                  <c:v>40817</c:v>
                </c:pt>
                <c:pt idx="4">
                  <c:v>41214</c:v>
                </c:pt>
                <c:pt idx="5">
                  <c:v>41365</c:v>
                </c:pt>
                <c:pt idx="6">
                  <c:v>41640</c:v>
                </c:pt>
                <c:pt idx="7">
                  <c:v>41791</c:v>
                </c:pt>
                <c:pt idx="8">
                  <c:v>42064</c:v>
                </c:pt>
                <c:pt idx="9">
                  <c:v>42278</c:v>
                </c:pt>
                <c:pt idx="10">
                  <c:v>42461</c:v>
                </c:pt>
                <c:pt idx="11">
                  <c:v>42705</c:v>
                </c:pt>
                <c:pt idx="12">
                  <c:v>42856</c:v>
                </c:pt>
                <c:pt idx="13">
                  <c:v>42948</c:v>
                </c:pt>
              </c:numCache>
            </c:numRef>
          </c:cat>
          <c:val>
            <c:numRef>
              <c:f>Foglio5!$B$33:$O$33</c:f>
              <c:numCache>
                <c:formatCode>General</c:formatCode>
                <c:ptCount val="14"/>
                <c:pt idx="1">
                  <c:v>9.1999999999999993</c:v>
                </c:pt>
                <c:pt idx="2">
                  <c:v>8.8000000000000007</c:v>
                </c:pt>
                <c:pt idx="3">
                  <c:v>9.1999999999999993</c:v>
                </c:pt>
                <c:pt idx="4">
                  <c:v>9.1999999999999993</c:v>
                </c:pt>
                <c:pt idx="5">
                  <c:v>9.1999999999999993</c:v>
                </c:pt>
                <c:pt idx="6">
                  <c:v>9.1999999999999993</c:v>
                </c:pt>
                <c:pt idx="7">
                  <c:v>9.1999999999999993</c:v>
                </c:pt>
                <c:pt idx="8">
                  <c:v>10.1</c:v>
                </c:pt>
                <c:pt idx="9">
                  <c:v>10.4</c:v>
                </c:pt>
                <c:pt idx="10">
                  <c:v>9.1999999999999993</c:v>
                </c:pt>
                <c:pt idx="11">
                  <c:v>8.6999999999999993</c:v>
                </c:pt>
                <c:pt idx="12">
                  <c:v>9.4</c:v>
                </c:pt>
                <c:pt idx="13">
                  <c:v>9.4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Foglio5!$A$34</c:f>
              <c:strCache>
                <c:ptCount val="1"/>
                <c:pt idx="0">
                  <c:v>fosforemia (mg/dl)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numRef>
              <c:f>Foglio5!$B$31:$O$31</c:f>
              <c:numCache>
                <c:formatCode>mmm\-yy</c:formatCode>
                <c:ptCount val="14"/>
                <c:pt idx="0">
                  <c:v>40299</c:v>
                </c:pt>
                <c:pt idx="1">
                  <c:v>40483</c:v>
                </c:pt>
                <c:pt idx="2">
                  <c:v>40603</c:v>
                </c:pt>
                <c:pt idx="3">
                  <c:v>40817</c:v>
                </c:pt>
                <c:pt idx="4">
                  <c:v>41214</c:v>
                </c:pt>
                <c:pt idx="5">
                  <c:v>41365</c:v>
                </c:pt>
                <c:pt idx="6">
                  <c:v>41640</c:v>
                </c:pt>
                <c:pt idx="7">
                  <c:v>41791</c:v>
                </c:pt>
                <c:pt idx="8">
                  <c:v>42064</c:v>
                </c:pt>
                <c:pt idx="9">
                  <c:v>42278</c:v>
                </c:pt>
                <c:pt idx="10">
                  <c:v>42461</c:v>
                </c:pt>
                <c:pt idx="11">
                  <c:v>42705</c:v>
                </c:pt>
                <c:pt idx="12">
                  <c:v>42856</c:v>
                </c:pt>
                <c:pt idx="13">
                  <c:v>42948</c:v>
                </c:pt>
              </c:numCache>
            </c:numRef>
          </c:cat>
          <c:val>
            <c:numRef>
              <c:f>Foglio5!$B$34:$O$34</c:f>
              <c:numCache>
                <c:formatCode>General</c:formatCode>
                <c:ptCount val="14"/>
                <c:pt idx="1">
                  <c:v>4.3</c:v>
                </c:pt>
                <c:pt idx="2">
                  <c:v>4.3</c:v>
                </c:pt>
                <c:pt idx="3">
                  <c:v>4.4000000000000004</c:v>
                </c:pt>
                <c:pt idx="4">
                  <c:v>4.8</c:v>
                </c:pt>
                <c:pt idx="5">
                  <c:v>4.9000000000000004</c:v>
                </c:pt>
                <c:pt idx="6">
                  <c:v>4</c:v>
                </c:pt>
                <c:pt idx="7">
                  <c:v>4.7</c:v>
                </c:pt>
                <c:pt idx="8">
                  <c:v>4.5</c:v>
                </c:pt>
                <c:pt idx="9">
                  <c:v>4.3</c:v>
                </c:pt>
                <c:pt idx="10">
                  <c:v>4.2</c:v>
                </c:pt>
                <c:pt idx="11">
                  <c:v>4</c:v>
                </c:pt>
                <c:pt idx="12">
                  <c:v>3.2</c:v>
                </c:pt>
                <c:pt idx="13">
                  <c:v>3.6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Foglio5!$A$35</c:f>
              <c:strCache>
                <c:ptCount val="1"/>
                <c:pt idx="0">
                  <c:v>Bicarbonati venosi (mEq/L)</c:v>
                </c:pt>
              </c:strCache>
            </c:strRef>
          </c:tx>
          <c:spPr>
            <a:ln w="28575" cap="rnd">
              <a:solidFill>
                <a:schemeClr val="accent6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60000"/>
                </a:schemeClr>
              </a:solidFill>
              <a:ln w="9525">
                <a:solidFill>
                  <a:schemeClr val="accent6">
                    <a:lumMod val="60000"/>
                  </a:schemeClr>
                </a:solidFill>
              </a:ln>
              <a:effectLst/>
            </c:spPr>
          </c:marker>
          <c:cat>
            <c:numRef>
              <c:f>Foglio5!$B$31:$O$31</c:f>
              <c:numCache>
                <c:formatCode>mmm\-yy</c:formatCode>
                <c:ptCount val="14"/>
                <c:pt idx="0">
                  <c:v>40299</c:v>
                </c:pt>
                <c:pt idx="1">
                  <c:v>40483</c:v>
                </c:pt>
                <c:pt idx="2">
                  <c:v>40603</c:v>
                </c:pt>
                <c:pt idx="3">
                  <c:v>40817</c:v>
                </c:pt>
                <c:pt idx="4">
                  <c:v>41214</c:v>
                </c:pt>
                <c:pt idx="5">
                  <c:v>41365</c:v>
                </c:pt>
                <c:pt idx="6">
                  <c:v>41640</c:v>
                </c:pt>
                <c:pt idx="7">
                  <c:v>41791</c:v>
                </c:pt>
                <c:pt idx="8">
                  <c:v>42064</c:v>
                </c:pt>
                <c:pt idx="9">
                  <c:v>42278</c:v>
                </c:pt>
                <c:pt idx="10">
                  <c:v>42461</c:v>
                </c:pt>
                <c:pt idx="11">
                  <c:v>42705</c:v>
                </c:pt>
                <c:pt idx="12">
                  <c:v>42856</c:v>
                </c:pt>
                <c:pt idx="13">
                  <c:v>42948</c:v>
                </c:pt>
              </c:numCache>
            </c:numRef>
          </c:cat>
          <c:val>
            <c:numRef>
              <c:f>Foglio5!$B$35:$O$35</c:f>
              <c:numCache>
                <c:formatCode>General</c:formatCode>
                <c:ptCount val="14"/>
                <c:pt idx="1">
                  <c:v>25</c:v>
                </c:pt>
                <c:pt idx="3">
                  <c:v>26</c:v>
                </c:pt>
                <c:pt idx="7">
                  <c:v>23</c:v>
                </c:pt>
                <c:pt idx="8">
                  <c:v>28</c:v>
                </c:pt>
                <c:pt idx="9">
                  <c:v>26</c:v>
                </c:pt>
                <c:pt idx="11">
                  <c:v>30</c:v>
                </c:pt>
                <c:pt idx="12">
                  <c:v>29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5897088"/>
        <c:axId val="115899008"/>
      </c:lineChart>
      <c:dateAx>
        <c:axId val="115897088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15899008"/>
        <c:crosses val="autoZero"/>
        <c:auto val="1"/>
        <c:lblOffset val="100"/>
        <c:baseTimeUnit val="months"/>
      </c:dateAx>
      <c:valAx>
        <c:axId val="1158990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158970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b="1" dirty="0"/>
              <a:t> </a:t>
            </a:r>
            <a:r>
              <a:rPr lang="en-US" sz="2400" b="1" dirty="0" err="1" smtClean="0"/>
              <a:t>Paratormone</a:t>
            </a:r>
            <a:r>
              <a:rPr lang="en-US" sz="2400" b="1" dirty="0" smtClean="0"/>
              <a:t> </a:t>
            </a:r>
            <a:r>
              <a:rPr lang="en-US" sz="2400" b="1" dirty="0"/>
              <a:t>(</a:t>
            </a:r>
            <a:r>
              <a:rPr lang="en-US" sz="2400" b="1" dirty="0" err="1"/>
              <a:t>pg</a:t>
            </a:r>
            <a:r>
              <a:rPr lang="en-US" sz="2400" b="1" dirty="0"/>
              <a:t>/ml)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6.046661455679489E-2"/>
          <c:y val="0.14837927680238741"/>
          <c:w val="0.89519566545462304"/>
          <c:h val="0.76842401658360993"/>
        </c:manualLayout>
      </c:layout>
      <c:lineChart>
        <c:grouping val="standard"/>
        <c:varyColors val="0"/>
        <c:ser>
          <c:idx val="0"/>
          <c:order val="0"/>
          <c:tx>
            <c:strRef>
              <c:f>Foglio4!$A$39</c:f>
              <c:strCache>
                <c:ptCount val="1"/>
                <c:pt idx="0">
                  <c:v> PTH (pg/ml)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Foglio4!$B$38:$M$38</c:f>
              <c:numCache>
                <c:formatCode>mmm\-yy</c:formatCode>
                <c:ptCount val="12"/>
                <c:pt idx="0">
                  <c:v>41730</c:v>
                </c:pt>
                <c:pt idx="1">
                  <c:v>41852</c:v>
                </c:pt>
                <c:pt idx="2">
                  <c:v>42005</c:v>
                </c:pt>
                <c:pt idx="3">
                  <c:v>42095</c:v>
                </c:pt>
                <c:pt idx="4">
                  <c:v>42217</c:v>
                </c:pt>
                <c:pt idx="5">
                  <c:v>42309</c:v>
                </c:pt>
                <c:pt idx="6">
                  <c:v>42461</c:v>
                </c:pt>
                <c:pt idx="7">
                  <c:v>42552</c:v>
                </c:pt>
                <c:pt idx="8">
                  <c:v>42675</c:v>
                </c:pt>
                <c:pt idx="9">
                  <c:v>42795</c:v>
                </c:pt>
                <c:pt idx="10">
                  <c:v>42948</c:v>
                </c:pt>
                <c:pt idx="11">
                  <c:v>43040</c:v>
                </c:pt>
              </c:numCache>
            </c:numRef>
          </c:cat>
          <c:val>
            <c:numRef>
              <c:f>Foglio4!$B$39:$M$39</c:f>
              <c:numCache>
                <c:formatCode>General</c:formatCode>
                <c:ptCount val="12"/>
                <c:pt idx="0">
                  <c:v>153</c:v>
                </c:pt>
                <c:pt idx="1">
                  <c:v>213</c:v>
                </c:pt>
                <c:pt idx="3">
                  <c:v>189</c:v>
                </c:pt>
                <c:pt idx="5">
                  <c:v>71</c:v>
                </c:pt>
                <c:pt idx="6">
                  <c:v>42</c:v>
                </c:pt>
                <c:pt idx="8">
                  <c:v>40</c:v>
                </c:pt>
                <c:pt idx="9">
                  <c:v>70</c:v>
                </c:pt>
                <c:pt idx="10">
                  <c:v>37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4387072"/>
        <c:axId val="34388992"/>
      </c:lineChart>
      <c:dateAx>
        <c:axId val="34387072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4388992"/>
        <c:crosses val="autoZero"/>
        <c:auto val="1"/>
        <c:lblOffset val="100"/>
        <c:baseTimeUnit val="months"/>
      </c:dateAx>
      <c:valAx>
        <c:axId val="343889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4387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sz="2800" b="1" dirty="0"/>
              <a:t>Indici </a:t>
            </a:r>
            <a:r>
              <a:rPr lang="it-IT" sz="2800" b="1" dirty="0" smtClean="0"/>
              <a:t>metabolici</a:t>
            </a:r>
            <a:endParaRPr lang="it-IT" sz="2800" b="1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3.5096606555373118E-2"/>
          <c:y val="0.14839954835490901"/>
          <c:w val="0.94849904949919783"/>
          <c:h val="0.59534729698582345"/>
        </c:manualLayout>
      </c:layout>
      <c:lineChart>
        <c:grouping val="standard"/>
        <c:varyColors val="0"/>
        <c:ser>
          <c:idx val="0"/>
          <c:order val="0"/>
          <c:tx>
            <c:strRef>
              <c:f>Foglio4!$A$47</c:f>
              <c:strCache>
                <c:ptCount val="1"/>
                <c:pt idx="0">
                  <c:v>Hb (g/dl)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Foglio4!$B$46:$M$46</c:f>
              <c:numCache>
                <c:formatCode>mmm\-yy</c:formatCode>
                <c:ptCount val="12"/>
                <c:pt idx="0">
                  <c:v>41730</c:v>
                </c:pt>
                <c:pt idx="1">
                  <c:v>41852</c:v>
                </c:pt>
                <c:pt idx="2">
                  <c:v>42005</c:v>
                </c:pt>
                <c:pt idx="3">
                  <c:v>42095</c:v>
                </c:pt>
                <c:pt idx="4">
                  <c:v>42217</c:v>
                </c:pt>
                <c:pt idx="5">
                  <c:v>42309</c:v>
                </c:pt>
                <c:pt idx="6">
                  <c:v>42461</c:v>
                </c:pt>
                <c:pt idx="7">
                  <c:v>42552</c:v>
                </c:pt>
                <c:pt idx="8">
                  <c:v>42675</c:v>
                </c:pt>
                <c:pt idx="9">
                  <c:v>42795</c:v>
                </c:pt>
                <c:pt idx="10">
                  <c:v>42948</c:v>
                </c:pt>
                <c:pt idx="11">
                  <c:v>43040</c:v>
                </c:pt>
              </c:numCache>
            </c:numRef>
          </c:cat>
          <c:val>
            <c:numRef>
              <c:f>Foglio4!$B$47:$M$47</c:f>
              <c:numCache>
                <c:formatCode>General</c:formatCode>
                <c:ptCount val="12"/>
                <c:pt idx="0">
                  <c:v>12.8</c:v>
                </c:pt>
                <c:pt idx="1">
                  <c:v>12.2</c:v>
                </c:pt>
                <c:pt idx="2">
                  <c:v>13</c:v>
                </c:pt>
                <c:pt idx="3">
                  <c:v>11.4</c:v>
                </c:pt>
                <c:pt idx="4">
                  <c:v>11.6</c:v>
                </c:pt>
                <c:pt idx="5">
                  <c:v>10.9</c:v>
                </c:pt>
                <c:pt idx="6">
                  <c:v>11.2</c:v>
                </c:pt>
                <c:pt idx="7">
                  <c:v>12.3</c:v>
                </c:pt>
                <c:pt idx="8">
                  <c:v>12.6</c:v>
                </c:pt>
                <c:pt idx="9">
                  <c:v>11.5</c:v>
                </c:pt>
                <c:pt idx="10">
                  <c:v>11.2</c:v>
                </c:pt>
                <c:pt idx="11">
                  <c:v>11.7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Foglio4!$A$48</c:f>
              <c:strCache>
                <c:ptCount val="1"/>
                <c:pt idx="0">
                  <c:v>HbA1C(%)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numRef>
              <c:f>Foglio4!$B$46:$M$46</c:f>
              <c:numCache>
                <c:formatCode>mmm\-yy</c:formatCode>
                <c:ptCount val="12"/>
                <c:pt idx="0">
                  <c:v>41730</c:v>
                </c:pt>
                <c:pt idx="1">
                  <c:v>41852</c:v>
                </c:pt>
                <c:pt idx="2">
                  <c:v>42005</c:v>
                </c:pt>
                <c:pt idx="3">
                  <c:v>42095</c:v>
                </c:pt>
                <c:pt idx="4">
                  <c:v>42217</c:v>
                </c:pt>
                <c:pt idx="5">
                  <c:v>42309</c:v>
                </c:pt>
                <c:pt idx="6">
                  <c:v>42461</c:v>
                </c:pt>
                <c:pt idx="7">
                  <c:v>42552</c:v>
                </c:pt>
                <c:pt idx="8">
                  <c:v>42675</c:v>
                </c:pt>
                <c:pt idx="9">
                  <c:v>42795</c:v>
                </c:pt>
                <c:pt idx="10">
                  <c:v>42948</c:v>
                </c:pt>
                <c:pt idx="11">
                  <c:v>43040</c:v>
                </c:pt>
              </c:numCache>
            </c:numRef>
          </c:cat>
          <c:val>
            <c:numRef>
              <c:f>Foglio4!$B$48:$M$48</c:f>
              <c:numCache>
                <c:formatCode>General</c:formatCode>
                <c:ptCount val="12"/>
                <c:pt idx="0">
                  <c:v>6.1</c:v>
                </c:pt>
                <c:pt idx="1">
                  <c:v>5.7</c:v>
                </c:pt>
                <c:pt idx="3">
                  <c:v>6.6</c:v>
                </c:pt>
                <c:pt idx="6">
                  <c:v>6.3</c:v>
                </c:pt>
                <c:pt idx="7">
                  <c:v>5.9</c:v>
                </c:pt>
                <c:pt idx="8">
                  <c:v>5.7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Foglio4!$A$49</c:f>
              <c:strCache>
                <c:ptCount val="1"/>
                <c:pt idx="0">
                  <c:v>albuminemia (gr/dl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cat>
            <c:numRef>
              <c:f>Foglio4!$B$46:$M$46</c:f>
              <c:numCache>
                <c:formatCode>mmm\-yy</c:formatCode>
                <c:ptCount val="12"/>
                <c:pt idx="0">
                  <c:v>41730</c:v>
                </c:pt>
                <c:pt idx="1">
                  <c:v>41852</c:v>
                </c:pt>
                <c:pt idx="2">
                  <c:v>42005</c:v>
                </c:pt>
                <c:pt idx="3">
                  <c:v>42095</c:v>
                </c:pt>
                <c:pt idx="4">
                  <c:v>42217</c:v>
                </c:pt>
                <c:pt idx="5">
                  <c:v>42309</c:v>
                </c:pt>
                <c:pt idx="6">
                  <c:v>42461</c:v>
                </c:pt>
                <c:pt idx="7">
                  <c:v>42552</c:v>
                </c:pt>
                <c:pt idx="8">
                  <c:v>42675</c:v>
                </c:pt>
                <c:pt idx="9">
                  <c:v>42795</c:v>
                </c:pt>
                <c:pt idx="10">
                  <c:v>42948</c:v>
                </c:pt>
                <c:pt idx="11">
                  <c:v>43040</c:v>
                </c:pt>
              </c:numCache>
            </c:numRef>
          </c:cat>
          <c:val>
            <c:numRef>
              <c:f>Foglio4!$B$49:$M$49</c:f>
              <c:numCache>
                <c:formatCode>General</c:formatCode>
                <c:ptCount val="12"/>
                <c:pt idx="0">
                  <c:v>4.2</c:v>
                </c:pt>
                <c:pt idx="1">
                  <c:v>4</c:v>
                </c:pt>
                <c:pt idx="2">
                  <c:v>4.3</c:v>
                </c:pt>
                <c:pt idx="3">
                  <c:v>4.0999999999999996</c:v>
                </c:pt>
                <c:pt idx="4">
                  <c:v>4.0999999999999996</c:v>
                </c:pt>
                <c:pt idx="5">
                  <c:v>4.3</c:v>
                </c:pt>
                <c:pt idx="6">
                  <c:v>3.7</c:v>
                </c:pt>
                <c:pt idx="7">
                  <c:v>3.9</c:v>
                </c:pt>
                <c:pt idx="8">
                  <c:v>4.0999999999999996</c:v>
                </c:pt>
                <c:pt idx="9">
                  <c:v>3.9</c:v>
                </c:pt>
                <c:pt idx="10">
                  <c:v>3.8</c:v>
                </c:pt>
                <c:pt idx="11">
                  <c:v>3.8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5948544"/>
        <c:axId val="115950720"/>
      </c:lineChart>
      <c:dateAx>
        <c:axId val="115948544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15950720"/>
        <c:crosses val="autoZero"/>
        <c:auto val="1"/>
        <c:lblOffset val="100"/>
        <c:baseTimeUnit val="months"/>
      </c:dateAx>
      <c:valAx>
        <c:axId val="1159507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159485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6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sz="3600" b="1"/>
              <a:t>Funzione</a:t>
            </a:r>
            <a:r>
              <a:rPr lang="it-IT" sz="3600" b="1" baseline="0"/>
              <a:t> renale</a:t>
            </a:r>
            <a:endParaRPr lang="it-IT" sz="3600" b="1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3.6981137359148201E-2"/>
          <c:y val="0.1337829765741165"/>
          <c:w val="0.93389282366024151"/>
          <c:h val="0.5681194354013166"/>
        </c:manualLayout>
      </c:layout>
      <c:lineChart>
        <c:grouping val="standard"/>
        <c:varyColors val="0"/>
        <c:ser>
          <c:idx val="0"/>
          <c:order val="0"/>
          <c:tx>
            <c:strRef>
              <c:f>Foglio5!$A$25</c:f>
              <c:strCache>
                <c:ptCount val="1"/>
                <c:pt idx="0">
                  <c:v>creatininemia (mg/dl)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numRef>
              <c:f>Foglio5!$B$24:$O$24</c:f>
              <c:numCache>
                <c:formatCode>mmm\-yy</c:formatCode>
                <c:ptCount val="14"/>
                <c:pt idx="0">
                  <c:v>40299</c:v>
                </c:pt>
                <c:pt idx="1">
                  <c:v>40483</c:v>
                </c:pt>
                <c:pt idx="2">
                  <c:v>40603</c:v>
                </c:pt>
                <c:pt idx="3">
                  <c:v>40817</c:v>
                </c:pt>
                <c:pt idx="4">
                  <c:v>41214</c:v>
                </c:pt>
                <c:pt idx="5">
                  <c:v>41365</c:v>
                </c:pt>
                <c:pt idx="6">
                  <c:v>41640</c:v>
                </c:pt>
                <c:pt idx="7">
                  <c:v>41791</c:v>
                </c:pt>
                <c:pt idx="8">
                  <c:v>42064</c:v>
                </c:pt>
                <c:pt idx="9">
                  <c:v>42278</c:v>
                </c:pt>
                <c:pt idx="10">
                  <c:v>42461</c:v>
                </c:pt>
                <c:pt idx="11">
                  <c:v>42705</c:v>
                </c:pt>
                <c:pt idx="12">
                  <c:v>42856</c:v>
                </c:pt>
                <c:pt idx="13">
                  <c:v>42948</c:v>
                </c:pt>
              </c:numCache>
            </c:numRef>
          </c:cat>
          <c:val>
            <c:numRef>
              <c:f>Foglio5!$B$25:$O$25</c:f>
              <c:numCache>
                <c:formatCode>General</c:formatCode>
                <c:ptCount val="14"/>
                <c:pt idx="0">
                  <c:v>1.9000000000000001</c:v>
                </c:pt>
                <c:pt idx="1">
                  <c:v>1.7</c:v>
                </c:pt>
                <c:pt idx="2">
                  <c:v>1.8</c:v>
                </c:pt>
                <c:pt idx="3">
                  <c:v>2.1</c:v>
                </c:pt>
                <c:pt idx="4">
                  <c:v>2.4</c:v>
                </c:pt>
                <c:pt idx="5">
                  <c:v>2.9</c:v>
                </c:pt>
                <c:pt idx="6">
                  <c:v>2.8</c:v>
                </c:pt>
                <c:pt idx="7">
                  <c:v>3.5</c:v>
                </c:pt>
                <c:pt idx="8">
                  <c:v>3.1</c:v>
                </c:pt>
                <c:pt idx="9">
                  <c:v>3.5</c:v>
                </c:pt>
                <c:pt idx="10">
                  <c:v>3.6</c:v>
                </c:pt>
                <c:pt idx="11">
                  <c:v>4.7</c:v>
                </c:pt>
                <c:pt idx="12">
                  <c:v>5.5</c:v>
                </c:pt>
                <c:pt idx="13">
                  <c:v>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Foglio5!$A$26</c:f>
              <c:strCache>
                <c:ptCount val="1"/>
                <c:pt idx="0">
                  <c:v>clearance stimata (CKD-EPI) ml/min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numRef>
              <c:f>Foglio5!$B$24:$O$24</c:f>
              <c:numCache>
                <c:formatCode>mmm\-yy</c:formatCode>
                <c:ptCount val="14"/>
                <c:pt idx="0">
                  <c:v>40299</c:v>
                </c:pt>
                <c:pt idx="1">
                  <c:v>40483</c:v>
                </c:pt>
                <c:pt idx="2">
                  <c:v>40603</c:v>
                </c:pt>
                <c:pt idx="3">
                  <c:v>40817</c:v>
                </c:pt>
                <c:pt idx="4">
                  <c:v>41214</c:v>
                </c:pt>
                <c:pt idx="5">
                  <c:v>41365</c:v>
                </c:pt>
                <c:pt idx="6">
                  <c:v>41640</c:v>
                </c:pt>
                <c:pt idx="7">
                  <c:v>41791</c:v>
                </c:pt>
                <c:pt idx="8">
                  <c:v>42064</c:v>
                </c:pt>
                <c:pt idx="9">
                  <c:v>42278</c:v>
                </c:pt>
                <c:pt idx="10">
                  <c:v>42461</c:v>
                </c:pt>
                <c:pt idx="11">
                  <c:v>42705</c:v>
                </c:pt>
                <c:pt idx="12">
                  <c:v>42856</c:v>
                </c:pt>
                <c:pt idx="13">
                  <c:v>42948</c:v>
                </c:pt>
              </c:numCache>
            </c:numRef>
          </c:cat>
          <c:val>
            <c:numRef>
              <c:f>Foglio5!$B$26:$O$26</c:f>
              <c:numCache>
                <c:formatCode>General</c:formatCode>
                <c:ptCount val="14"/>
                <c:pt idx="0">
                  <c:v>36</c:v>
                </c:pt>
                <c:pt idx="1">
                  <c:v>40.5</c:v>
                </c:pt>
                <c:pt idx="2">
                  <c:v>37.700000000000003</c:v>
                </c:pt>
                <c:pt idx="3">
                  <c:v>31.5</c:v>
                </c:pt>
                <c:pt idx="4">
                  <c:v>26.3</c:v>
                </c:pt>
                <c:pt idx="5">
                  <c:v>20.9</c:v>
                </c:pt>
                <c:pt idx="6">
                  <c:v>21.6</c:v>
                </c:pt>
                <c:pt idx="7">
                  <c:v>16.3</c:v>
                </c:pt>
                <c:pt idx="8">
                  <c:v>19.3</c:v>
                </c:pt>
                <c:pt idx="9">
                  <c:v>16.3</c:v>
                </c:pt>
                <c:pt idx="10">
                  <c:v>15.9</c:v>
                </c:pt>
                <c:pt idx="11">
                  <c:v>11.1</c:v>
                </c:pt>
                <c:pt idx="12">
                  <c:v>9.4</c:v>
                </c:pt>
                <c:pt idx="13">
                  <c:v>8.4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5985024"/>
        <c:axId val="115987200"/>
      </c:lineChart>
      <c:dateAx>
        <c:axId val="115985024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15987200"/>
        <c:crosses val="autoZero"/>
        <c:auto val="1"/>
        <c:lblOffset val="100"/>
        <c:baseTimeUnit val="months"/>
      </c:dateAx>
      <c:valAx>
        <c:axId val="1159872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15985024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4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sz="4000" b="1" dirty="0"/>
              <a:t>Elettroliti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3.5263286387212434E-2"/>
          <c:y val="0.12598066812169145"/>
          <c:w val="0.71322153387715903"/>
          <c:h val="0.79259596887452954"/>
        </c:manualLayout>
      </c:layout>
      <c:lineChart>
        <c:grouping val="standard"/>
        <c:varyColors val="0"/>
        <c:ser>
          <c:idx val="0"/>
          <c:order val="0"/>
          <c:tx>
            <c:strRef>
              <c:f>Foglio5!$A$32</c:f>
              <c:strCache>
                <c:ptCount val="1"/>
                <c:pt idx="0">
                  <c:v>potassiemia (mEq/L)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Foglio5!$B$31:$O$31</c:f>
              <c:numCache>
                <c:formatCode>mmm\-yy</c:formatCode>
                <c:ptCount val="14"/>
                <c:pt idx="0">
                  <c:v>40299</c:v>
                </c:pt>
                <c:pt idx="1">
                  <c:v>40483</c:v>
                </c:pt>
                <c:pt idx="2">
                  <c:v>40603</c:v>
                </c:pt>
                <c:pt idx="3">
                  <c:v>40817</c:v>
                </c:pt>
                <c:pt idx="4">
                  <c:v>41214</c:v>
                </c:pt>
                <c:pt idx="5">
                  <c:v>41365</c:v>
                </c:pt>
                <c:pt idx="6">
                  <c:v>41640</c:v>
                </c:pt>
                <c:pt idx="7">
                  <c:v>41791</c:v>
                </c:pt>
                <c:pt idx="8">
                  <c:v>42064</c:v>
                </c:pt>
                <c:pt idx="9">
                  <c:v>42278</c:v>
                </c:pt>
                <c:pt idx="10">
                  <c:v>42461</c:v>
                </c:pt>
                <c:pt idx="11">
                  <c:v>42705</c:v>
                </c:pt>
                <c:pt idx="12">
                  <c:v>42856</c:v>
                </c:pt>
                <c:pt idx="13">
                  <c:v>42948</c:v>
                </c:pt>
              </c:numCache>
            </c:numRef>
          </c:cat>
          <c:val>
            <c:numRef>
              <c:f>Foglio5!$B$32:$O$32</c:f>
              <c:numCache>
                <c:formatCode>General</c:formatCode>
                <c:ptCount val="14"/>
                <c:pt idx="0">
                  <c:v>5.4</c:v>
                </c:pt>
                <c:pt idx="1">
                  <c:v>5.0999999999999996</c:v>
                </c:pt>
                <c:pt idx="2">
                  <c:v>5.5</c:v>
                </c:pt>
                <c:pt idx="3">
                  <c:v>5.6</c:v>
                </c:pt>
                <c:pt idx="5">
                  <c:v>5.2</c:v>
                </c:pt>
                <c:pt idx="6">
                  <c:v>5.5</c:v>
                </c:pt>
                <c:pt idx="7">
                  <c:v>5.9</c:v>
                </c:pt>
                <c:pt idx="8">
                  <c:v>5.0999999999999996</c:v>
                </c:pt>
                <c:pt idx="9">
                  <c:v>5.3</c:v>
                </c:pt>
                <c:pt idx="10">
                  <c:v>6</c:v>
                </c:pt>
                <c:pt idx="11">
                  <c:v>5</c:v>
                </c:pt>
                <c:pt idx="12">
                  <c:v>5.8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Foglio5!$A$33</c:f>
              <c:strCache>
                <c:ptCount val="1"/>
                <c:pt idx="0">
                  <c:v>calcemia (mg/dl)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numRef>
              <c:f>Foglio5!$B$31:$O$31</c:f>
              <c:numCache>
                <c:formatCode>mmm\-yy</c:formatCode>
                <c:ptCount val="14"/>
                <c:pt idx="0">
                  <c:v>40299</c:v>
                </c:pt>
                <c:pt idx="1">
                  <c:v>40483</c:v>
                </c:pt>
                <c:pt idx="2">
                  <c:v>40603</c:v>
                </c:pt>
                <c:pt idx="3">
                  <c:v>40817</c:v>
                </c:pt>
                <c:pt idx="4">
                  <c:v>41214</c:v>
                </c:pt>
                <c:pt idx="5">
                  <c:v>41365</c:v>
                </c:pt>
                <c:pt idx="6">
                  <c:v>41640</c:v>
                </c:pt>
                <c:pt idx="7">
                  <c:v>41791</c:v>
                </c:pt>
                <c:pt idx="8">
                  <c:v>42064</c:v>
                </c:pt>
                <c:pt idx="9">
                  <c:v>42278</c:v>
                </c:pt>
                <c:pt idx="10">
                  <c:v>42461</c:v>
                </c:pt>
                <c:pt idx="11">
                  <c:v>42705</c:v>
                </c:pt>
                <c:pt idx="12">
                  <c:v>42856</c:v>
                </c:pt>
                <c:pt idx="13">
                  <c:v>42948</c:v>
                </c:pt>
              </c:numCache>
            </c:numRef>
          </c:cat>
          <c:val>
            <c:numRef>
              <c:f>Foglio5!$B$33:$O$33</c:f>
              <c:numCache>
                <c:formatCode>General</c:formatCode>
                <c:ptCount val="14"/>
                <c:pt idx="1">
                  <c:v>9.2000000000000011</c:v>
                </c:pt>
                <c:pt idx="2">
                  <c:v>8.8000000000000007</c:v>
                </c:pt>
                <c:pt idx="3">
                  <c:v>9.2000000000000011</c:v>
                </c:pt>
                <c:pt idx="4">
                  <c:v>9.2000000000000011</c:v>
                </c:pt>
                <c:pt idx="5">
                  <c:v>9.2000000000000011</c:v>
                </c:pt>
                <c:pt idx="6">
                  <c:v>9.2000000000000011</c:v>
                </c:pt>
                <c:pt idx="7">
                  <c:v>9.2000000000000011</c:v>
                </c:pt>
                <c:pt idx="8">
                  <c:v>10.1</c:v>
                </c:pt>
                <c:pt idx="9">
                  <c:v>10.4</c:v>
                </c:pt>
                <c:pt idx="10">
                  <c:v>9.2000000000000011</c:v>
                </c:pt>
                <c:pt idx="11">
                  <c:v>8.7000000000000011</c:v>
                </c:pt>
                <c:pt idx="12">
                  <c:v>9.4</c:v>
                </c:pt>
                <c:pt idx="13">
                  <c:v>9.4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Foglio5!$A$34</c:f>
              <c:strCache>
                <c:ptCount val="1"/>
                <c:pt idx="0">
                  <c:v>fosforemia (mg/dl)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numRef>
              <c:f>Foglio5!$B$31:$O$31</c:f>
              <c:numCache>
                <c:formatCode>mmm\-yy</c:formatCode>
                <c:ptCount val="14"/>
                <c:pt idx="0">
                  <c:v>40299</c:v>
                </c:pt>
                <c:pt idx="1">
                  <c:v>40483</c:v>
                </c:pt>
                <c:pt idx="2">
                  <c:v>40603</c:v>
                </c:pt>
                <c:pt idx="3">
                  <c:v>40817</c:v>
                </c:pt>
                <c:pt idx="4">
                  <c:v>41214</c:v>
                </c:pt>
                <c:pt idx="5">
                  <c:v>41365</c:v>
                </c:pt>
                <c:pt idx="6">
                  <c:v>41640</c:v>
                </c:pt>
                <c:pt idx="7">
                  <c:v>41791</c:v>
                </c:pt>
                <c:pt idx="8">
                  <c:v>42064</c:v>
                </c:pt>
                <c:pt idx="9">
                  <c:v>42278</c:v>
                </c:pt>
                <c:pt idx="10">
                  <c:v>42461</c:v>
                </c:pt>
                <c:pt idx="11">
                  <c:v>42705</c:v>
                </c:pt>
                <c:pt idx="12">
                  <c:v>42856</c:v>
                </c:pt>
                <c:pt idx="13">
                  <c:v>42948</c:v>
                </c:pt>
              </c:numCache>
            </c:numRef>
          </c:cat>
          <c:val>
            <c:numRef>
              <c:f>Foglio5!$B$34:$O$34</c:f>
              <c:numCache>
                <c:formatCode>General</c:formatCode>
                <c:ptCount val="14"/>
                <c:pt idx="1">
                  <c:v>4.3</c:v>
                </c:pt>
                <c:pt idx="2">
                  <c:v>4.3</c:v>
                </c:pt>
                <c:pt idx="3">
                  <c:v>4.4000000000000004</c:v>
                </c:pt>
                <c:pt idx="4">
                  <c:v>4.8</c:v>
                </c:pt>
                <c:pt idx="5">
                  <c:v>4.9000000000000004</c:v>
                </c:pt>
                <c:pt idx="6">
                  <c:v>4</c:v>
                </c:pt>
                <c:pt idx="7">
                  <c:v>4.7</c:v>
                </c:pt>
                <c:pt idx="8">
                  <c:v>4.5</c:v>
                </c:pt>
                <c:pt idx="9">
                  <c:v>4.3</c:v>
                </c:pt>
                <c:pt idx="10">
                  <c:v>4.2</c:v>
                </c:pt>
                <c:pt idx="11">
                  <c:v>4</c:v>
                </c:pt>
                <c:pt idx="12">
                  <c:v>3.2</c:v>
                </c:pt>
                <c:pt idx="13">
                  <c:v>3.6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Foglio5!$A$35</c:f>
              <c:strCache>
                <c:ptCount val="1"/>
                <c:pt idx="0">
                  <c:v>Bicarbonati venosi (mEq/L)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numRef>
              <c:f>Foglio5!$B$31:$O$31</c:f>
              <c:numCache>
                <c:formatCode>mmm\-yy</c:formatCode>
                <c:ptCount val="14"/>
                <c:pt idx="0">
                  <c:v>40299</c:v>
                </c:pt>
                <c:pt idx="1">
                  <c:v>40483</c:v>
                </c:pt>
                <c:pt idx="2">
                  <c:v>40603</c:v>
                </c:pt>
                <c:pt idx="3">
                  <c:v>40817</c:v>
                </c:pt>
                <c:pt idx="4">
                  <c:v>41214</c:v>
                </c:pt>
                <c:pt idx="5">
                  <c:v>41365</c:v>
                </c:pt>
                <c:pt idx="6">
                  <c:v>41640</c:v>
                </c:pt>
                <c:pt idx="7">
                  <c:v>41791</c:v>
                </c:pt>
                <c:pt idx="8">
                  <c:v>42064</c:v>
                </c:pt>
                <c:pt idx="9">
                  <c:v>42278</c:v>
                </c:pt>
                <c:pt idx="10">
                  <c:v>42461</c:v>
                </c:pt>
                <c:pt idx="11">
                  <c:v>42705</c:v>
                </c:pt>
                <c:pt idx="12">
                  <c:v>42856</c:v>
                </c:pt>
                <c:pt idx="13">
                  <c:v>42948</c:v>
                </c:pt>
              </c:numCache>
            </c:numRef>
          </c:cat>
          <c:val>
            <c:numRef>
              <c:f>Foglio5!$B$35:$O$35</c:f>
              <c:numCache>
                <c:formatCode>General</c:formatCode>
                <c:ptCount val="14"/>
                <c:pt idx="1">
                  <c:v>25</c:v>
                </c:pt>
                <c:pt idx="3">
                  <c:v>26</c:v>
                </c:pt>
                <c:pt idx="7">
                  <c:v>23</c:v>
                </c:pt>
                <c:pt idx="8">
                  <c:v>28</c:v>
                </c:pt>
                <c:pt idx="9">
                  <c:v>26</c:v>
                </c:pt>
                <c:pt idx="11">
                  <c:v>30</c:v>
                </c:pt>
                <c:pt idx="12">
                  <c:v>29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6584832"/>
        <c:axId val="116586752"/>
      </c:lineChart>
      <c:dateAx>
        <c:axId val="116584832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16586752"/>
        <c:crosses val="autoZero"/>
        <c:auto val="1"/>
        <c:lblOffset val="100"/>
        <c:baseTimeUnit val="months"/>
      </c:dateAx>
      <c:valAx>
        <c:axId val="1165867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165848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sz="3200" b="1"/>
              <a:t>Indici nutrizionali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3.5933340025860419E-2"/>
          <c:y val="0.12781423161820368"/>
          <c:w val="0.92894892660081163"/>
          <c:h val="0.65666074393065443"/>
        </c:manualLayout>
      </c:layout>
      <c:lineChart>
        <c:grouping val="standard"/>
        <c:varyColors val="0"/>
        <c:ser>
          <c:idx val="0"/>
          <c:order val="0"/>
          <c:tx>
            <c:strRef>
              <c:f>Foglio5!$A$18</c:f>
              <c:strCache>
                <c:ptCount val="1"/>
                <c:pt idx="0">
                  <c:v>Hb (g/dl)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Foglio5!$B$17:$O$17</c:f>
              <c:numCache>
                <c:formatCode>mmm\-yy</c:formatCode>
                <c:ptCount val="14"/>
                <c:pt idx="0">
                  <c:v>40299</c:v>
                </c:pt>
                <c:pt idx="1">
                  <c:v>40483</c:v>
                </c:pt>
                <c:pt idx="2">
                  <c:v>40603</c:v>
                </c:pt>
                <c:pt idx="3">
                  <c:v>40817</c:v>
                </c:pt>
                <c:pt idx="4">
                  <c:v>41214</c:v>
                </c:pt>
                <c:pt idx="5">
                  <c:v>41365</c:v>
                </c:pt>
                <c:pt idx="6">
                  <c:v>41640</c:v>
                </c:pt>
                <c:pt idx="7">
                  <c:v>41791</c:v>
                </c:pt>
                <c:pt idx="8">
                  <c:v>42064</c:v>
                </c:pt>
                <c:pt idx="9">
                  <c:v>42278</c:v>
                </c:pt>
                <c:pt idx="10">
                  <c:v>42461</c:v>
                </c:pt>
                <c:pt idx="11">
                  <c:v>42705</c:v>
                </c:pt>
                <c:pt idx="12">
                  <c:v>42856</c:v>
                </c:pt>
                <c:pt idx="13">
                  <c:v>42948</c:v>
                </c:pt>
              </c:numCache>
            </c:numRef>
          </c:cat>
          <c:val>
            <c:numRef>
              <c:f>Foglio5!$B$18:$O$18</c:f>
              <c:numCache>
                <c:formatCode>General</c:formatCode>
                <c:ptCount val="14"/>
                <c:pt idx="0">
                  <c:v>11.5</c:v>
                </c:pt>
                <c:pt idx="2">
                  <c:v>10.4</c:v>
                </c:pt>
                <c:pt idx="3">
                  <c:v>11.5</c:v>
                </c:pt>
                <c:pt idx="4">
                  <c:v>10.8</c:v>
                </c:pt>
                <c:pt idx="5">
                  <c:v>10.3</c:v>
                </c:pt>
                <c:pt idx="6">
                  <c:v>10.9</c:v>
                </c:pt>
                <c:pt idx="7">
                  <c:v>10.4</c:v>
                </c:pt>
                <c:pt idx="8">
                  <c:v>10.3</c:v>
                </c:pt>
                <c:pt idx="9">
                  <c:v>9.6</c:v>
                </c:pt>
                <c:pt idx="10">
                  <c:v>10.4</c:v>
                </c:pt>
                <c:pt idx="11">
                  <c:v>10.5</c:v>
                </c:pt>
                <c:pt idx="12">
                  <c:v>11.2</c:v>
                </c:pt>
                <c:pt idx="13">
                  <c:v>11.9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Foglio5!$A$19</c:f>
              <c:strCache>
                <c:ptCount val="1"/>
                <c:pt idx="0">
                  <c:v>HbA1C(%)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numRef>
              <c:f>Foglio5!$B$17:$O$17</c:f>
              <c:numCache>
                <c:formatCode>mmm\-yy</c:formatCode>
                <c:ptCount val="14"/>
                <c:pt idx="0">
                  <c:v>40299</c:v>
                </c:pt>
                <c:pt idx="1">
                  <c:v>40483</c:v>
                </c:pt>
                <c:pt idx="2">
                  <c:v>40603</c:v>
                </c:pt>
                <c:pt idx="3">
                  <c:v>40817</c:v>
                </c:pt>
                <c:pt idx="4">
                  <c:v>41214</c:v>
                </c:pt>
                <c:pt idx="5">
                  <c:v>41365</c:v>
                </c:pt>
                <c:pt idx="6">
                  <c:v>41640</c:v>
                </c:pt>
                <c:pt idx="7">
                  <c:v>41791</c:v>
                </c:pt>
                <c:pt idx="8">
                  <c:v>42064</c:v>
                </c:pt>
                <c:pt idx="9">
                  <c:v>42278</c:v>
                </c:pt>
                <c:pt idx="10">
                  <c:v>42461</c:v>
                </c:pt>
                <c:pt idx="11">
                  <c:v>42705</c:v>
                </c:pt>
                <c:pt idx="12">
                  <c:v>42856</c:v>
                </c:pt>
                <c:pt idx="13">
                  <c:v>42948</c:v>
                </c:pt>
              </c:numCache>
            </c:numRef>
          </c:cat>
          <c:val>
            <c:numRef>
              <c:f>Foglio5!$B$19:$O$19</c:f>
              <c:numCache>
                <c:formatCode>General</c:formatCode>
                <c:ptCount val="14"/>
                <c:pt idx="0">
                  <c:v>6.1</c:v>
                </c:pt>
                <c:pt idx="1">
                  <c:v>6.1</c:v>
                </c:pt>
                <c:pt idx="2">
                  <c:v>6.8</c:v>
                </c:pt>
                <c:pt idx="3">
                  <c:v>6.2</c:v>
                </c:pt>
                <c:pt idx="4">
                  <c:v>6.2</c:v>
                </c:pt>
                <c:pt idx="5">
                  <c:v>6</c:v>
                </c:pt>
                <c:pt idx="6">
                  <c:v>6</c:v>
                </c:pt>
                <c:pt idx="7">
                  <c:v>6.1</c:v>
                </c:pt>
                <c:pt idx="8">
                  <c:v>6</c:v>
                </c:pt>
                <c:pt idx="13">
                  <c:v>6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Foglio5!$A$20</c:f>
              <c:strCache>
                <c:ptCount val="1"/>
                <c:pt idx="0">
                  <c:v>albuminemia (gr/dl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numRef>
              <c:f>Foglio5!$B$17:$O$17</c:f>
              <c:numCache>
                <c:formatCode>mmm\-yy</c:formatCode>
                <c:ptCount val="14"/>
                <c:pt idx="0">
                  <c:v>40299</c:v>
                </c:pt>
                <c:pt idx="1">
                  <c:v>40483</c:v>
                </c:pt>
                <c:pt idx="2">
                  <c:v>40603</c:v>
                </c:pt>
                <c:pt idx="3">
                  <c:v>40817</c:v>
                </c:pt>
                <c:pt idx="4">
                  <c:v>41214</c:v>
                </c:pt>
                <c:pt idx="5">
                  <c:v>41365</c:v>
                </c:pt>
                <c:pt idx="6">
                  <c:v>41640</c:v>
                </c:pt>
                <c:pt idx="7">
                  <c:v>41791</c:v>
                </c:pt>
                <c:pt idx="8">
                  <c:v>42064</c:v>
                </c:pt>
                <c:pt idx="9">
                  <c:v>42278</c:v>
                </c:pt>
                <c:pt idx="10">
                  <c:v>42461</c:v>
                </c:pt>
                <c:pt idx="11">
                  <c:v>42705</c:v>
                </c:pt>
                <c:pt idx="12">
                  <c:v>42856</c:v>
                </c:pt>
                <c:pt idx="13">
                  <c:v>42948</c:v>
                </c:pt>
              </c:numCache>
            </c:numRef>
          </c:cat>
          <c:val>
            <c:numRef>
              <c:f>Foglio5!$B$20:$O$20</c:f>
              <c:numCache>
                <c:formatCode>General</c:formatCode>
                <c:ptCount val="14"/>
                <c:pt idx="1">
                  <c:v>4.3</c:v>
                </c:pt>
                <c:pt idx="2">
                  <c:v>3.8</c:v>
                </c:pt>
                <c:pt idx="3">
                  <c:v>4</c:v>
                </c:pt>
                <c:pt idx="4">
                  <c:v>3.7</c:v>
                </c:pt>
                <c:pt idx="5">
                  <c:v>3.8</c:v>
                </c:pt>
                <c:pt idx="6">
                  <c:v>3.3</c:v>
                </c:pt>
                <c:pt idx="7">
                  <c:v>3.4</c:v>
                </c:pt>
                <c:pt idx="8">
                  <c:v>3.7</c:v>
                </c:pt>
                <c:pt idx="9">
                  <c:v>3.8</c:v>
                </c:pt>
                <c:pt idx="10">
                  <c:v>3.5</c:v>
                </c:pt>
                <c:pt idx="12">
                  <c:v>3.1</c:v>
                </c:pt>
                <c:pt idx="13">
                  <c:v>3.7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4723200"/>
        <c:axId val="45098112"/>
      </c:lineChart>
      <c:dateAx>
        <c:axId val="44723200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5098112"/>
        <c:crosses val="autoZero"/>
        <c:auto val="1"/>
        <c:lblOffset val="100"/>
        <c:baseTimeUnit val="months"/>
      </c:dateAx>
      <c:valAx>
        <c:axId val="450981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47232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4.8861873561617357E-2"/>
          <c:y val="0.21309401228978031"/>
          <c:w val="0.93209825391966505"/>
          <c:h val="0.6967145934097132"/>
        </c:manualLayout>
      </c:layout>
      <c:lineChart>
        <c:grouping val="standard"/>
        <c:varyColors val="0"/>
        <c:ser>
          <c:idx val="0"/>
          <c:order val="0"/>
          <c:tx>
            <c:strRef>
              <c:f>Foglio5!$A$39</c:f>
              <c:strCache>
                <c:ptCount val="1"/>
                <c:pt idx="0">
                  <c:v> PTH (pg/ml)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Foglio5!$B$38:$O$38</c:f>
              <c:numCache>
                <c:formatCode>mmm\-yy</c:formatCode>
                <c:ptCount val="14"/>
                <c:pt idx="0">
                  <c:v>40299</c:v>
                </c:pt>
                <c:pt idx="1">
                  <c:v>40483</c:v>
                </c:pt>
                <c:pt idx="2">
                  <c:v>40603</c:v>
                </c:pt>
                <c:pt idx="3">
                  <c:v>40817</c:v>
                </c:pt>
                <c:pt idx="4">
                  <c:v>41214</c:v>
                </c:pt>
                <c:pt idx="5">
                  <c:v>41365</c:v>
                </c:pt>
                <c:pt idx="6">
                  <c:v>41640</c:v>
                </c:pt>
                <c:pt idx="7">
                  <c:v>41791</c:v>
                </c:pt>
                <c:pt idx="8">
                  <c:v>42064</c:v>
                </c:pt>
                <c:pt idx="9">
                  <c:v>42278</c:v>
                </c:pt>
                <c:pt idx="10">
                  <c:v>42461</c:v>
                </c:pt>
                <c:pt idx="11">
                  <c:v>42705</c:v>
                </c:pt>
                <c:pt idx="12">
                  <c:v>42856</c:v>
                </c:pt>
                <c:pt idx="13">
                  <c:v>42948</c:v>
                </c:pt>
              </c:numCache>
            </c:numRef>
          </c:cat>
          <c:val>
            <c:numRef>
              <c:f>Foglio5!$B$39:$O$39</c:f>
              <c:numCache>
                <c:formatCode>General</c:formatCode>
                <c:ptCount val="14"/>
                <c:pt idx="1">
                  <c:v>67</c:v>
                </c:pt>
                <c:pt idx="3">
                  <c:v>66</c:v>
                </c:pt>
                <c:pt idx="5">
                  <c:v>90</c:v>
                </c:pt>
                <c:pt idx="7">
                  <c:v>88</c:v>
                </c:pt>
                <c:pt idx="8">
                  <c:v>134</c:v>
                </c:pt>
                <c:pt idx="9">
                  <c:v>73</c:v>
                </c:pt>
                <c:pt idx="11">
                  <c:v>90</c:v>
                </c:pt>
                <c:pt idx="13">
                  <c:v>127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4748160"/>
        <c:axId val="44955136"/>
      </c:lineChart>
      <c:dateAx>
        <c:axId val="44748160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4955136"/>
        <c:crosses val="autoZero"/>
        <c:auto val="1"/>
        <c:lblOffset val="100"/>
        <c:baseTimeUnit val="months"/>
      </c:dateAx>
      <c:valAx>
        <c:axId val="449551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47481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0.2314</cdr:x>
      <cdr:y>0.68561</cdr:y>
    </cdr:from>
    <cdr:to>
      <cdr:x>0.42314</cdr:x>
      <cdr:y>0.68561</cdr:y>
    </cdr:to>
    <cdr:cxnSp macro="">
      <cdr:nvCxnSpPr>
        <cdr:cNvPr id="3" name="Connettore 1 2"/>
        <cdr:cNvCxnSpPr/>
      </cdr:nvCxnSpPr>
      <cdr:spPr>
        <a:xfrm xmlns:a="http://schemas.openxmlformats.org/drawingml/2006/main">
          <a:off x="1542361" y="4101422"/>
          <a:ext cx="1277957" cy="0"/>
        </a:xfrm>
        <a:prstGeom xmlns:a="http://schemas.openxmlformats.org/drawingml/2006/main" prst="line">
          <a:avLst/>
        </a:prstGeom>
        <a:ln xmlns:a="http://schemas.openxmlformats.org/drawingml/2006/main" w="28575">
          <a:solidFill>
            <a:srgbClr val="838383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0.15062</cdr:x>
      <cdr:y>0.26087</cdr:y>
    </cdr:from>
    <cdr:to>
      <cdr:x>0.31668</cdr:x>
      <cdr:y>0.33648</cdr:y>
    </cdr:to>
    <cdr:cxnSp macro="">
      <cdr:nvCxnSpPr>
        <cdr:cNvPr id="3" name="Connettore 1 2"/>
        <cdr:cNvCxnSpPr/>
      </cdr:nvCxnSpPr>
      <cdr:spPr>
        <a:xfrm xmlns:a="http://schemas.openxmlformats.org/drawingml/2006/main">
          <a:off x="1129230" y="1520328"/>
          <a:ext cx="1244907" cy="440674"/>
        </a:xfrm>
        <a:prstGeom xmlns:a="http://schemas.openxmlformats.org/drawingml/2006/main" prst="line">
          <a:avLst/>
        </a:prstGeom>
        <a:ln xmlns:a="http://schemas.openxmlformats.org/drawingml/2006/main" w="28575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0.31374</cdr:x>
      <cdr:y>0.33459</cdr:y>
    </cdr:from>
    <cdr:to>
      <cdr:x>0.45481</cdr:x>
      <cdr:y>0.69754</cdr:y>
    </cdr:to>
    <cdr:cxnSp macro="">
      <cdr:nvCxnSpPr>
        <cdr:cNvPr id="5" name="Connettore 1 4"/>
        <cdr:cNvCxnSpPr/>
      </cdr:nvCxnSpPr>
      <cdr:spPr>
        <a:xfrm xmlns:a="http://schemas.openxmlformats.org/drawingml/2006/main">
          <a:off x="2352103" y="1949986"/>
          <a:ext cx="1057619" cy="2115238"/>
        </a:xfrm>
        <a:prstGeom xmlns:a="http://schemas.openxmlformats.org/drawingml/2006/main" prst="line">
          <a:avLst/>
        </a:prstGeom>
        <a:ln xmlns:a="http://schemas.openxmlformats.org/drawingml/2006/main" w="28575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0.55915</cdr:x>
      <cdr:y>0.78639</cdr:y>
    </cdr:from>
    <cdr:to>
      <cdr:x>0.70022</cdr:x>
      <cdr:y>0.79017</cdr:y>
    </cdr:to>
    <cdr:cxnSp macro="">
      <cdr:nvCxnSpPr>
        <cdr:cNvPr id="7" name="Connettore 1 6"/>
        <cdr:cNvCxnSpPr/>
      </cdr:nvCxnSpPr>
      <cdr:spPr>
        <a:xfrm xmlns:a="http://schemas.openxmlformats.org/drawingml/2006/main">
          <a:off x="4191920" y="4583017"/>
          <a:ext cx="1057619" cy="22034"/>
        </a:xfrm>
        <a:prstGeom xmlns:a="http://schemas.openxmlformats.org/drawingml/2006/main" prst="line">
          <a:avLst/>
        </a:prstGeom>
        <a:ln xmlns:a="http://schemas.openxmlformats.org/drawingml/2006/main" w="28575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0.13195</cdr:x>
      <cdr:y>0.46429</cdr:y>
    </cdr:from>
    <cdr:to>
      <cdr:x>0.30272</cdr:x>
      <cdr:y>0.5</cdr:y>
    </cdr:to>
    <cdr:cxnSp macro="">
      <cdr:nvCxnSpPr>
        <cdr:cNvPr id="3" name="Connettore 1 2"/>
        <cdr:cNvCxnSpPr/>
      </cdr:nvCxnSpPr>
      <cdr:spPr>
        <a:xfrm xmlns:a="http://schemas.openxmlformats.org/drawingml/2006/main" flipV="1">
          <a:off x="1123720" y="2864386"/>
          <a:ext cx="1454227" cy="220337"/>
        </a:xfrm>
        <a:prstGeom xmlns:a="http://schemas.openxmlformats.org/drawingml/2006/main" prst="line">
          <a:avLst/>
        </a:prstGeom>
        <a:ln xmlns:a="http://schemas.openxmlformats.org/drawingml/2006/main" w="28575"/>
      </cdr:spPr>
      <cdr:style>
        <a:lnRef xmlns:a="http://schemas.openxmlformats.org/drawingml/2006/main" idx="1">
          <a:schemeClr val="accent3"/>
        </a:lnRef>
        <a:fillRef xmlns:a="http://schemas.openxmlformats.org/drawingml/2006/main" idx="0">
          <a:schemeClr val="accent3"/>
        </a:fillRef>
        <a:effectRef xmlns:a="http://schemas.openxmlformats.org/drawingml/2006/main" idx="0">
          <a:schemeClr val="accent3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0.30401</cdr:x>
      <cdr:y>0.46071</cdr:y>
    </cdr:from>
    <cdr:to>
      <cdr:x>0.56274</cdr:x>
      <cdr:y>0.475</cdr:y>
    </cdr:to>
    <cdr:cxnSp macro="">
      <cdr:nvCxnSpPr>
        <cdr:cNvPr id="5" name="Connettore 1 4"/>
        <cdr:cNvCxnSpPr/>
      </cdr:nvCxnSpPr>
      <cdr:spPr>
        <a:xfrm xmlns:a="http://schemas.openxmlformats.org/drawingml/2006/main">
          <a:off x="2588960" y="2842325"/>
          <a:ext cx="2203377" cy="88162"/>
        </a:xfrm>
        <a:prstGeom xmlns:a="http://schemas.openxmlformats.org/drawingml/2006/main" prst="line">
          <a:avLst/>
        </a:prstGeom>
        <a:ln xmlns:a="http://schemas.openxmlformats.org/drawingml/2006/main" w="28575"/>
      </cdr:spPr>
      <cdr:style>
        <a:lnRef xmlns:a="http://schemas.openxmlformats.org/drawingml/2006/main" idx="1">
          <a:schemeClr val="accent3"/>
        </a:lnRef>
        <a:fillRef xmlns:a="http://schemas.openxmlformats.org/drawingml/2006/main" idx="0">
          <a:schemeClr val="accent3"/>
        </a:fillRef>
        <a:effectRef xmlns:a="http://schemas.openxmlformats.org/drawingml/2006/main" idx="0">
          <a:schemeClr val="accent3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0.74533</cdr:x>
      <cdr:y>0.23231</cdr:y>
    </cdr:from>
    <cdr:to>
      <cdr:x>1</cdr:x>
      <cdr:y>0.28728</cdr:y>
    </cdr:to>
    <cdr:sp macro="" textlink="">
      <cdr:nvSpPr>
        <cdr:cNvPr id="6" name="CasellaDiTesto 1"/>
        <cdr:cNvSpPr txBox="1"/>
      </cdr:nvSpPr>
      <cdr:spPr>
        <a:xfrm xmlns:a="http://schemas.openxmlformats.org/drawingml/2006/main">
          <a:off x="6322652" y="1430655"/>
          <a:ext cx="2160335" cy="33855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it-IT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it-IT" sz="1600" dirty="0" err="1" smtClean="0">
              <a:latin typeface="Calibri" panose="020F0502020204030204" pitchFamily="34" charset="0"/>
              <a:cs typeface="Calibri" panose="020F0502020204030204" pitchFamily="34" charset="0"/>
            </a:rPr>
            <a:t>Bicarbonatemia</a:t>
          </a:r>
          <a:r>
            <a:rPr lang="it-IT" sz="1600" dirty="0" smtClean="0">
              <a:latin typeface="Calibri" panose="020F0502020204030204" pitchFamily="34" charset="0"/>
              <a:cs typeface="Calibri" panose="020F0502020204030204" pitchFamily="34" charset="0"/>
            </a:rPr>
            <a:t> (</a:t>
          </a:r>
          <a:r>
            <a:rPr lang="it-IT" sz="1600" dirty="0" err="1" smtClean="0">
              <a:latin typeface="Calibri" panose="020F0502020204030204" pitchFamily="34" charset="0"/>
              <a:cs typeface="Calibri" panose="020F0502020204030204" pitchFamily="34" charset="0"/>
            </a:rPr>
            <a:t>mEq</a:t>
          </a:r>
          <a:r>
            <a:rPr lang="it-IT" sz="1600" dirty="0" smtClean="0">
              <a:latin typeface="Calibri" panose="020F0502020204030204" pitchFamily="34" charset="0"/>
              <a:cs typeface="Calibri" panose="020F0502020204030204" pitchFamily="34" charset="0"/>
            </a:rPr>
            <a:t>/l)</a:t>
          </a:r>
          <a:endParaRPr lang="it-IT" sz="1600" dirty="0">
            <a:latin typeface="Calibri" panose="020F0502020204030204" pitchFamily="34" charset="0"/>
            <a:cs typeface="Calibri" panose="020F0502020204030204" pitchFamily="34" charset="0"/>
          </a:endParaRPr>
        </a:p>
      </cdr:txBody>
    </cdr:sp>
  </cdr:relSizeAnchor>
  <cdr:relSizeAnchor xmlns:cdr="http://schemas.openxmlformats.org/drawingml/2006/chartDrawing">
    <cdr:from>
      <cdr:x>0.74317</cdr:x>
      <cdr:y>0.68003</cdr:y>
    </cdr:from>
    <cdr:to>
      <cdr:x>0.93247</cdr:x>
      <cdr:y>0.735</cdr:y>
    </cdr:to>
    <cdr:sp macro="" textlink="">
      <cdr:nvSpPr>
        <cdr:cNvPr id="8" name="CasellaDiTesto 9"/>
        <cdr:cNvSpPr txBox="1"/>
      </cdr:nvSpPr>
      <cdr:spPr>
        <a:xfrm xmlns:a="http://schemas.openxmlformats.org/drawingml/2006/main">
          <a:off x="6304286" y="4187894"/>
          <a:ext cx="1605824" cy="33855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it-IT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it-IT" sz="1600" dirty="0" smtClean="0">
              <a:latin typeface="Calibri" panose="020F0502020204030204" pitchFamily="34" charset="0"/>
              <a:cs typeface="Calibri" panose="020F0502020204030204" pitchFamily="34" charset="0"/>
            </a:rPr>
            <a:t>Calcemia (mg/dl)</a:t>
          </a:r>
          <a:endParaRPr lang="it-IT" sz="1600" dirty="0">
            <a:latin typeface="Calibri" panose="020F0502020204030204" pitchFamily="34" charset="0"/>
            <a:cs typeface="Calibri" panose="020F0502020204030204" pitchFamily="34" charset="0"/>
          </a:endParaRPr>
        </a:p>
      </cdr:txBody>
    </cdr:sp>
  </cdr:relSizeAnchor>
  <cdr:relSizeAnchor xmlns:cdr="http://schemas.openxmlformats.org/drawingml/2006/chartDrawing">
    <cdr:from>
      <cdr:x>0.7443</cdr:x>
      <cdr:y>0.75138</cdr:y>
    </cdr:from>
    <cdr:to>
      <cdr:x>0.96883</cdr:x>
      <cdr:y>0.80635</cdr:y>
    </cdr:to>
    <cdr:sp macro="" textlink="">
      <cdr:nvSpPr>
        <cdr:cNvPr id="10" name="CasellaDiTesto 10"/>
        <cdr:cNvSpPr txBox="1"/>
      </cdr:nvSpPr>
      <cdr:spPr>
        <a:xfrm xmlns:a="http://schemas.openxmlformats.org/drawingml/2006/main">
          <a:off x="6313893" y="4627299"/>
          <a:ext cx="1904689" cy="33855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it-IT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it-IT" sz="1600" dirty="0" smtClean="0">
              <a:latin typeface="Calibri" panose="020F0502020204030204" pitchFamily="34" charset="0"/>
              <a:cs typeface="Calibri" panose="020F0502020204030204" pitchFamily="34" charset="0"/>
            </a:rPr>
            <a:t>Potassiemia (</a:t>
          </a:r>
          <a:r>
            <a:rPr lang="it-IT" sz="1600" dirty="0" err="1" smtClean="0">
              <a:latin typeface="Calibri" panose="020F0502020204030204" pitchFamily="34" charset="0"/>
              <a:cs typeface="Calibri" panose="020F0502020204030204" pitchFamily="34" charset="0"/>
            </a:rPr>
            <a:t>mEq</a:t>
          </a:r>
          <a:r>
            <a:rPr lang="it-IT" sz="1600" dirty="0" smtClean="0">
              <a:latin typeface="Calibri" panose="020F0502020204030204" pitchFamily="34" charset="0"/>
              <a:cs typeface="Calibri" panose="020F0502020204030204" pitchFamily="34" charset="0"/>
            </a:rPr>
            <a:t>/l)</a:t>
          </a:r>
          <a:endParaRPr lang="it-IT" sz="1600" dirty="0">
            <a:latin typeface="Calibri" panose="020F0502020204030204" pitchFamily="34" charset="0"/>
            <a:cs typeface="Calibri" panose="020F0502020204030204" pitchFamily="34" charset="0"/>
          </a:endParaRPr>
        </a:p>
      </cdr:txBody>
    </cdr:sp>
  </cdr:relSizeAnchor>
  <cdr:relSizeAnchor xmlns:cdr="http://schemas.openxmlformats.org/drawingml/2006/chartDrawing">
    <cdr:from>
      <cdr:x>0.74506</cdr:x>
      <cdr:y>0.81143</cdr:y>
    </cdr:from>
    <cdr:to>
      <cdr:x>0.95325</cdr:x>
      <cdr:y>0.8664</cdr:y>
    </cdr:to>
    <cdr:sp macro="" textlink="">
      <cdr:nvSpPr>
        <cdr:cNvPr id="12" name="CasellaDiTesto 11"/>
        <cdr:cNvSpPr txBox="1"/>
      </cdr:nvSpPr>
      <cdr:spPr>
        <a:xfrm xmlns:a="http://schemas.openxmlformats.org/drawingml/2006/main">
          <a:off x="6320319" y="4997106"/>
          <a:ext cx="1766061" cy="33855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it-IT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it-IT" sz="1600" dirty="0" err="1" smtClean="0">
              <a:latin typeface="Calibri" panose="020F0502020204030204" pitchFamily="34" charset="0"/>
              <a:cs typeface="Calibri" panose="020F0502020204030204" pitchFamily="34" charset="0"/>
            </a:rPr>
            <a:t>Fosfatemia</a:t>
          </a:r>
          <a:r>
            <a:rPr lang="it-IT" sz="1600" dirty="0" smtClean="0">
              <a:latin typeface="Calibri" panose="020F0502020204030204" pitchFamily="34" charset="0"/>
              <a:cs typeface="Calibri" panose="020F0502020204030204" pitchFamily="34" charset="0"/>
            </a:rPr>
            <a:t> (mg/dl)</a:t>
          </a:r>
          <a:endParaRPr lang="it-IT" sz="1600" dirty="0">
            <a:latin typeface="Calibri" panose="020F0502020204030204" pitchFamily="34" charset="0"/>
            <a:cs typeface="Calibri" panose="020F0502020204030204" pitchFamily="34" charset="0"/>
          </a:endParaRPr>
        </a:p>
      </cdr:txBody>
    </cdr:sp>
  </cdr:relSizeAnchor>
  <cdr:relSizeAnchor xmlns:cdr="http://schemas.openxmlformats.org/drawingml/2006/chartDrawing">
    <cdr:from>
      <cdr:x>0.08571</cdr:x>
      <cdr:y>0.32916</cdr:y>
    </cdr:from>
    <cdr:to>
      <cdr:x>0.17532</cdr:x>
      <cdr:y>0.35063</cdr:y>
    </cdr:to>
    <cdr:cxnSp macro="">
      <cdr:nvCxnSpPr>
        <cdr:cNvPr id="4" name="Connettore 1 3"/>
        <cdr:cNvCxnSpPr/>
      </cdr:nvCxnSpPr>
      <cdr:spPr>
        <a:xfrm xmlns:a="http://schemas.openxmlformats.org/drawingml/2006/main" flipV="1">
          <a:off x="727112" y="2027104"/>
          <a:ext cx="760164" cy="132203"/>
        </a:xfrm>
        <a:prstGeom xmlns:a="http://schemas.openxmlformats.org/drawingml/2006/main" prst="line">
          <a:avLst/>
        </a:prstGeom>
        <a:ln xmlns:a="http://schemas.openxmlformats.org/drawingml/2006/main" w="28575"/>
      </cdr:spPr>
      <cdr:style>
        <a:lnRef xmlns:a="http://schemas.openxmlformats.org/drawingml/2006/main" idx="1">
          <a:schemeClr val="accent4"/>
        </a:lnRef>
        <a:fillRef xmlns:a="http://schemas.openxmlformats.org/drawingml/2006/main" idx="0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0.17532</cdr:x>
      <cdr:y>0.32916</cdr:y>
    </cdr:from>
    <cdr:to>
      <cdr:x>0.43636</cdr:x>
      <cdr:y>0.39356</cdr:y>
    </cdr:to>
    <cdr:cxnSp macro="">
      <cdr:nvCxnSpPr>
        <cdr:cNvPr id="13" name="Connettore 1 12"/>
        <cdr:cNvCxnSpPr/>
      </cdr:nvCxnSpPr>
      <cdr:spPr>
        <a:xfrm xmlns:a="http://schemas.openxmlformats.org/drawingml/2006/main">
          <a:off x="1487276" y="2027104"/>
          <a:ext cx="2214391" cy="396607"/>
        </a:xfrm>
        <a:prstGeom xmlns:a="http://schemas.openxmlformats.org/drawingml/2006/main" prst="line">
          <a:avLst/>
        </a:prstGeom>
        <a:ln xmlns:a="http://schemas.openxmlformats.org/drawingml/2006/main" w="28575"/>
      </cdr:spPr>
      <cdr:style>
        <a:lnRef xmlns:a="http://schemas.openxmlformats.org/drawingml/2006/main" idx="1">
          <a:schemeClr val="accent4"/>
        </a:lnRef>
        <a:fillRef xmlns:a="http://schemas.openxmlformats.org/drawingml/2006/main" idx="0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0.56364</cdr:x>
      <cdr:y>0.23435</cdr:y>
    </cdr:from>
    <cdr:to>
      <cdr:x>0.67922</cdr:x>
      <cdr:y>0.32737</cdr:y>
    </cdr:to>
    <cdr:cxnSp macro="">
      <cdr:nvCxnSpPr>
        <cdr:cNvPr id="15" name="Connettore 1 14"/>
        <cdr:cNvCxnSpPr/>
      </cdr:nvCxnSpPr>
      <cdr:spPr>
        <a:xfrm xmlns:a="http://schemas.openxmlformats.org/drawingml/2006/main" flipV="1">
          <a:off x="4781320" y="1443210"/>
          <a:ext cx="980501" cy="572877"/>
        </a:xfrm>
        <a:prstGeom xmlns:a="http://schemas.openxmlformats.org/drawingml/2006/main" prst="line">
          <a:avLst/>
        </a:prstGeom>
        <a:ln xmlns:a="http://schemas.openxmlformats.org/drawingml/2006/main" w="28575"/>
      </cdr:spPr>
      <cdr:style>
        <a:lnRef xmlns:a="http://schemas.openxmlformats.org/drawingml/2006/main" idx="1">
          <a:schemeClr val="accent4"/>
        </a:lnRef>
        <a:fillRef xmlns:a="http://schemas.openxmlformats.org/drawingml/2006/main" idx="0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0.17403</cdr:x>
      <cdr:y>0.78891</cdr:y>
    </cdr:from>
    <cdr:to>
      <cdr:x>0.32078</cdr:x>
      <cdr:y>0.79785</cdr:y>
    </cdr:to>
    <cdr:cxnSp macro="">
      <cdr:nvCxnSpPr>
        <cdr:cNvPr id="17" name="Connettore 1 16"/>
        <cdr:cNvCxnSpPr/>
      </cdr:nvCxnSpPr>
      <cdr:spPr>
        <a:xfrm xmlns:a="http://schemas.openxmlformats.org/drawingml/2006/main">
          <a:off x="1476259" y="4858439"/>
          <a:ext cx="1244906" cy="55084"/>
        </a:xfrm>
        <a:prstGeom xmlns:a="http://schemas.openxmlformats.org/drawingml/2006/main" prst="line">
          <a:avLst/>
        </a:prstGeom>
        <a:ln xmlns:a="http://schemas.openxmlformats.org/drawingml/2006/main" w="28575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0.03841</cdr:x>
      <cdr:y>0.24286</cdr:y>
    </cdr:from>
    <cdr:to>
      <cdr:x>0.14702</cdr:x>
      <cdr:y>0.29464</cdr:y>
    </cdr:to>
    <cdr:cxnSp macro="">
      <cdr:nvCxnSpPr>
        <cdr:cNvPr id="3" name="Connettore 1 2"/>
        <cdr:cNvCxnSpPr/>
      </cdr:nvCxnSpPr>
      <cdr:spPr>
        <a:xfrm xmlns:a="http://schemas.openxmlformats.org/drawingml/2006/main">
          <a:off x="319489" y="1498294"/>
          <a:ext cx="903383" cy="319490"/>
        </a:xfrm>
        <a:prstGeom xmlns:a="http://schemas.openxmlformats.org/drawingml/2006/main" prst="line">
          <a:avLst/>
        </a:prstGeom>
        <a:ln xmlns:a="http://schemas.openxmlformats.org/drawingml/2006/main" w="28575">
          <a:solidFill>
            <a:srgbClr val="C0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0.65298</cdr:x>
      <cdr:y>0.5</cdr:y>
    </cdr:from>
    <cdr:to>
      <cdr:x>0.95894</cdr:x>
      <cdr:y>0.5</cdr:y>
    </cdr:to>
    <cdr:cxnSp macro="">
      <cdr:nvCxnSpPr>
        <cdr:cNvPr id="5" name="Connettore 1 4"/>
        <cdr:cNvCxnSpPr/>
      </cdr:nvCxnSpPr>
      <cdr:spPr>
        <a:xfrm xmlns:a="http://schemas.openxmlformats.org/drawingml/2006/main">
          <a:off x="5431316" y="3084723"/>
          <a:ext cx="2544896" cy="0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chemeClr val="accent2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0.79338</cdr:x>
      <cdr:y>0.61786</cdr:y>
    </cdr:from>
    <cdr:to>
      <cdr:x>0.92848</cdr:x>
      <cdr:y>0.6375</cdr:y>
    </cdr:to>
    <cdr:cxnSp macro="">
      <cdr:nvCxnSpPr>
        <cdr:cNvPr id="7" name="Connettore 1 6"/>
        <cdr:cNvCxnSpPr/>
      </cdr:nvCxnSpPr>
      <cdr:spPr>
        <a:xfrm xmlns:a="http://schemas.openxmlformats.org/drawingml/2006/main">
          <a:off x="6599104" y="3811837"/>
          <a:ext cx="1123720" cy="121185"/>
        </a:xfrm>
        <a:prstGeom xmlns:a="http://schemas.openxmlformats.org/drawingml/2006/main" prst="line">
          <a:avLst/>
        </a:prstGeom>
        <a:ln xmlns:a="http://schemas.openxmlformats.org/drawingml/2006/main" w="28575">
          <a:solidFill>
            <a:srgbClr val="FFC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0.11712</cdr:x>
      <cdr:y>0.61493</cdr:y>
    </cdr:from>
    <cdr:to>
      <cdr:x>0.23273</cdr:x>
      <cdr:y>0.62083</cdr:y>
    </cdr:to>
    <cdr:cxnSp macro="">
      <cdr:nvCxnSpPr>
        <cdr:cNvPr id="3" name="Connettore 1 2"/>
        <cdr:cNvCxnSpPr/>
      </cdr:nvCxnSpPr>
      <cdr:spPr>
        <a:xfrm xmlns:a="http://schemas.openxmlformats.org/drawingml/2006/main">
          <a:off x="859316" y="3448280"/>
          <a:ext cx="848299" cy="33050"/>
        </a:xfrm>
        <a:prstGeom xmlns:a="http://schemas.openxmlformats.org/drawingml/2006/main" prst="line">
          <a:avLst/>
        </a:prstGeom>
        <a:ln xmlns:a="http://schemas.openxmlformats.org/drawingml/2006/main" w="28575">
          <a:solidFill>
            <a:srgbClr val="C0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0.23123</cdr:x>
      <cdr:y>0.51473</cdr:y>
    </cdr:from>
    <cdr:to>
      <cdr:x>0.42643</cdr:x>
      <cdr:y>0.62083</cdr:y>
    </cdr:to>
    <cdr:cxnSp macro="">
      <cdr:nvCxnSpPr>
        <cdr:cNvPr id="5" name="Connettore 1 4"/>
        <cdr:cNvCxnSpPr/>
      </cdr:nvCxnSpPr>
      <cdr:spPr>
        <a:xfrm xmlns:a="http://schemas.openxmlformats.org/drawingml/2006/main" flipV="1">
          <a:off x="1696598" y="2886420"/>
          <a:ext cx="1432193" cy="594910"/>
        </a:xfrm>
        <a:prstGeom xmlns:a="http://schemas.openxmlformats.org/drawingml/2006/main" prst="line">
          <a:avLst/>
        </a:prstGeom>
        <a:ln xmlns:a="http://schemas.openxmlformats.org/drawingml/2006/main" w="28575">
          <a:solidFill>
            <a:srgbClr val="C0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0.42492</cdr:x>
      <cdr:y>0.5167</cdr:y>
    </cdr:from>
    <cdr:to>
      <cdr:x>0.57357</cdr:x>
      <cdr:y>0.52849</cdr:y>
    </cdr:to>
    <cdr:cxnSp macro="">
      <cdr:nvCxnSpPr>
        <cdr:cNvPr id="9" name="Connettore 1 8"/>
        <cdr:cNvCxnSpPr/>
      </cdr:nvCxnSpPr>
      <cdr:spPr>
        <a:xfrm xmlns:a="http://schemas.openxmlformats.org/drawingml/2006/main">
          <a:off x="3117774" y="2897436"/>
          <a:ext cx="1090670" cy="66102"/>
        </a:xfrm>
        <a:prstGeom xmlns:a="http://schemas.openxmlformats.org/drawingml/2006/main" prst="line">
          <a:avLst/>
        </a:prstGeom>
        <a:ln xmlns:a="http://schemas.openxmlformats.org/drawingml/2006/main" w="28575">
          <a:solidFill>
            <a:srgbClr val="C0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0.74474</cdr:x>
      <cdr:y>0.5167</cdr:y>
    </cdr:from>
    <cdr:to>
      <cdr:x>0.89189</cdr:x>
      <cdr:y>0.59136</cdr:y>
    </cdr:to>
    <cdr:cxnSp macro="">
      <cdr:nvCxnSpPr>
        <cdr:cNvPr id="11" name="Connettore 1 10"/>
        <cdr:cNvCxnSpPr/>
      </cdr:nvCxnSpPr>
      <cdr:spPr>
        <a:xfrm xmlns:a="http://schemas.openxmlformats.org/drawingml/2006/main" flipV="1">
          <a:off x="5464367" y="2897436"/>
          <a:ext cx="1079653" cy="418641"/>
        </a:xfrm>
        <a:prstGeom xmlns:a="http://schemas.openxmlformats.org/drawingml/2006/main" prst="line">
          <a:avLst/>
        </a:prstGeom>
        <a:ln xmlns:a="http://schemas.openxmlformats.org/drawingml/2006/main" w="28575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0.88889</cdr:x>
      <cdr:y>0.35756</cdr:y>
    </cdr:from>
    <cdr:to>
      <cdr:x>0.97447</cdr:x>
      <cdr:y>0.51473</cdr:y>
    </cdr:to>
    <cdr:cxnSp macro="">
      <cdr:nvCxnSpPr>
        <cdr:cNvPr id="13" name="Connettore 1 12"/>
        <cdr:cNvCxnSpPr/>
      </cdr:nvCxnSpPr>
      <cdr:spPr>
        <a:xfrm xmlns:a="http://schemas.openxmlformats.org/drawingml/2006/main" flipV="1">
          <a:off x="6521986" y="2005070"/>
          <a:ext cx="627961" cy="881350"/>
        </a:xfrm>
        <a:prstGeom xmlns:a="http://schemas.openxmlformats.org/drawingml/2006/main" prst="line">
          <a:avLst/>
        </a:prstGeom>
        <a:ln xmlns:a="http://schemas.openxmlformats.org/drawingml/2006/main" w="28575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E1E7B7-FE62-4273-8C93-65472AC0A343}" type="datetimeFigureOut">
              <a:rPr lang="it-IT" smtClean="0"/>
              <a:pPr/>
              <a:t>18/12/2017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D07D97-8A20-412C-9A33-884A790CF7E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420813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Possibile collegamento</a:t>
            </a:r>
            <a:r>
              <a:rPr lang="it-IT" baseline="0" dirty="0" smtClean="0"/>
              <a:t> con il discorso della </a:t>
            </a:r>
            <a:r>
              <a:rPr lang="it-IT" baseline="0" dirty="0" err="1" smtClean="0"/>
              <a:t>comorbidità</a:t>
            </a:r>
            <a:r>
              <a:rPr lang="it-IT" baseline="0" dirty="0" smtClean="0"/>
              <a:t> dei pazienti nefropatici anziani e/o con l’appropriatezza prescrittiva (</a:t>
            </a:r>
            <a:r>
              <a:rPr lang="it-IT" baseline="0" dirty="0" err="1" smtClean="0"/>
              <a:t>Metformina</a:t>
            </a:r>
            <a:r>
              <a:rPr lang="it-IT" baseline="0" dirty="0" smtClean="0"/>
              <a:t> in paziente con GFR&lt; 30ml/</a:t>
            </a:r>
            <a:r>
              <a:rPr lang="it-IT" baseline="0" dirty="0" err="1" smtClean="0"/>
              <a:t>min</a:t>
            </a:r>
            <a:r>
              <a:rPr lang="it-IT" baseline="0" dirty="0" smtClean="0"/>
              <a:t>)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D07D97-8A20-412C-9A33-884A790CF7E2}" type="slidenum">
              <a:rPr lang="it-IT" smtClean="0"/>
              <a:pPr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29944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b="1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D07D97-8A20-412C-9A33-884A790CF7E2}" type="slidenum">
              <a:rPr lang="it-IT" smtClean="0"/>
              <a:pPr/>
              <a:t>26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12745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err="1" smtClean="0"/>
              <a:t>polifarmacoterapia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D07D97-8A20-412C-9A33-884A790CF7E2}" type="slidenum">
              <a:rPr lang="it-IT" smtClean="0"/>
              <a:pPr/>
              <a:t>31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63188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Possibile collegamento a:</a:t>
            </a:r>
            <a:r>
              <a:rPr lang="it-IT" baseline="0" dirty="0" smtClean="0"/>
              <a:t> «quando mandare il paziente con creatinina alterata dal nefrologo </a:t>
            </a:r>
            <a:r>
              <a:rPr lang="it-IT" baseline="0" dirty="0" smtClean="0">
                <a:sym typeface="Wingdings" panose="05000000000000000000" pitchFamily="2" charset="2"/>
              </a:rPr>
              <a:t>PDTA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D07D97-8A20-412C-9A33-884A790CF7E2}" type="slidenum">
              <a:rPr lang="it-IT" smtClean="0"/>
              <a:pPr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184595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Possibili considerazioni su come gestire un nefropatico in generale: dieta iposodica, </a:t>
            </a:r>
            <a:r>
              <a:rPr lang="it-IT" dirty="0" err="1" smtClean="0"/>
              <a:t>ipopotassica</a:t>
            </a:r>
            <a:r>
              <a:rPr lang="it-IT" dirty="0" smtClean="0"/>
              <a:t> se </a:t>
            </a:r>
            <a:r>
              <a:rPr lang="it-IT" dirty="0" err="1" smtClean="0"/>
              <a:t>iperkaliemia</a:t>
            </a:r>
            <a:r>
              <a:rPr lang="it-IT" dirty="0" smtClean="0"/>
              <a:t>, evitare farmaci nefrotossici</a:t>
            </a:r>
            <a:r>
              <a:rPr lang="it-IT" baseline="0" dirty="0" smtClean="0"/>
              <a:t> o controindicati in caso di IRC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D07D97-8A20-412C-9A33-884A790CF7E2}" type="slidenum">
              <a:rPr lang="it-IT" smtClean="0"/>
              <a:pPr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44950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0.8-1g </a:t>
            </a:r>
            <a:r>
              <a:rPr lang="it-IT" dirty="0" err="1" smtClean="0"/>
              <a:t>prot</a:t>
            </a:r>
            <a:r>
              <a:rPr lang="it-IT" dirty="0" smtClean="0"/>
              <a:t>/kg/die</a:t>
            </a:r>
            <a:r>
              <a:rPr lang="it-IT" baseline="0" dirty="0" smtClean="0"/>
              <a:t> (linee guida 1-1.2 g </a:t>
            </a:r>
            <a:r>
              <a:rPr lang="it-IT" baseline="0" dirty="0" err="1" smtClean="0"/>
              <a:t>prot</a:t>
            </a:r>
            <a:r>
              <a:rPr lang="it-IT" baseline="0" dirty="0" smtClean="0"/>
              <a:t>/kg/die)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D07D97-8A20-412C-9A33-884A790CF7E2}" type="slidenum">
              <a:rPr lang="it-IT" smtClean="0"/>
              <a:pPr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96068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b="1" dirty="0">
              <a:solidFill>
                <a:srgbClr val="C00000"/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D07D97-8A20-412C-9A33-884A790CF7E2}" type="slidenum">
              <a:rPr lang="it-IT" smtClean="0"/>
              <a:pPr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23265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Possibile collegamento</a:t>
            </a:r>
            <a:r>
              <a:rPr lang="it-IT" baseline="0" dirty="0" smtClean="0"/>
              <a:t> con il discorso della </a:t>
            </a:r>
            <a:r>
              <a:rPr lang="it-IT" baseline="0" dirty="0" err="1" smtClean="0"/>
              <a:t>comorbidità</a:t>
            </a:r>
            <a:r>
              <a:rPr lang="it-IT" baseline="0" dirty="0" smtClean="0"/>
              <a:t> dei pazienti nefropatici anziani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D07D97-8A20-412C-9A33-884A790CF7E2}" type="slidenum">
              <a:rPr lang="it-IT" smtClean="0"/>
              <a:pPr/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70416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Possibile nota: raccomandare di portare/fornire</a:t>
            </a:r>
            <a:r>
              <a:rPr lang="it-IT" baseline="0" dirty="0" smtClean="0"/>
              <a:t> sempre ai pazienti la documentazione clinica personale per le visite specialistiche, assieme alla terapia in corso (con il dosaggio dei farmaci)…eviterebbe molti problemi!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D07D97-8A20-412C-9A33-884A790CF7E2}" type="slidenum">
              <a:rPr lang="it-IT" smtClean="0"/>
              <a:pPr/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68061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Possibili considerazioni su come gestire un nefropatico in generale: dieta iposodica, </a:t>
            </a:r>
            <a:r>
              <a:rPr lang="it-IT" dirty="0" err="1" smtClean="0"/>
              <a:t>ipopotassica</a:t>
            </a:r>
            <a:r>
              <a:rPr lang="it-IT" dirty="0" smtClean="0"/>
              <a:t> se </a:t>
            </a:r>
            <a:r>
              <a:rPr lang="it-IT" dirty="0" err="1" smtClean="0"/>
              <a:t>iperkaliemia</a:t>
            </a:r>
            <a:r>
              <a:rPr lang="it-IT" dirty="0" smtClean="0"/>
              <a:t>, evitare farmaci nefrotossici</a:t>
            </a:r>
            <a:r>
              <a:rPr lang="it-IT" baseline="0" dirty="0" smtClean="0"/>
              <a:t> o controindicati in caso di IRC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D07D97-8A20-412C-9A33-884A790CF7E2}" type="slidenum">
              <a:rPr lang="it-IT" smtClean="0"/>
              <a:pPr/>
              <a:t>21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98520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b="1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D07D97-8A20-412C-9A33-884A790CF7E2}" type="slidenum">
              <a:rPr lang="it-IT" smtClean="0"/>
              <a:pPr/>
              <a:t>24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85061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79" y="182879"/>
            <a:ext cx="8778240" cy="6492240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ln w="15875">
                  <a:solidFill>
                    <a:schemeClr val="bg1"/>
                  </a:solidFill>
                </a:ln>
                <a:solidFill>
                  <a:schemeClr val="accent1"/>
                </a:solidFill>
                <a:effectLst>
                  <a:outerShdw dist="38100" dir="2700000" algn="tl" rotWithShape="0">
                    <a:schemeClr val="accent1"/>
                  </a:outerShdw>
                </a:effectLst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chemeClr val="accent1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39B5188-16A7-46D2-91B6-D432CE0FAF66}" type="datetimeFigureOut">
              <a:rPr lang="it-IT" smtClean="0"/>
              <a:pPr/>
              <a:t>18/12/2017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5985057-3E21-4850-A5B4-81C15075FFBE}" type="slidenum">
              <a:rPr lang="it-IT" smtClean="0"/>
              <a:pPr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3733800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9446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B5188-16A7-46D2-91B6-D432CE0FAF66}" type="datetimeFigureOut">
              <a:rPr lang="it-IT" smtClean="0"/>
              <a:pPr/>
              <a:t>18/12/2017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85057-3E21-4850-A5B4-81C15075FFB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13763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B5188-16A7-46D2-91B6-D432CE0FAF66}" type="datetimeFigureOut">
              <a:rPr lang="it-IT" smtClean="0"/>
              <a:pPr/>
              <a:t>18/12/2017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85057-3E21-4850-A5B4-81C15075FFB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097081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olo, test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C9534FBE-83E1-4812-AF38-37BF68D02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="" xmlns:a16="http://schemas.microsoft.com/office/drawing/2014/main" id="{9F59B397-2B61-4821-BA03-BCE4CD35B4BF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857250" y="2057400"/>
            <a:ext cx="3625850" cy="4038600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="" xmlns:a16="http://schemas.microsoft.com/office/drawing/2014/main" id="{F4655EF5-6247-42D9-9B3C-11FB3FEA7E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35500" y="2057400"/>
            <a:ext cx="3625850" cy="4038600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="" xmlns:a16="http://schemas.microsoft.com/office/drawing/2014/main" id="{5DBD9E23-B904-4158-B8F6-BFE905D63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B5188-16A7-46D2-91B6-D432CE0FAF66}" type="datetimeFigureOut">
              <a:rPr lang="it-IT" smtClean="0"/>
              <a:pPr/>
              <a:t>18/12/2017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="" xmlns:a16="http://schemas.microsoft.com/office/drawing/2014/main" id="{58E8D2AD-854A-4377-A171-B1529057C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="" xmlns:a16="http://schemas.microsoft.com/office/drawing/2014/main" id="{66DDF029-92A6-4BCC-BF48-12D7C37FD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85057-3E21-4850-A5B4-81C15075FFB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07796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B5188-16A7-46D2-91B6-D432CE0FAF66}" type="datetimeFigureOut">
              <a:rPr lang="it-IT" smtClean="0"/>
              <a:pPr/>
              <a:t>18/12/2017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85057-3E21-4850-A5B4-81C15075FFB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34783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lang="en-US" sz="6000" b="1" kern="1200" cap="all" baseline="0" dirty="0">
                <a:ln w="15875">
                  <a:solidFill>
                    <a:schemeClr val="bg1"/>
                  </a:solidFill>
                </a:ln>
                <a:solidFill>
                  <a:schemeClr val="accent1"/>
                </a:solidFill>
                <a:effectLst>
                  <a:outerShdw dist="38100" dir="2700000" algn="tl" rotWithShape="0">
                    <a:schemeClr val="accent1"/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B5188-16A7-46D2-91B6-D432CE0FAF66}" type="datetimeFigureOut">
              <a:rPr lang="it-IT" smtClean="0"/>
              <a:pPr/>
              <a:t>18/12/2017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85057-3E21-4850-A5B4-81C15075FFBE}" type="slidenum">
              <a:rPr lang="it-IT" smtClean="0"/>
              <a:pPr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4020408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2418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B5188-16A7-46D2-91B6-D432CE0FAF66}" type="datetimeFigureOut">
              <a:rPr lang="it-IT" smtClean="0"/>
              <a:pPr/>
              <a:t>18/12/2017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85057-3E21-4850-A5B4-81C15075FFB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5262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B5188-16A7-46D2-91B6-D432CE0FAF66}" type="datetimeFigureOut">
              <a:rPr lang="it-IT" smtClean="0"/>
              <a:pPr/>
              <a:t>18/12/2017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85057-3E21-4850-A5B4-81C15075FFB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4451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B5188-16A7-46D2-91B6-D432CE0FAF66}" type="datetimeFigureOut">
              <a:rPr lang="it-IT" smtClean="0"/>
              <a:pPr/>
              <a:t>18/12/2017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85057-3E21-4850-A5B4-81C15075FFB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7186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B5188-16A7-46D2-91B6-D432CE0FAF66}" type="datetimeFigureOut">
              <a:rPr lang="it-IT" smtClean="0"/>
              <a:pPr/>
              <a:t>18/12/2017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85057-3E21-4850-A5B4-81C15075FFB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4500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B5188-16A7-46D2-91B6-D432CE0FAF66}" type="datetimeFigureOut">
              <a:rPr lang="it-IT" smtClean="0"/>
              <a:pPr/>
              <a:t>18/12/2017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85057-3E21-4850-A5B4-81C15075FFB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7841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B5188-16A7-46D2-91B6-D432CE0FAF66}" type="datetimeFigureOut">
              <a:rPr lang="it-IT" smtClean="0"/>
              <a:pPr/>
              <a:t>18/12/2017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85057-3E21-4850-A5B4-81C15075FFB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0158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80" y="182880"/>
            <a:ext cx="8778240" cy="649224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2057400"/>
            <a:ext cx="7404653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6223829"/>
            <a:ext cx="17468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fld id="{139B5188-16A7-46D2-91B6-D432CE0FAF66}" type="datetimeFigureOut">
              <a:rPr lang="it-IT" smtClean="0"/>
              <a:pPr/>
              <a:t>18/12/2017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6223829"/>
            <a:ext cx="35383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6223829"/>
            <a:ext cx="1279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/>
                </a:solidFill>
              </a:defRPr>
            </a:lvl1pPr>
          </a:lstStyle>
          <a:p>
            <a:fld id="{35985057-3E21-4850-A5B4-81C15075FFB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51700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2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7" Type="http://schemas.openxmlformats.org/officeDocument/2006/relationships/image" Target="../media/image3.gif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2.png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7" Type="http://schemas.openxmlformats.org/officeDocument/2006/relationships/image" Target="../media/image3.gif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image" Target="../media/image4.png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8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 rotWithShape="1">
          <a:blip r:embed="rId2"/>
          <a:srcRect l="22651" t="14565" r="26747" b="39558"/>
          <a:stretch/>
        </p:blipFill>
        <p:spPr>
          <a:xfrm>
            <a:off x="2555913" y="440659"/>
            <a:ext cx="3974946" cy="2027104"/>
          </a:xfrm>
          <a:prstGeom prst="rect">
            <a:avLst/>
          </a:prstGeom>
        </p:spPr>
      </p:pic>
      <p:sp>
        <p:nvSpPr>
          <p:cNvPr id="5" name="Titolo 1"/>
          <p:cNvSpPr txBox="1">
            <a:spLocks/>
          </p:cNvSpPr>
          <p:nvPr/>
        </p:nvSpPr>
        <p:spPr>
          <a:xfrm>
            <a:off x="318417" y="2926230"/>
            <a:ext cx="8449938" cy="1693217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sz="3600" dirty="0" smtClean="0">
                <a:ln w="0"/>
                <a:solidFill>
                  <a:srgbClr val="13631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PAZIENTE CON ELEVATA COMORBIDITA’ </a:t>
            </a:r>
          </a:p>
          <a:p>
            <a:pPr algn="ctr"/>
            <a:r>
              <a:rPr lang="it-IT" sz="3600" dirty="0" smtClean="0">
                <a:ln w="0"/>
                <a:solidFill>
                  <a:srgbClr val="13631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 IRC TERMINALE: </a:t>
            </a:r>
          </a:p>
          <a:p>
            <a:pPr algn="ctr"/>
            <a:endParaRPr lang="it-IT" sz="1600" dirty="0" smtClean="0">
              <a:ln w="0"/>
              <a:solidFill>
                <a:srgbClr val="13631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r>
              <a:rPr lang="it-IT" sz="3600" dirty="0" smtClean="0">
                <a:ln w="0"/>
                <a:solidFill>
                  <a:srgbClr val="13631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DUE CASI CLINICI</a:t>
            </a:r>
            <a:endParaRPr lang="it-IT" sz="3600" dirty="0">
              <a:ln w="0"/>
              <a:solidFill>
                <a:srgbClr val="13631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Sottotitolo 2"/>
          <p:cNvSpPr txBox="1">
            <a:spLocks/>
          </p:cNvSpPr>
          <p:nvPr/>
        </p:nvSpPr>
        <p:spPr>
          <a:xfrm>
            <a:off x="880278" y="5299113"/>
            <a:ext cx="7326216" cy="11809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37160" algn="l" defTabSz="6858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342900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548640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754380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920120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100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300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1500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1700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" indent="0" algn="ctr">
              <a:buNone/>
            </a:pPr>
            <a:r>
              <a:rPr lang="it-IT" dirty="0" smtClean="0">
                <a:solidFill>
                  <a:srgbClr val="13631B"/>
                </a:solidFill>
              </a:rPr>
              <a:t>Diana Bertoni</a:t>
            </a:r>
          </a:p>
          <a:p>
            <a:pPr marL="34290" indent="0" algn="ctr">
              <a:buNone/>
            </a:pPr>
            <a:r>
              <a:rPr lang="it-IT" dirty="0" smtClean="0">
                <a:solidFill>
                  <a:srgbClr val="13631B"/>
                </a:solidFill>
              </a:rPr>
              <a:t>Specializzanda in Nefrologia</a:t>
            </a:r>
          </a:p>
          <a:p>
            <a:pPr marL="34290" indent="0" algn="ctr">
              <a:buNone/>
            </a:pPr>
            <a:r>
              <a:rPr lang="it-IT" dirty="0" smtClean="0">
                <a:solidFill>
                  <a:srgbClr val="13631B"/>
                </a:solidFill>
              </a:rPr>
              <a:t>Università degli Studi di Brescia – ASST Spedali Civili di Brescia</a:t>
            </a:r>
            <a:endParaRPr lang="it-IT" dirty="0">
              <a:solidFill>
                <a:srgbClr val="13631B"/>
              </a:solidFill>
            </a:endParaRPr>
          </a:p>
        </p:txBody>
      </p:sp>
      <p:cxnSp>
        <p:nvCxnSpPr>
          <p:cNvPr id="8" name="Connettore 1 7"/>
          <p:cNvCxnSpPr/>
          <p:nvPr/>
        </p:nvCxnSpPr>
        <p:spPr>
          <a:xfrm>
            <a:off x="1891611" y="4904179"/>
            <a:ext cx="5303550" cy="220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1 10"/>
          <p:cNvCxnSpPr/>
          <p:nvPr/>
        </p:nvCxnSpPr>
        <p:spPr>
          <a:xfrm flipV="1">
            <a:off x="3298480" y="2676238"/>
            <a:ext cx="2489812" cy="11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8410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51660187"/>
              </p:ext>
            </p:extLst>
          </p:nvPr>
        </p:nvGraphicFramePr>
        <p:xfrm>
          <a:off x="363557" y="374573"/>
          <a:ext cx="8449937" cy="61253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88721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Gra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35627937"/>
              </p:ext>
            </p:extLst>
          </p:nvPr>
        </p:nvGraphicFramePr>
        <p:xfrm>
          <a:off x="341523" y="363557"/>
          <a:ext cx="6665205" cy="59821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CasellaDiTesto 1"/>
          <p:cNvSpPr txBox="1"/>
          <p:nvPr/>
        </p:nvSpPr>
        <p:spPr>
          <a:xfrm>
            <a:off x="6872538" y="1567142"/>
            <a:ext cx="2160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Bicarbonatemia</a:t>
            </a:r>
            <a:r>
              <a:rPr lang="it-IT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it-IT" sz="1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mEq</a:t>
            </a:r>
            <a:r>
              <a:rPr lang="it-IT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/l)</a:t>
            </a:r>
            <a:endParaRPr lang="it-IT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6881291" y="3766017"/>
            <a:ext cx="16058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Calcemia (mg/dl)</a:t>
            </a:r>
            <a:endParaRPr lang="it-IT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6872538" y="4146841"/>
            <a:ext cx="19046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Potassiemia (</a:t>
            </a:r>
            <a:r>
              <a:rPr lang="it-IT" sz="1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mEq</a:t>
            </a:r>
            <a:r>
              <a:rPr lang="it-IT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/l)</a:t>
            </a:r>
            <a:endParaRPr lang="it-IT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CasellaDiTesto 11"/>
          <p:cNvSpPr txBox="1"/>
          <p:nvPr/>
        </p:nvSpPr>
        <p:spPr>
          <a:xfrm>
            <a:off x="6881291" y="4527665"/>
            <a:ext cx="17660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Fosfatemia</a:t>
            </a:r>
            <a:r>
              <a:rPr lang="it-IT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 (mg/dl)</a:t>
            </a:r>
            <a:endParaRPr lang="it-IT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4" name="Connettore 1 13"/>
          <p:cNvCxnSpPr/>
          <p:nvPr/>
        </p:nvCxnSpPr>
        <p:spPr>
          <a:xfrm flipV="1">
            <a:off x="1079653" y="2104221"/>
            <a:ext cx="804231" cy="108000"/>
          </a:xfrm>
          <a:prstGeom prst="line">
            <a:avLst/>
          </a:prstGeom>
          <a:ln w="28575">
            <a:solidFill>
              <a:srgbClr val="5252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1 15"/>
          <p:cNvCxnSpPr/>
          <p:nvPr/>
        </p:nvCxnSpPr>
        <p:spPr>
          <a:xfrm>
            <a:off x="1883884" y="2104222"/>
            <a:ext cx="2269475" cy="330506"/>
          </a:xfrm>
          <a:prstGeom prst="line">
            <a:avLst/>
          </a:prstGeom>
          <a:ln w="28575">
            <a:solidFill>
              <a:srgbClr val="5252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1 17"/>
          <p:cNvCxnSpPr/>
          <p:nvPr/>
        </p:nvCxnSpPr>
        <p:spPr>
          <a:xfrm flipV="1">
            <a:off x="5310130" y="1663546"/>
            <a:ext cx="1008000" cy="432000"/>
          </a:xfrm>
          <a:prstGeom prst="line">
            <a:avLst/>
          </a:prstGeom>
          <a:ln w="28575">
            <a:solidFill>
              <a:srgbClr val="5252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4224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afico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68596495"/>
              </p:ext>
            </p:extLst>
          </p:nvPr>
        </p:nvGraphicFramePr>
        <p:xfrm>
          <a:off x="908890" y="242371"/>
          <a:ext cx="7496980" cy="58279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30891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3334124"/>
              </p:ext>
            </p:extLst>
          </p:nvPr>
        </p:nvGraphicFramePr>
        <p:xfrm>
          <a:off x="341523" y="330506"/>
          <a:ext cx="8516037" cy="61694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70229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265887" y="477793"/>
            <a:ext cx="8631276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Durante il follow-up: </a:t>
            </a:r>
          </a:p>
          <a:p>
            <a:pPr marL="342900" lvl="2" indent="-342900" algn="just">
              <a:spcBef>
                <a:spcPts val="1200"/>
              </a:spcBef>
            </a:pPr>
            <a:r>
              <a:rPr lang="it-IT" sz="2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	Progressivo peggioramento della funzione renale</a:t>
            </a:r>
          </a:p>
          <a:p>
            <a:pPr marL="342900" indent="-342900" algn="just">
              <a:spcBef>
                <a:spcPts val="1200"/>
              </a:spcBef>
              <a:buFontTx/>
              <a:buChar char="-"/>
            </a:pPr>
            <a:r>
              <a:rPr lang="it-IT" sz="2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Progressiva perdita dell’autonomia funzionale e decadimento cognitivo</a:t>
            </a:r>
          </a:p>
          <a:p>
            <a:pPr marL="342900" indent="-342900" algn="just">
              <a:spcBef>
                <a:spcPts val="1200"/>
              </a:spcBef>
              <a:buFontTx/>
              <a:buChar char="-"/>
            </a:pPr>
            <a:r>
              <a:rPr lang="it-IT" sz="2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Compliance dietetico-terapeutica discreta e altalenante (tendenziale costante </a:t>
            </a:r>
            <a:r>
              <a:rPr lang="it-IT" sz="22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iperkaliemia</a:t>
            </a:r>
            <a:r>
              <a:rPr lang="it-IT" sz="2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ed iperfosforemia)</a:t>
            </a:r>
          </a:p>
          <a:p>
            <a:pPr marL="342900" indent="-342900" algn="just">
              <a:spcBef>
                <a:spcPts val="1200"/>
              </a:spcBef>
              <a:buFontTx/>
              <a:buChar char="-"/>
            </a:pPr>
            <a:r>
              <a:rPr lang="it-IT" sz="2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Ipercalcemia (si apprende che la paziente assumeva calcitriolo e </a:t>
            </a:r>
            <a:r>
              <a:rPr lang="it-IT" sz="22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calcifediolo</a:t>
            </a:r>
            <a:r>
              <a:rPr lang="it-IT" sz="2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anche se sospesi da un </a:t>
            </a:r>
            <a:r>
              <a:rPr lang="it-IT" sz="22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anno…</a:t>
            </a:r>
            <a:r>
              <a:rPr lang="it-IT" sz="2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342900" indent="-342900" algn="just">
              <a:spcBef>
                <a:spcPts val="1200"/>
              </a:spcBef>
              <a:buFontTx/>
              <a:buChar char="-"/>
            </a:pPr>
            <a:r>
              <a:rPr lang="it-IT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it-IT" sz="2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deguamento della terapia per comparsa di ipertensione (poi sospesa per normalizzazione dei valori pressori)</a:t>
            </a:r>
          </a:p>
          <a:p>
            <a:pPr marL="342900" indent="-342900" algn="just">
              <a:spcBef>
                <a:spcPts val="1200"/>
              </a:spcBef>
              <a:buFontTx/>
              <a:buChar char="-"/>
            </a:pPr>
            <a:r>
              <a:rPr lang="it-IT" sz="2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Introduzione di EPO per anemizzazione</a:t>
            </a:r>
            <a:endParaRPr lang="it-IT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ts val="1200"/>
              </a:spcBef>
              <a:buFontTx/>
              <a:buChar char="-"/>
            </a:pPr>
            <a:r>
              <a:rPr lang="it-IT" sz="2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it-IT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paziente è sempre asintomatica, non ha nausea o vomito, la diuresi si mantiene attiva e l’assetto </a:t>
            </a:r>
            <a:r>
              <a:rPr lang="it-IT" sz="2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elettrolitico </a:t>
            </a:r>
            <a:r>
              <a:rPr lang="it-IT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 metabolico sono </a:t>
            </a:r>
            <a:r>
              <a:rPr lang="it-IT" sz="2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discretamente controllati</a:t>
            </a:r>
            <a:r>
              <a:rPr lang="it-IT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Gli indici nutrizionali </a:t>
            </a:r>
            <a:r>
              <a:rPr lang="it-IT" sz="2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sono buoni.</a:t>
            </a:r>
            <a:endParaRPr lang="it-IT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7372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273113" y="2275216"/>
            <a:ext cx="8546783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L’approccio conservativo con dieta fortemente ipoproteica appare poco fattibile per la scarsa compliance della paziente. </a:t>
            </a:r>
          </a:p>
          <a:p>
            <a:endParaRPr lang="it-IT" sz="24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it-IT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condizioni neuropsicologiche della paziente non permettono di avere un parere della signora in merito alla scelta terapeutica futura.</a:t>
            </a:r>
          </a:p>
          <a:p>
            <a:endParaRPr lang="it-IT" sz="24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it-IT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figlia, inizialmente orientata verso la dialisi peritoneale, preferisce ora (in accordo con le sorelle) procrastinare l’inizio della terapia dialitica, anche se attualmente indicata, fino a quando non dovessero comparire i sintomi dell’uremia.</a:t>
            </a:r>
          </a:p>
        </p:txBody>
      </p:sp>
      <p:sp>
        <p:nvSpPr>
          <p:cNvPr id="5" name="Rettangolo 4"/>
          <p:cNvSpPr/>
          <p:nvPr/>
        </p:nvSpPr>
        <p:spPr>
          <a:xfrm>
            <a:off x="350266" y="294321"/>
            <a:ext cx="8392478" cy="14754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</a:pPr>
            <a:r>
              <a:rPr lang="it-IT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Vista </a:t>
            </a:r>
            <a:r>
              <a:rPr lang="it-IT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it-IT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progressione </a:t>
            </a:r>
            <a:r>
              <a:rPr lang="it-IT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dell’IRC (anche se lenta) </a:t>
            </a:r>
            <a:r>
              <a:rPr lang="it-IT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vengono fornite informazioni in merito alle possibili scelte </a:t>
            </a:r>
            <a:r>
              <a:rPr lang="it-IT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dialitiche o conservative.</a:t>
            </a:r>
            <a:endParaRPr lang="it-IT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Freccia in giù 5"/>
          <p:cNvSpPr/>
          <p:nvPr/>
        </p:nvSpPr>
        <p:spPr>
          <a:xfrm>
            <a:off x="4342693" y="1732979"/>
            <a:ext cx="407624" cy="448362"/>
          </a:xfrm>
          <a:prstGeom prst="downArrow">
            <a:avLst/>
          </a:prstGeom>
          <a:solidFill>
            <a:srgbClr val="1363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2601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375985" y="1142788"/>
            <a:ext cx="842676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400" dirty="0">
                <a:latin typeface="Calibri" panose="020F0502020204030204" pitchFamily="34" charset="0"/>
                <a:cs typeface="Calibri" panose="020F0502020204030204" pitchFamily="34" charset="0"/>
              </a:rPr>
              <a:t>All’ultimo controllo (</a:t>
            </a:r>
            <a:r>
              <a:rPr lang="it-IT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17/11/2017</a:t>
            </a:r>
            <a:r>
              <a:rPr lang="it-IT" sz="2400" dirty="0">
                <a:latin typeface="Calibri" panose="020F0502020204030204" pitchFamily="34" charset="0"/>
                <a:cs typeface="Calibri" panose="020F0502020204030204" pitchFamily="34" charset="0"/>
              </a:rPr>
              <a:t>) la paziente mostra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condizioni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cliniche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stazionarie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nessuna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sintomatologia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di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rilievo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en-US" sz="2400" dirty="0" smtClean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2400" dirty="0" err="1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Funzione</a:t>
            </a:r>
            <a:r>
              <a:rPr lang="en-US" sz="24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renale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en-US" sz="2400" dirty="0" err="1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lieve</a:t>
            </a:r>
            <a:r>
              <a:rPr lang="en-US" sz="24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ulteriore</a:t>
            </a:r>
            <a:r>
              <a:rPr lang="en-US" sz="24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peggioramento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2400" dirty="0" err="1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creatinina</a:t>
            </a:r>
            <a:r>
              <a:rPr lang="en-US" sz="24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6,8 mg/dl</a:t>
            </a:r>
            <a:r>
              <a:rPr lang="en-US" sz="24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CKD-EPI 5,4 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ml/min),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elettroliti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sierici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nei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limiti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4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Non </a:t>
            </a:r>
            <a:r>
              <a:rPr lang="en-US" sz="2400" dirty="0" err="1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segni</a:t>
            </a:r>
            <a:r>
              <a:rPr lang="en-US" sz="24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en-US" sz="2400" dirty="0" err="1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sintomi</a:t>
            </a:r>
            <a:r>
              <a:rPr lang="en-US" sz="24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sovraccarico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idrico</a:t>
            </a:r>
            <a:endParaRPr lang="en-US" sz="2400" dirty="0" smtClean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sz="24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24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Bicarbonatemia 26 mEq/l, </a:t>
            </a:r>
            <a:r>
              <a:rPr lang="en-US" sz="2400" dirty="0" err="1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Potassiemia</a:t>
            </a:r>
            <a:r>
              <a:rPr lang="en-US" sz="24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4.3 mEq/l,</a:t>
            </a:r>
          </a:p>
          <a:p>
            <a:pPr algn="ctr"/>
            <a:r>
              <a:rPr lang="en-US" sz="24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Fosfatemia</a:t>
            </a:r>
            <a:r>
              <a:rPr lang="en-US" sz="24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3.1 mg/dl, </a:t>
            </a:r>
            <a:r>
              <a:rPr lang="en-US" sz="2400" dirty="0" err="1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Albuminemia</a:t>
            </a:r>
            <a:r>
              <a:rPr lang="en-US" sz="24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3.9 g/dl</a:t>
            </a:r>
          </a:p>
          <a:p>
            <a:pPr algn="ctr"/>
            <a:endParaRPr lang="it-IT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727457" y="4982244"/>
            <a:ext cx="807529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EO: </a:t>
            </a:r>
            <a:r>
              <a:rPr lang="en-US" sz="24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non </a:t>
            </a:r>
            <a:r>
              <a:rPr lang="en-US" sz="2400" dirty="0" err="1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edemi</a:t>
            </a:r>
            <a:r>
              <a:rPr lang="en-US" sz="24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declivi</a:t>
            </a:r>
            <a:r>
              <a:rPr lang="en-US" sz="24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non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stasi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polmonare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Toni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cardiaci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ritmici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normofrequenti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soffio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sistolico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3/6. PA </a:t>
            </a:r>
            <a:r>
              <a:rPr lang="en-US" sz="24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120/80 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mmHg.</a:t>
            </a:r>
            <a:endParaRPr lang="it-IT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9257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2270414" y="1064836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adegua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la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terapia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atto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it-IT" sz="2400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</p:txBody>
      </p:sp>
      <p:sp>
        <p:nvSpPr>
          <p:cNvPr id="5" name="Rettangolo 4"/>
          <p:cNvSpPr/>
          <p:nvPr/>
        </p:nvSpPr>
        <p:spPr>
          <a:xfrm>
            <a:off x="1268943" y="5081022"/>
            <a:ext cx="65749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programma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prossimo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controllo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per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il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11/01/2018</a:t>
            </a:r>
            <a:endParaRPr lang="it-IT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434046" y="1837803"/>
            <a:ext cx="783710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400" dirty="0" err="1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Dieta</a:t>
            </a:r>
            <a:r>
              <a:rPr lang="en-US" sz="24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iposodica</a:t>
            </a:r>
            <a:r>
              <a:rPr lang="en-US" sz="24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(continua)</a:t>
            </a:r>
          </a:p>
          <a:p>
            <a:pPr marL="342900" indent="-342900">
              <a:buFontTx/>
              <a:buChar char="-"/>
            </a:pPr>
            <a:r>
              <a:rPr lang="en-US" sz="24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Furosemide 25 mg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</a:t>
            </a:r>
            <a:r>
              <a:rPr lang="en-US" sz="2400" dirty="0" err="1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cp</a:t>
            </a:r>
            <a:r>
              <a:rPr lang="en-US" sz="24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ore </a:t>
            </a:r>
            <a:r>
              <a:rPr lang="en-US" sz="24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13 (da </a:t>
            </a:r>
            <a:r>
              <a:rPr lang="en-US" sz="2400" dirty="0" err="1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modulare</a:t>
            </a:r>
            <a:r>
              <a:rPr lang="en-US" sz="24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base a </a:t>
            </a:r>
            <a:r>
              <a:rPr lang="en-US" sz="2400" dirty="0" err="1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edemi</a:t>
            </a:r>
            <a:r>
              <a:rPr lang="en-US" sz="24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 peso)</a:t>
            </a:r>
            <a:endParaRPr lang="it-IT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Tx/>
              <a:buChar char="-"/>
            </a:pPr>
            <a:r>
              <a:rPr lang="en-US" sz="2400" dirty="0" err="1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Sodio</a:t>
            </a:r>
            <a:r>
              <a:rPr lang="en-US" sz="24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Bicarbonato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500 mg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 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cp 2/die -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lontano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dai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pasti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2400" dirty="0" smtClean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Tx/>
              <a:buChar char="-"/>
            </a:pPr>
            <a:r>
              <a:rPr lang="en-US" sz="2400" dirty="0" err="1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Repaglinide</a:t>
            </a:r>
            <a:r>
              <a:rPr lang="en-US" sz="24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75 mg 1cp ore 12</a:t>
            </a:r>
          </a:p>
          <a:p>
            <a:pPr marL="285750" indent="-285750">
              <a:buFontTx/>
              <a:buChar char="-"/>
            </a:pPr>
            <a:r>
              <a:rPr lang="en-US" sz="24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Plavix 75 mg 1cp ore 12</a:t>
            </a:r>
            <a:endParaRPr lang="it-IT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Freccia in giù 7"/>
          <p:cNvSpPr/>
          <p:nvPr/>
        </p:nvSpPr>
        <p:spPr>
          <a:xfrm>
            <a:off x="4148789" y="4457429"/>
            <a:ext cx="407624" cy="448362"/>
          </a:xfrm>
          <a:prstGeom prst="downArrow">
            <a:avLst/>
          </a:prstGeom>
          <a:solidFill>
            <a:srgbClr val="1363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60896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2412694" y="2732183"/>
            <a:ext cx="430758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800" dirty="0" smtClean="0">
                <a:solidFill>
                  <a:srgbClr val="13631B"/>
                </a:solidFill>
              </a:rPr>
              <a:t>Caso clinico n° 2</a:t>
            </a:r>
            <a:endParaRPr lang="it-IT" sz="4800" dirty="0">
              <a:solidFill>
                <a:srgbClr val="13631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7430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716973" y="597644"/>
            <a:ext cx="8115300" cy="57159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it-IT" sz="2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Sig. “Mario” </a:t>
            </a:r>
            <a:r>
              <a:rPr lang="it-IT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 </a:t>
            </a:r>
            <a:r>
              <a:rPr lang="it-IT" sz="2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76 </a:t>
            </a:r>
            <a:r>
              <a:rPr lang="it-IT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anni, </a:t>
            </a:r>
            <a:r>
              <a:rPr lang="it-IT" sz="2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affetto </a:t>
            </a:r>
            <a:r>
              <a:rPr lang="it-IT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da:</a:t>
            </a:r>
          </a:p>
          <a:p>
            <a:pPr marL="257175" indent="-257175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it-IT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IRC V stadio secondaria a nefropatia non indagata istologicamente (prima diagnosi nel </a:t>
            </a:r>
            <a:r>
              <a:rPr lang="it-IT" sz="2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2010)</a:t>
            </a:r>
            <a:endParaRPr lang="it-IT" sz="2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" indent="-257175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it-IT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Ipertensione arteriosa</a:t>
            </a:r>
          </a:p>
          <a:p>
            <a:pPr marL="257175" indent="-257175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it-IT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DM II in terapia </a:t>
            </a:r>
            <a:r>
              <a:rPr lang="it-IT" sz="2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insulinica</a:t>
            </a:r>
          </a:p>
          <a:p>
            <a:pPr marL="257175" indent="-257175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it-IT" sz="2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Vasculopatia</a:t>
            </a:r>
            <a:r>
              <a:rPr lang="it-IT" sz="2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multidistrettuale</a:t>
            </a:r>
            <a:r>
              <a:rPr lang="it-IT" sz="2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(AOAI e TSA)</a:t>
            </a:r>
          </a:p>
          <a:p>
            <a:pPr marL="257175" indent="-257175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it-IT" sz="2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Cecità occhio sinistro (trauma giovanile)</a:t>
            </a:r>
          </a:p>
          <a:p>
            <a:pPr marL="257175" indent="-257175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it-IT" sz="2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Pregresso NSTEMI (2016) con </a:t>
            </a:r>
            <a:r>
              <a:rPr lang="it-IT" sz="2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PTCA+stent</a:t>
            </a:r>
            <a:r>
              <a:rPr lang="it-IT" sz="2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su IVA e </a:t>
            </a:r>
            <a:r>
              <a:rPr lang="it-IT" sz="2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Cdx</a:t>
            </a:r>
            <a:endParaRPr lang="it-IT" sz="26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" indent="-257175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it-IT" sz="2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Recidiva di NSTEMI (9/2017)</a:t>
            </a:r>
          </a:p>
          <a:p>
            <a:pPr marL="257175" indent="-257175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it-IT" sz="2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Pace Maker per BAV II grado</a:t>
            </a:r>
          </a:p>
          <a:p>
            <a:pPr marL="257175" indent="-257175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it-IT" sz="2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Pregressa amputazione III e IV dito piede destro</a:t>
            </a:r>
          </a:p>
          <a:p>
            <a:pPr marL="257175" indent="-257175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it-IT" sz="2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Recente episodio di scompenso cardiaco e insufficienza respiratoria</a:t>
            </a:r>
            <a:endParaRPr lang="it-IT" sz="2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913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98ED34CF-527F-4B77-8CDE-3F471D39865D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 wrap="square">
            <a:normAutofit fontScale="90000"/>
          </a:bodyPr>
          <a:lstStyle/>
          <a:p>
            <a:r>
              <a:rPr lang="it-IT" dirty="0"/>
              <a:t>Ti è capitato di avere in cura pazienti seguiti dal servizio di cure palliative domiciliari per nefropatia terminale?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="" xmlns:a16="http://schemas.microsoft.com/office/drawing/2014/main" id="{9149626A-DD2D-42A8-8CA4-C61B9DAE3595}"/>
              </a:ext>
            </a:extLst>
          </p:cNvPr>
          <p:cNvSpPr>
            <a:spLocks noGrp="1"/>
          </p:cNvSpPr>
          <p:nvPr>
            <p:ph type="body" sz="half" idx="1"/>
            <p:custDataLst>
              <p:tags r:id="rId2"/>
            </p:custDataLst>
          </p:nvPr>
        </p:nvSpPr>
        <p:spPr>
          <a:xfrm>
            <a:off x="1009650" y="3234397"/>
            <a:ext cx="3625850" cy="1684606"/>
          </a:xfrm>
        </p:spPr>
        <p:txBody>
          <a:bodyPr wrap="square">
            <a:normAutofit/>
          </a:bodyPr>
          <a:lstStyle/>
          <a:p>
            <a:pPr marL="548640" indent="-514350">
              <a:lnSpc>
                <a:spcPct val="150000"/>
              </a:lnSpc>
              <a:buFont typeface="Corbel" pitchFamily="34" charset="0"/>
              <a:buAutoNum type="arabicPeriod"/>
            </a:pPr>
            <a:r>
              <a:rPr lang="it-IT" sz="2800" dirty="0"/>
              <a:t>Si</a:t>
            </a:r>
          </a:p>
          <a:p>
            <a:pPr marL="548640" indent="-514350">
              <a:lnSpc>
                <a:spcPct val="150000"/>
              </a:lnSpc>
              <a:buFont typeface="Corbel" pitchFamily="34" charset="0"/>
              <a:buAutoNum type="arabicPeriod"/>
            </a:pPr>
            <a:r>
              <a:rPr lang="it-IT" sz="2800" dirty="0"/>
              <a:t>No</a:t>
            </a:r>
          </a:p>
        </p:txBody>
      </p:sp>
      <p:sp>
        <p:nvSpPr>
          <p:cNvPr id="5" name="Rettangolo 4">
            <a:extLst>
              <a:ext uri="{FF2B5EF4-FFF2-40B4-BE49-F238E27FC236}">
                <a16:creationId xmlns="" xmlns:a16="http://schemas.microsoft.com/office/drawing/2014/main" id="{C2A69C1A-2995-4DC0-97C9-4A573B7CA3C5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4635500" y="2057400"/>
            <a:ext cx="3625850" cy="4038600"/>
          </a:xfrm>
          <a:prstGeom prst="rect">
            <a:avLst/>
          </a:prstGeom>
          <a:blipFill>
            <a:blip r:embed="rId6"/>
            <a:stretch>
              <a:fillRect/>
            </a:stretch>
          </a:blipFill>
          <a:ln w="1905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7" name="Immagine 6">
            <a:extLst>
              <a:ext uri="{FF2B5EF4-FFF2-40B4-BE49-F238E27FC236}">
                <a16:creationId xmlns="" xmlns:a16="http://schemas.microsoft.com/office/drawing/2014/main" id="{DF9DC6DB-C651-4330-8335-2424223E130C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0082" y="6084130"/>
            <a:ext cx="537210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4534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/>
        </p:nvSpPr>
        <p:spPr>
          <a:xfrm>
            <a:off x="384464" y="2813903"/>
            <a:ext cx="875953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Il paziente non porta con sé </a:t>
            </a:r>
            <a:r>
              <a:rPr lang="it-IT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alcuna </a:t>
            </a:r>
            <a:r>
              <a:rPr lang="it-IT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documentazione clinica salvo esami ematochimici di Maggio 2010 che mostrano:</a:t>
            </a:r>
            <a:r>
              <a:rPr lang="it-IT" sz="2800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sz="2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2800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it-IT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creatinina 1,9 mg/dl (CKD-EPI 35 ml/min – stadio </a:t>
            </a:r>
            <a:r>
              <a:rPr lang="it-IT" sz="2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IIIb</a:t>
            </a:r>
            <a:r>
              <a:rPr lang="it-IT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it-IT" sz="2800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sz="2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- Sodio 145 mEq/L, Potassio 5,4 mEq/L</a:t>
            </a:r>
            <a:r>
              <a:rPr lang="it-IT" sz="2800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sz="2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2800" dirty="0">
                <a:latin typeface="Calibri" panose="020F0502020204030204" pitchFamily="34" charset="0"/>
                <a:cs typeface="Calibri" panose="020F0502020204030204" pitchFamily="34" charset="0"/>
              </a:rPr>
              <a:t>- in terapia con </a:t>
            </a:r>
            <a:r>
              <a:rPr lang="it-IT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antidiabetici orali, </a:t>
            </a:r>
            <a:r>
              <a:rPr lang="it-IT" sz="2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sartano+HCT</a:t>
            </a:r>
            <a:endParaRPr lang="it-IT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it-IT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it-IT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All’EO: edemi declivi, rantoli </a:t>
            </a:r>
            <a:r>
              <a:rPr lang="it-IT" sz="2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bibasilari</a:t>
            </a:r>
            <a:r>
              <a:rPr lang="it-IT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, PA 150/100mmHg</a:t>
            </a:r>
            <a:endParaRPr lang="it-IT" sz="2800" strike="sngStrike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489374" y="586458"/>
            <a:ext cx="808153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3200" dirty="0">
                <a:latin typeface="Calibri" panose="020F0502020204030204" pitchFamily="34" charset="0"/>
                <a:cs typeface="Calibri" panose="020F0502020204030204" pitchFamily="34" charset="0"/>
              </a:rPr>
              <a:t>Primo contatto </a:t>
            </a:r>
            <a:r>
              <a:rPr lang="it-IT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nel Settembre 2010 all’ambulatorio divisionale</a:t>
            </a:r>
          </a:p>
          <a:p>
            <a:pPr algn="ctr"/>
            <a:r>
              <a:rPr lang="it-IT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(c/o Nuovo Ronco – Gussago).</a:t>
            </a:r>
            <a:endParaRPr lang="it-IT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2459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564520" y="1744613"/>
            <a:ext cx="8502362" cy="2913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it-IT" sz="2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 consigliano:</a:t>
            </a:r>
          </a:p>
          <a:p>
            <a:pPr marL="257175" indent="-257175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it-IT" sz="2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Dieta iposodica, </a:t>
            </a:r>
            <a:r>
              <a:rPr lang="it-IT" sz="27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ipopotassica</a:t>
            </a:r>
            <a:r>
              <a:rPr lang="it-IT" sz="2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(evitare «sale della farmacia») e </a:t>
            </a:r>
            <a:r>
              <a:rPr lang="it-IT" sz="27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ipoglucidica</a:t>
            </a:r>
            <a:endParaRPr lang="it-IT" sz="27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" indent="-257175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it-IT" sz="2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Astensione da </a:t>
            </a:r>
            <a:r>
              <a:rPr lang="it-IT" sz="2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FANS </a:t>
            </a:r>
            <a:endParaRPr lang="it-IT" sz="27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" indent="-257175">
              <a:lnSpc>
                <a:spcPct val="107000"/>
              </a:lnSpc>
              <a:spcAft>
                <a:spcPts val="600"/>
              </a:spcAft>
              <a:buFont typeface="Calibri" panose="020F0502020204030204" pitchFamily="34" charset="0"/>
              <a:buChar char="-"/>
            </a:pPr>
            <a:r>
              <a:rPr lang="it-IT" sz="2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Controllo quotidiano di peso e </a:t>
            </a:r>
            <a:r>
              <a:rPr lang="it-IT" sz="2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pressione</a:t>
            </a:r>
          </a:p>
          <a:p>
            <a:pPr marL="257175" indent="-257175">
              <a:lnSpc>
                <a:spcPct val="107000"/>
              </a:lnSpc>
              <a:spcAft>
                <a:spcPts val="600"/>
              </a:spcAft>
              <a:buFont typeface="Calibri" panose="020F0502020204030204" pitchFamily="34" charset="0"/>
              <a:buChar char="-"/>
            </a:pPr>
            <a:r>
              <a:rPr lang="it-IT" sz="2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Potenziamento della terapia anti-ipertensiva e diuretica</a:t>
            </a:r>
            <a:endParaRPr lang="it-IT" sz="27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2964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628072" y="1141840"/>
            <a:ext cx="7823201" cy="49008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it-IT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Effettua regolari controlli nefrologici ambulatoriali a cadenza tri-/quadrimestrale durante i quali si segnalano:</a:t>
            </a:r>
          </a:p>
          <a:p>
            <a:pPr marL="176213" indent="-176213" algn="just">
              <a:lnSpc>
                <a:spcPct val="107000"/>
              </a:lnSpc>
              <a:spcAft>
                <a:spcPts val="600"/>
              </a:spcAft>
              <a:buFontTx/>
              <a:buChar char="-"/>
            </a:pPr>
            <a:r>
              <a:rPr lang="it-IT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 persistenza di </a:t>
            </a:r>
            <a:r>
              <a:rPr lang="it-IT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microematuria</a:t>
            </a:r>
            <a:r>
              <a:rPr lang="it-IT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eseguita citologia urinaria: negativa</a:t>
            </a:r>
          </a:p>
          <a:p>
            <a:pPr marL="176213" indent="-176213" algn="just">
              <a:lnSpc>
                <a:spcPct val="107000"/>
              </a:lnSpc>
              <a:spcAft>
                <a:spcPts val="600"/>
              </a:spcAft>
              <a:buFontTx/>
              <a:buChar char="-"/>
            </a:pPr>
            <a:r>
              <a:rPr lang="it-IT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 </a:t>
            </a:r>
            <a:r>
              <a:rPr lang="it-IT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iperpotassiemia</a:t>
            </a:r>
            <a:r>
              <a:rPr lang="it-IT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 peggioramento della funzione renale si sospende </a:t>
            </a:r>
            <a:r>
              <a:rPr lang="it-IT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sartano</a:t>
            </a:r>
            <a:endParaRPr lang="it-IT" sz="24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6213" indent="-176213" algn="just">
              <a:lnSpc>
                <a:spcPct val="107000"/>
              </a:lnSpc>
              <a:spcAft>
                <a:spcPts val="600"/>
              </a:spcAft>
              <a:buFontTx/>
              <a:buChar char="-"/>
            </a:pPr>
            <a:r>
              <a:rPr lang="it-IT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 sempre modestamente controllata</a:t>
            </a:r>
          </a:p>
          <a:p>
            <a:pPr marL="176213" indent="-176213" algn="just">
              <a:lnSpc>
                <a:spcPct val="107000"/>
              </a:lnSpc>
              <a:spcAft>
                <a:spcPts val="600"/>
              </a:spcAft>
              <a:buFontTx/>
              <a:buChar char="-"/>
            </a:pPr>
            <a:r>
              <a:rPr lang="it-IT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NSTEMI +PTCA e </a:t>
            </a:r>
            <a:r>
              <a:rPr lang="it-IT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stent</a:t>
            </a:r>
            <a:r>
              <a:rPr lang="it-IT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nel 2016</a:t>
            </a:r>
          </a:p>
          <a:p>
            <a:pPr marL="176213" indent="-176213" algn="just">
              <a:lnSpc>
                <a:spcPct val="107000"/>
              </a:lnSpc>
              <a:spcAft>
                <a:spcPts val="600"/>
              </a:spcAft>
              <a:buFontTx/>
              <a:buChar char="-"/>
            </a:pPr>
            <a:r>
              <a:rPr lang="it-IT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Amputazione V raggio piede dx per stenosi arteriosa arteria tibiale</a:t>
            </a:r>
          </a:p>
          <a:p>
            <a:pPr marL="176213" indent="-176213" algn="just">
              <a:lnSpc>
                <a:spcPct val="107000"/>
              </a:lnSpc>
              <a:spcAft>
                <a:spcPts val="600"/>
              </a:spcAft>
              <a:buFontTx/>
              <a:buChar char="-"/>
            </a:pPr>
            <a:r>
              <a:rPr lang="it-IT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Introdotti EPO e terapia per iperparatiroidismo secondario</a:t>
            </a:r>
          </a:p>
        </p:txBody>
      </p:sp>
    </p:spTree>
    <p:extLst>
      <p:ext uri="{BB962C8B-B14F-4D97-AF65-F5344CB8AC3E}">
        <p14:creationId xmlns:p14="http://schemas.microsoft.com/office/powerpoint/2010/main" val="61369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677537" y="486490"/>
            <a:ext cx="7232574" cy="8651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07000"/>
              </a:lnSpc>
              <a:spcAft>
                <a:spcPts val="600"/>
              </a:spcAft>
              <a:buFontTx/>
              <a:buChar char="-"/>
            </a:pPr>
            <a:r>
              <a:rPr lang="it-IT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Marzo 2017: affidato </a:t>
            </a: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all’ambulatorio </a:t>
            </a:r>
            <a:r>
              <a:rPr lang="it-IT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MaReA</a:t>
            </a: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(Malattia Renale Avanzata)</a:t>
            </a:r>
          </a:p>
        </p:txBody>
      </p:sp>
      <p:sp>
        <p:nvSpPr>
          <p:cNvPr id="5" name="Rettangolo 4"/>
          <p:cNvSpPr/>
          <p:nvPr/>
        </p:nvSpPr>
        <p:spPr>
          <a:xfrm>
            <a:off x="335107" y="2624548"/>
            <a:ext cx="8455602" cy="3012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07000"/>
              </a:lnSpc>
              <a:spcAft>
                <a:spcPts val="600"/>
              </a:spcAft>
              <a:buFontTx/>
              <a:buChar char="-"/>
            </a:pPr>
            <a:r>
              <a:rPr lang="it-IT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 </a:t>
            </a: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controllo presenta </a:t>
            </a:r>
            <a:r>
              <a:rPr lang="it-IT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funzione </a:t>
            </a: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renale </a:t>
            </a:r>
            <a:r>
              <a:rPr lang="it-IT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peggioramento (creatininemia 5,5 mg/dl, CKD-EPI 9,4 ml/</a:t>
            </a:r>
            <a:r>
              <a:rPr lang="it-IT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min</a:t>
            </a:r>
            <a:r>
              <a:rPr lang="it-IT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e </a:t>
            </a:r>
            <a:r>
              <a:rPr lang="it-IT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iperkaliemia</a:t>
            </a: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(5,7 </a:t>
            </a:r>
            <a:r>
              <a:rPr lang="it-IT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mEq</a:t>
            </a:r>
            <a:r>
              <a:rPr lang="it-IT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/L) ma non urgenze dialitiche.</a:t>
            </a:r>
          </a:p>
          <a:p>
            <a:pPr marL="342900" indent="-342900">
              <a:lnSpc>
                <a:spcPct val="107000"/>
              </a:lnSpc>
              <a:spcAft>
                <a:spcPts val="600"/>
              </a:spcAft>
              <a:buFontTx/>
              <a:buChar char="-"/>
            </a:pPr>
            <a:endParaRPr lang="it-IT" sz="24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600"/>
              </a:spcAft>
              <a:buFontTx/>
              <a:buChar char="-"/>
            </a:pPr>
            <a:r>
              <a:rPr lang="it-IT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 decide pertanto di proseguire con la terapia conservativa e di iniziare dieta fortemente ipoproteica (VLPD) e viene affidato allo specifico ambulatorio (Ambulatorio «Dieta 20»).</a:t>
            </a:r>
          </a:p>
        </p:txBody>
      </p:sp>
      <p:sp>
        <p:nvSpPr>
          <p:cNvPr id="7" name="Freccia in giù 6"/>
          <p:cNvSpPr/>
          <p:nvPr/>
        </p:nvSpPr>
        <p:spPr>
          <a:xfrm>
            <a:off x="4359096" y="1763924"/>
            <a:ext cx="407624" cy="448362"/>
          </a:xfrm>
          <a:prstGeom prst="downArrow">
            <a:avLst/>
          </a:prstGeom>
          <a:solidFill>
            <a:srgbClr val="1363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4098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52946608"/>
              </p:ext>
            </p:extLst>
          </p:nvPr>
        </p:nvGraphicFramePr>
        <p:xfrm>
          <a:off x="418641" y="396607"/>
          <a:ext cx="8284683" cy="60702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04544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5261628"/>
              </p:ext>
            </p:extLst>
          </p:nvPr>
        </p:nvGraphicFramePr>
        <p:xfrm>
          <a:off x="319490" y="121185"/>
          <a:ext cx="8482987" cy="61584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28228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Gra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28676703"/>
              </p:ext>
            </p:extLst>
          </p:nvPr>
        </p:nvGraphicFramePr>
        <p:xfrm>
          <a:off x="495759" y="297455"/>
          <a:ext cx="8317735" cy="61694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28552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a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02640396"/>
              </p:ext>
            </p:extLst>
          </p:nvPr>
        </p:nvGraphicFramePr>
        <p:xfrm>
          <a:off x="1046602" y="396607"/>
          <a:ext cx="7337234" cy="56075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96169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363557" y="561859"/>
            <a:ext cx="84058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it-IT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Continua con «Dieta 20» fino ad Agosto 2017 con parametri di funzione renale il lento peggioramento ma assetto metabolico buono.</a:t>
            </a:r>
          </a:p>
          <a:p>
            <a:pPr marL="285750" indent="-285750">
              <a:buFontTx/>
              <a:buChar char="-"/>
            </a:pPr>
            <a:r>
              <a:rPr lang="it-IT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Viene informato sul futuro dialitico e sulle opzioni disponibili.</a:t>
            </a:r>
          </a:p>
        </p:txBody>
      </p:sp>
      <p:sp>
        <p:nvSpPr>
          <p:cNvPr id="5" name="Freccia in giù 4"/>
          <p:cNvSpPr/>
          <p:nvPr/>
        </p:nvSpPr>
        <p:spPr>
          <a:xfrm>
            <a:off x="4439796" y="2369938"/>
            <a:ext cx="407624" cy="448362"/>
          </a:xfrm>
          <a:prstGeom prst="downArrow">
            <a:avLst/>
          </a:prstGeom>
          <a:solidFill>
            <a:srgbClr val="1363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295275" y="3152842"/>
            <a:ext cx="85898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14600" indent="-2514600"/>
            <a:r>
              <a:rPr lang="it-IT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21 Agosto 2017: 	alla visita di controllo importanti edemi declivi per cui si potenzia terapia diuretica</a:t>
            </a:r>
            <a:endParaRPr lang="it-IT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295274" y="4670620"/>
            <a:ext cx="858982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14600" indent="-2514600"/>
            <a:r>
              <a:rPr lang="it-IT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8 Settembre 2017: 	ricovero c/o Nefrologia per uremia terminale con: astenia, anoressia marcata, disidratazione e ulteriore peggioramento della funzione renale</a:t>
            </a:r>
            <a:endParaRPr lang="it-IT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Freccia in giù 7"/>
          <p:cNvSpPr/>
          <p:nvPr/>
        </p:nvSpPr>
        <p:spPr>
          <a:xfrm>
            <a:off x="4439796" y="4037714"/>
            <a:ext cx="407624" cy="448362"/>
          </a:xfrm>
          <a:prstGeom prst="downArrow">
            <a:avLst/>
          </a:prstGeom>
          <a:solidFill>
            <a:srgbClr val="1363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2919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325541" y="980267"/>
            <a:ext cx="844776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Durante il ricovero:</a:t>
            </a:r>
          </a:p>
          <a:p>
            <a:pPr marL="342900" indent="-342900">
              <a:buFontTx/>
              <a:buChar char="-"/>
            </a:pPr>
            <a:r>
              <a:rPr lang="it-IT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Comparsa di bradicardia </a:t>
            </a:r>
            <a:r>
              <a:rPr lang="it-IT" sz="2400" dirty="0" smtClean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 posizionato PM complicato da NSTEMI post-operatorio (alla coronarografia stenosi del 70% dell’IVA, pregressi </a:t>
            </a:r>
            <a:r>
              <a:rPr lang="it-IT" sz="2400" dirty="0" err="1" smtClean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stent</a:t>
            </a:r>
            <a:r>
              <a:rPr lang="it-IT" sz="2400" dirty="0" smtClean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ancora pervi)</a:t>
            </a:r>
          </a:p>
          <a:p>
            <a:pPr marL="342900" indent="-342900">
              <a:buFontTx/>
              <a:buChar char="-"/>
            </a:pPr>
            <a:r>
              <a:rPr lang="it-IT" sz="2400" dirty="0" smtClean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Comparsa di scompenso cardiaco e insufficienza respiratoria con necessità di Emodialisi e NIV</a:t>
            </a:r>
            <a:endParaRPr lang="it-IT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Freccia in giù 4"/>
          <p:cNvSpPr/>
          <p:nvPr/>
        </p:nvSpPr>
        <p:spPr>
          <a:xfrm>
            <a:off x="4345609" y="3559808"/>
            <a:ext cx="407624" cy="448362"/>
          </a:xfrm>
          <a:prstGeom prst="downArrow">
            <a:avLst/>
          </a:prstGeom>
          <a:solidFill>
            <a:srgbClr val="1363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325541" y="4466673"/>
            <a:ext cx="853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Visto il quadro clinico e la necessità dialitica il paziente ed i parenti optano per la dialisi peritoneale</a:t>
            </a:r>
            <a:endParaRPr lang="it-IT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3233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CFC7A757-DCCE-40BB-AE0F-F15606363E5F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 wrap="square">
            <a:normAutofit fontScale="90000"/>
          </a:bodyPr>
          <a:lstStyle/>
          <a:p>
            <a:r>
              <a:rPr lang="it-IT" dirty="0"/>
              <a:t>Chi pensate abbia il ruolo principale nella scelta sull’inizio o meno della terapia dialitica?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="" xmlns:a16="http://schemas.microsoft.com/office/drawing/2014/main" id="{412F52ED-E958-493C-AD15-D15A8C280531}"/>
              </a:ext>
            </a:extLst>
          </p:cNvPr>
          <p:cNvSpPr>
            <a:spLocks noGrp="1"/>
          </p:cNvSpPr>
          <p:nvPr>
            <p:ph type="body" sz="half" idx="1"/>
            <p:custDataLst>
              <p:tags r:id="rId2"/>
            </p:custDataLst>
          </p:nvPr>
        </p:nvSpPr>
        <p:spPr>
          <a:xfrm>
            <a:off x="857250" y="2256032"/>
            <a:ext cx="3625850" cy="3497654"/>
          </a:xfrm>
        </p:spPr>
        <p:txBody>
          <a:bodyPr wrap="square">
            <a:normAutofit/>
          </a:bodyPr>
          <a:lstStyle/>
          <a:p>
            <a:pPr marL="548640" indent="-514350">
              <a:lnSpc>
                <a:spcPct val="150000"/>
              </a:lnSpc>
              <a:buFont typeface="Corbel" pitchFamily="34" charset="0"/>
              <a:buAutoNum type="arabicPeriod"/>
            </a:pPr>
            <a:r>
              <a:rPr lang="it-IT" sz="2600" dirty="0"/>
              <a:t>Il paziente</a:t>
            </a:r>
          </a:p>
          <a:p>
            <a:pPr marL="548640" indent="-514350">
              <a:lnSpc>
                <a:spcPct val="150000"/>
              </a:lnSpc>
              <a:buFont typeface="Corbel" pitchFamily="34" charset="0"/>
              <a:buAutoNum type="arabicPeriod"/>
            </a:pPr>
            <a:r>
              <a:rPr lang="it-IT" sz="2600" dirty="0"/>
              <a:t>Il </a:t>
            </a:r>
            <a:r>
              <a:rPr lang="it-IT" sz="2600" dirty="0" err="1"/>
              <a:t>caregiver</a:t>
            </a:r>
            <a:endParaRPr lang="it-IT" sz="2600" dirty="0"/>
          </a:p>
          <a:p>
            <a:pPr marL="548640" indent="-514350">
              <a:lnSpc>
                <a:spcPct val="150000"/>
              </a:lnSpc>
              <a:buFont typeface="Corbel" pitchFamily="34" charset="0"/>
              <a:buAutoNum type="arabicPeriod"/>
            </a:pPr>
            <a:r>
              <a:rPr lang="it-IT" sz="2600" dirty="0"/>
              <a:t>Il nefrologo</a:t>
            </a:r>
          </a:p>
          <a:p>
            <a:pPr marL="548640" indent="-514350">
              <a:lnSpc>
                <a:spcPct val="150000"/>
              </a:lnSpc>
              <a:buFont typeface="Corbel" pitchFamily="34" charset="0"/>
              <a:buAutoNum type="arabicPeriod"/>
            </a:pPr>
            <a:r>
              <a:rPr lang="it-IT" sz="2600" dirty="0"/>
              <a:t>Il Medico di medicina generale</a:t>
            </a:r>
          </a:p>
          <a:p>
            <a:pPr marL="491490" indent="-457200">
              <a:buFont typeface="Corbel" pitchFamily="34" charset="0"/>
              <a:buAutoNum type="arabicPeriod"/>
            </a:pPr>
            <a:endParaRPr lang="it-IT" dirty="0"/>
          </a:p>
        </p:txBody>
      </p:sp>
      <p:sp>
        <p:nvSpPr>
          <p:cNvPr id="5" name="Rettangolo 4">
            <a:extLst>
              <a:ext uri="{FF2B5EF4-FFF2-40B4-BE49-F238E27FC236}">
                <a16:creationId xmlns="" xmlns:a16="http://schemas.microsoft.com/office/drawing/2014/main" id="{BD70290D-2700-45D3-8BC6-997591C39A39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4635500" y="2057400"/>
            <a:ext cx="3625850" cy="4038600"/>
          </a:xfrm>
          <a:prstGeom prst="rect">
            <a:avLst/>
          </a:prstGeom>
          <a:blipFill>
            <a:blip r:embed="rId6"/>
            <a:stretch>
              <a:fillRect/>
            </a:stretch>
          </a:blipFill>
          <a:ln w="1905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7" name="Immagine 6">
            <a:extLst>
              <a:ext uri="{FF2B5EF4-FFF2-40B4-BE49-F238E27FC236}">
                <a16:creationId xmlns="" xmlns:a16="http://schemas.microsoft.com/office/drawing/2014/main" id="{709836AA-20C7-433A-BA85-4F0470AC0FC4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9578" y="5908870"/>
            <a:ext cx="537210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3666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501808" y="689576"/>
            <a:ext cx="844776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24000" indent="-1524000"/>
            <a:r>
              <a:rPr lang="it-IT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13/10/17: 	posizionato catetere peritoneale di Tenckhoff (nel frattempo prosegue con HD).</a:t>
            </a:r>
          </a:p>
          <a:p>
            <a:pPr marL="1524000" indent="-1524000"/>
            <a:endParaRPr lang="it-IT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524000" indent="-1524000"/>
            <a:r>
              <a:rPr lang="it-IT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30/10/17: 	inizio terapia dialitica peritoneale.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419182" y="3402819"/>
            <a:ext cx="844776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24000" indent="-1524000"/>
            <a:r>
              <a:rPr lang="it-IT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21/11/17: 	alla visita di controllo benessere soggettivo, buona la crasi ematica e gli indici metabolici.</a:t>
            </a:r>
          </a:p>
          <a:p>
            <a:pPr marL="1524000" indent="-1524000"/>
            <a:r>
              <a:rPr lang="it-IT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	Metodica ben tollerata.</a:t>
            </a:r>
          </a:p>
          <a:p>
            <a:pPr marL="1524000" indent="-1524000"/>
            <a:r>
              <a:rPr lang="it-IT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	All’E.O.: edemi declivi (il paziente non ha rispettato la restrizione idrica) per cui si potenzia terapia diuretica e si ribadisce l’importanza della compliance dietetico-terapeutica.</a:t>
            </a:r>
          </a:p>
        </p:txBody>
      </p:sp>
      <p:sp>
        <p:nvSpPr>
          <p:cNvPr id="6" name="Freccia in giù 5"/>
          <p:cNvSpPr/>
          <p:nvPr/>
        </p:nvSpPr>
        <p:spPr>
          <a:xfrm>
            <a:off x="4318065" y="2490976"/>
            <a:ext cx="407624" cy="448362"/>
          </a:xfrm>
          <a:prstGeom prst="downArrow">
            <a:avLst/>
          </a:prstGeom>
          <a:solidFill>
            <a:srgbClr val="1363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1010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2158198" y="6017349"/>
            <a:ext cx="48261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Tx/>
              <a:buChar char="-"/>
            </a:pPr>
            <a:r>
              <a:rPr lang="it-IT" sz="2400" dirty="0">
                <a:latin typeface="Calibri" panose="020F0502020204030204" pitchFamily="34" charset="0"/>
                <a:cs typeface="Calibri" panose="020F0502020204030204" pitchFamily="34" charset="0"/>
              </a:rPr>
              <a:t>Si programma controllo a un mese.</a:t>
            </a:r>
          </a:p>
        </p:txBody>
      </p:sp>
      <p:sp>
        <p:nvSpPr>
          <p:cNvPr id="5" name="Rettangolo 4"/>
          <p:cNvSpPr/>
          <p:nvPr/>
        </p:nvSpPr>
        <p:spPr>
          <a:xfrm>
            <a:off x="3213981" y="179809"/>
            <a:ext cx="29899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Tx/>
              <a:buChar char="-"/>
            </a:pPr>
            <a:r>
              <a:rPr lang="it-IT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Si adegua la terapia:</a:t>
            </a:r>
            <a:endParaRPr lang="it-IT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2529356" y="821032"/>
            <a:ext cx="4083875" cy="501675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Tx/>
              <a:buChar char="-"/>
            </a:pPr>
            <a:r>
              <a:rPr lang="it-IT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Apidra</a:t>
            </a:r>
            <a:r>
              <a:rPr lang="it-IT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2+7+4UI/die</a:t>
            </a:r>
          </a:p>
          <a:p>
            <a:pPr marL="285750" indent="-285750">
              <a:buFontTx/>
              <a:buChar char="-"/>
            </a:pPr>
            <a:r>
              <a:rPr lang="it-IT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Calcitriolo 0,25mcg 1cp il </a:t>
            </a:r>
            <a:r>
              <a:rPr lang="it-IT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lun</a:t>
            </a:r>
            <a:r>
              <a:rPr lang="it-IT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lang="it-IT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ven</a:t>
            </a:r>
            <a:endParaRPr lang="it-IT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Tx/>
              <a:buChar char="-"/>
            </a:pPr>
            <a:r>
              <a:rPr lang="it-IT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Cardioaspirin</a:t>
            </a:r>
            <a:r>
              <a:rPr lang="it-IT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100mg 1cp/die</a:t>
            </a:r>
          </a:p>
          <a:p>
            <a:pPr marL="285750" indent="-285750">
              <a:buFontTx/>
              <a:buChar char="-"/>
            </a:pPr>
            <a:r>
              <a:rPr lang="it-IT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Clopixol</a:t>
            </a:r>
            <a:r>
              <a:rPr lang="it-IT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3 </a:t>
            </a:r>
            <a:r>
              <a:rPr lang="it-IT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gtt</a:t>
            </a:r>
            <a:r>
              <a:rPr lang="it-IT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/die</a:t>
            </a:r>
          </a:p>
          <a:p>
            <a:pPr marL="285750" indent="-285750">
              <a:buFontTx/>
              <a:buChar char="-"/>
            </a:pPr>
            <a:r>
              <a:rPr lang="it-IT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Didrogyl</a:t>
            </a:r>
            <a:r>
              <a:rPr lang="it-IT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20 </a:t>
            </a:r>
            <a:r>
              <a:rPr lang="it-IT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gtt</a:t>
            </a:r>
            <a:r>
              <a:rPr lang="it-IT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it-IT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sett</a:t>
            </a:r>
            <a:endParaRPr lang="it-IT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Tx/>
              <a:buChar char="-"/>
            </a:pPr>
            <a:r>
              <a:rPr lang="it-IT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Folina</a:t>
            </a:r>
            <a:r>
              <a:rPr lang="it-IT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5mg 1cp/die</a:t>
            </a:r>
          </a:p>
          <a:p>
            <a:pPr marL="285750" indent="-285750">
              <a:buFontTx/>
              <a:buChar char="-"/>
            </a:pPr>
            <a:r>
              <a:rPr lang="it-IT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KCl</a:t>
            </a:r>
            <a:r>
              <a:rPr lang="it-IT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retard 600mg 1cp/die</a:t>
            </a:r>
          </a:p>
          <a:p>
            <a:pPr marL="285750" indent="-285750">
              <a:buFontTx/>
              <a:buChar char="-"/>
            </a:pPr>
            <a:r>
              <a:rPr lang="it-IT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Lasix</a:t>
            </a:r>
            <a:r>
              <a:rPr lang="it-IT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500mg ½ </a:t>
            </a:r>
            <a:r>
              <a:rPr lang="it-IT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cp</a:t>
            </a:r>
            <a:r>
              <a:rPr lang="it-IT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x 2/die</a:t>
            </a:r>
          </a:p>
          <a:p>
            <a:pPr marL="285750" indent="-285750">
              <a:buFontTx/>
              <a:buChar char="-"/>
            </a:pPr>
            <a:r>
              <a:rPr lang="it-IT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Lobivon</a:t>
            </a:r>
            <a:r>
              <a:rPr lang="it-IT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5mg 1cp/die</a:t>
            </a:r>
          </a:p>
          <a:p>
            <a:pPr marL="285750" indent="-285750">
              <a:buFontTx/>
              <a:buChar char="-"/>
            </a:pPr>
            <a:r>
              <a:rPr lang="it-IT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Minitran</a:t>
            </a:r>
            <a:r>
              <a:rPr lang="it-IT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cerotto 15mg 1/die</a:t>
            </a:r>
          </a:p>
          <a:p>
            <a:pPr marL="285750" indent="-285750">
              <a:buFontTx/>
              <a:buChar char="-"/>
            </a:pPr>
            <a:r>
              <a:rPr lang="it-IT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Neorecormon</a:t>
            </a:r>
            <a:r>
              <a:rPr lang="it-IT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4000U x2/</a:t>
            </a:r>
            <a:r>
              <a:rPr lang="it-IT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sett</a:t>
            </a:r>
            <a:endParaRPr lang="it-IT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Tx/>
              <a:buChar char="-"/>
            </a:pPr>
            <a:r>
              <a:rPr lang="it-IT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Omnic</a:t>
            </a:r>
            <a:r>
              <a:rPr lang="it-IT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4mg 1cp/die</a:t>
            </a:r>
          </a:p>
          <a:p>
            <a:pPr marL="285750" indent="-285750">
              <a:buFontTx/>
              <a:buChar char="-"/>
            </a:pPr>
            <a:r>
              <a:rPr lang="it-IT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Pantoprazolo</a:t>
            </a:r>
            <a:r>
              <a:rPr lang="it-IT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20mg 1cp/die</a:t>
            </a:r>
          </a:p>
          <a:p>
            <a:pPr marL="285750" indent="-285750">
              <a:buFontTx/>
              <a:buChar char="-"/>
            </a:pPr>
            <a:r>
              <a:rPr lang="it-IT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Plavix</a:t>
            </a:r>
            <a:r>
              <a:rPr lang="it-IT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75mg 1cp/die</a:t>
            </a:r>
          </a:p>
          <a:p>
            <a:pPr marL="285750" indent="-285750">
              <a:buFontTx/>
              <a:buChar char="-"/>
            </a:pPr>
            <a:r>
              <a:rPr lang="it-IT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Sodio bicarbonato 500mg 2cp/die</a:t>
            </a:r>
          </a:p>
          <a:p>
            <a:pPr marL="285750" indent="-285750">
              <a:buFontTx/>
              <a:buChar char="-"/>
            </a:pPr>
            <a:r>
              <a:rPr lang="it-IT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Torvast</a:t>
            </a:r>
            <a:r>
              <a:rPr lang="it-IT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20mg 1cp/die</a:t>
            </a:r>
            <a:endParaRPr lang="it-IT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578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708382" y="1762698"/>
            <a:ext cx="5396413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3600" dirty="0">
                <a:latin typeface="Calibri" panose="020F0502020204030204" pitchFamily="34" charset="0"/>
                <a:cs typeface="Calibri" panose="020F0502020204030204" pitchFamily="34" charset="0"/>
              </a:rPr>
              <a:t>Grazie per l’attenzione</a:t>
            </a:r>
          </a:p>
          <a:p>
            <a:pPr algn="ctr"/>
            <a:endParaRPr lang="it-IT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it-IT" sz="3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it-IT" sz="3600" dirty="0">
                <a:latin typeface="Calibri" panose="020F0502020204030204" pitchFamily="34" charset="0"/>
                <a:cs typeface="Calibri" panose="020F0502020204030204" pitchFamily="34" charset="0"/>
              </a:rPr>
              <a:t>Ed ora la parola agli Esperti!</a:t>
            </a:r>
          </a:p>
          <a:p>
            <a:pPr algn="ctr"/>
            <a:endParaRPr lang="it-IT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6439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2412694" y="2732183"/>
            <a:ext cx="426911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800" dirty="0" smtClean="0">
                <a:solidFill>
                  <a:srgbClr val="13631B"/>
                </a:solidFill>
              </a:rPr>
              <a:t>Caso clinico n° 1</a:t>
            </a:r>
            <a:endParaRPr lang="it-IT" sz="4800" dirty="0">
              <a:solidFill>
                <a:srgbClr val="13631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2557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794091" y="718829"/>
            <a:ext cx="8115300" cy="4911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it-IT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Sig.ra “Rosina” di 86 anni, affetta da:</a:t>
            </a:r>
          </a:p>
          <a:p>
            <a:pPr marL="257175" indent="-257175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it-IT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IRC V stadio secondaria a nefropatia non indagata istologicamente (prima diagnosi nel </a:t>
            </a:r>
            <a:r>
              <a:rPr lang="it-IT" sz="3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1999, verosimile genesi vascolare- diabetica)</a:t>
            </a:r>
            <a:endParaRPr lang="it-IT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" indent="-257175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it-IT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Ipertensione arteriosa</a:t>
            </a:r>
          </a:p>
          <a:p>
            <a:pPr marL="257175" indent="-257175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it-IT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DM II in terapia con </a:t>
            </a:r>
            <a:r>
              <a:rPr lang="it-IT" sz="32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metformina</a:t>
            </a:r>
            <a:endParaRPr lang="it-IT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" indent="-257175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it-IT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Pregresso ictus cerebri</a:t>
            </a:r>
          </a:p>
          <a:p>
            <a:pPr marL="257175" indent="-257175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it-IT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Encefalopatia a corpi di </a:t>
            </a:r>
            <a:r>
              <a:rPr lang="it-IT" sz="32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Lewy</a:t>
            </a:r>
            <a:endParaRPr lang="it-IT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it-IT" sz="3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Positività per </a:t>
            </a:r>
            <a:r>
              <a:rPr lang="it-IT" sz="32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HBcAb</a:t>
            </a:r>
            <a:endParaRPr lang="it-IT" sz="32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2970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/>
        </p:nvSpPr>
        <p:spPr>
          <a:xfrm>
            <a:off x="384465" y="3078308"/>
            <a:ext cx="875953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800" dirty="0">
                <a:latin typeface="Calibri" panose="020F0502020204030204" pitchFamily="34" charset="0"/>
                <a:cs typeface="Calibri" panose="020F0502020204030204" pitchFamily="34" charset="0"/>
              </a:rPr>
              <a:t>All’epoca:</a:t>
            </a:r>
            <a:br>
              <a:rPr lang="it-IT" sz="2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2800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it-IT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creatininemia 3,5 mg/dl (CKD-EPI 11,6 ml/min/1.73 m2 – stadio V)</a:t>
            </a:r>
            <a:r>
              <a:rPr lang="it-IT" sz="2800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sz="2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2800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it-IT" sz="2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Hb</a:t>
            </a:r>
            <a:r>
              <a:rPr lang="it-IT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 12,8 g/dl</a:t>
            </a:r>
          </a:p>
          <a:p>
            <a:r>
              <a:rPr lang="it-IT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- Sodio 145 mEq/l, Potassio 5,2 </a:t>
            </a:r>
            <a:r>
              <a:rPr lang="it-IT" sz="2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mEq</a:t>
            </a:r>
            <a:r>
              <a:rPr lang="it-IT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/l</a:t>
            </a:r>
            <a:endParaRPr lang="it-IT" u="sng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654627" y="1269504"/>
            <a:ext cx="808153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3200" dirty="0">
                <a:latin typeface="Calibri" panose="020F0502020204030204" pitchFamily="34" charset="0"/>
                <a:cs typeface="Calibri" panose="020F0502020204030204" pitchFamily="34" charset="0"/>
              </a:rPr>
              <a:t>Primo contatto </a:t>
            </a:r>
            <a:r>
              <a:rPr lang="it-IT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nell’Aprile 2013 all’ambulatorio </a:t>
            </a:r>
            <a:r>
              <a:rPr lang="it-IT" sz="3200" dirty="0">
                <a:latin typeface="Calibri" panose="020F0502020204030204" pitchFamily="34" charset="0"/>
                <a:cs typeface="Calibri" panose="020F0502020204030204" pitchFamily="34" charset="0"/>
              </a:rPr>
              <a:t>divisionale</a:t>
            </a:r>
            <a:r>
              <a:rPr lang="it-IT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it-IT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1192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641638" y="984449"/>
            <a:ext cx="8502362" cy="46153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it-IT" sz="2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 consigliano:</a:t>
            </a:r>
          </a:p>
          <a:p>
            <a:pPr marL="257175" indent="-257175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it-IT" sz="2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Ecografia renale con doppler delle arterie renali</a:t>
            </a:r>
          </a:p>
          <a:p>
            <a:pPr marL="257175" indent="-257175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it-IT" sz="2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Sospensione </a:t>
            </a:r>
            <a:r>
              <a:rPr lang="it-IT" sz="27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metformina</a:t>
            </a:r>
            <a:r>
              <a:rPr lang="it-IT" sz="2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 passaggio ad altro ipoglicemizzante orale (es.: </a:t>
            </a:r>
            <a:r>
              <a:rPr lang="it-IT" sz="27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Repaglinide</a:t>
            </a:r>
            <a:r>
              <a:rPr lang="it-IT" sz="2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257175" indent="-257175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it-IT" sz="2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Introduzione di bicarbonato di sodio per contrastare la tendenziale </a:t>
            </a:r>
            <a:r>
              <a:rPr lang="it-IT" sz="27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iperpotassiemia</a:t>
            </a:r>
            <a:r>
              <a:rPr lang="it-IT" sz="2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it-IT" sz="27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" indent="-257175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it-IT" sz="2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Dieta </a:t>
            </a:r>
            <a:r>
              <a:rPr lang="it-IT" sz="2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iposodica, </a:t>
            </a:r>
            <a:r>
              <a:rPr lang="it-IT" sz="27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ipopotassica</a:t>
            </a:r>
            <a:r>
              <a:rPr lang="it-IT" sz="2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(evitare «sale della farmacia») e </a:t>
            </a:r>
            <a:r>
              <a:rPr lang="it-IT" sz="27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ipoglucidica</a:t>
            </a:r>
            <a:endParaRPr lang="it-IT" sz="27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" indent="-257175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it-IT" sz="2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Astensione da </a:t>
            </a:r>
            <a:r>
              <a:rPr lang="it-IT" sz="2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FANS </a:t>
            </a:r>
            <a:endParaRPr lang="it-IT" sz="27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" indent="-257175">
              <a:lnSpc>
                <a:spcPct val="107000"/>
              </a:lnSpc>
              <a:spcAft>
                <a:spcPts val="600"/>
              </a:spcAft>
              <a:buFont typeface="Calibri" panose="020F0502020204030204" pitchFamily="34" charset="0"/>
              <a:buChar char="-"/>
            </a:pPr>
            <a:r>
              <a:rPr lang="it-IT" sz="2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Controllo quotidiano di peso e </a:t>
            </a:r>
            <a:r>
              <a:rPr lang="it-IT" sz="2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pressione.</a:t>
            </a:r>
            <a:endParaRPr lang="it-IT" sz="27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6588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264968" y="602012"/>
            <a:ext cx="8525741" cy="1503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07000"/>
              </a:lnSpc>
              <a:spcAft>
                <a:spcPts val="600"/>
              </a:spcAft>
              <a:buFontTx/>
              <a:buChar char="-"/>
            </a:pPr>
            <a:r>
              <a:rPr lang="it-IT" sz="2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Regolari controlli nefrologici ambulatoriali </a:t>
            </a:r>
          </a:p>
          <a:p>
            <a:pPr marL="342900" indent="-342900">
              <a:lnSpc>
                <a:spcPct val="107000"/>
              </a:lnSpc>
              <a:spcAft>
                <a:spcPts val="600"/>
              </a:spcAft>
              <a:buFontTx/>
              <a:buChar char="-"/>
            </a:pPr>
            <a:r>
              <a:rPr lang="it-IT" sz="2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Gennaio 2014: affidata all’ambulatorio </a:t>
            </a:r>
            <a:r>
              <a:rPr lang="it-IT" sz="27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MaReA</a:t>
            </a:r>
            <a:r>
              <a:rPr lang="it-IT" sz="2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(Malattia Renale Avanzata)</a:t>
            </a:r>
          </a:p>
        </p:txBody>
      </p:sp>
      <p:sp>
        <p:nvSpPr>
          <p:cNvPr id="5" name="Rettangolo 4"/>
          <p:cNvSpPr/>
          <p:nvPr/>
        </p:nvSpPr>
        <p:spPr>
          <a:xfrm>
            <a:off x="264968" y="2283025"/>
            <a:ext cx="8455602" cy="1426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it-IT" sz="2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 </a:t>
            </a:r>
            <a:r>
              <a:rPr lang="it-IT" sz="2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controllo: funzione </a:t>
            </a:r>
            <a:r>
              <a:rPr lang="it-IT" sz="2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renale </a:t>
            </a:r>
            <a:r>
              <a:rPr lang="it-IT" sz="2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stabile (creatinina 3,1 mg/dl, CKD-EPI 14 ml/min), </a:t>
            </a:r>
            <a:r>
              <a:rPr lang="it-IT" sz="2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non segni di sovraccarico idro-salino, non </a:t>
            </a:r>
            <a:r>
              <a:rPr lang="it-IT" sz="2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urgenze dialitiche.</a:t>
            </a:r>
            <a:endParaRPr lang="it-IT" sz="27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335107" y="4062436"/>
            <a:ext cx="8385463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8288" indent="-268288" algn="just">
              <a:buFontTx/>
              <a:buChar char="-"/>
            </a:pPr>
            <a:r>
              <a:rPr lang="it-IT" sz="2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 adegua terapia per riscontro di iperparatiroidismo secondario;</a:t>
            </a:r>
          </a:p>
          <a:p>
            <a:pPr marL="268288" indent="-268288" algn="just">
              <a:buFontTx/>
              <a:buChar char="-"/>
            </a:pPr>
            <a:r>
              <a:rPr lang="it-IT" sz="2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Prescritti:	esami </a:t>
            </a:r>
            <a:r>
              <a:rPr lang="it-IT" sz="2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 </a:t>
            </a:r>
            <a:r>
              <a:rPr lang="it-IT" sz="2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controllo</a:t>
            </a:r>
          </a:p>
          <a:p>
            <a:pPr marL="1524000" lvl="1" indent="-1066800" algn="just"/>
            <a:r>
              <a:rPr lang="it-IT" sz="2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dieta 60g </a:t>
            </a:r>
            <a:r>
              <a:rPr lang="it-IT" sz="2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proteine/die </a:t>
            </a:r>
            <a:r>
              <a:rPr lang="it-IT" sz="2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 diabetici</a:t>
            </a:r>
          </a:p>
          <a:p>
            <a:pPr marL="1524000" lvl="1" indent="-1066800" algn="just"/>
            <a:r>
              <a:rPr lang="it-IT" sz="2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adeguamento </a:t>
            </a:r>
            <a:r>
              <a:rPr lang="it-IT" sz="2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della terapia </a:t>
            </a:r>
            <a:r>
              <a:rPr lang="it-IT" sz="2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diuretica.</a:t>
            </a:r>
            <a:endParaRPr lang="it-IT" sz="2700" dirty="0"/>
          </a:p>
        </p:txBody>
      </p:sp>
    </p:spTree>
    <p:extLst>
      <p:ext uri="{BB962C8B-B14F-4D97-AF65-F5344CB8AC3E}">
        <p14:creationId xmlns:p14="http://schemas.microsoft.com/office/powerpoint/2010/main" val="3541933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709180" y="2663515"/>
            <a:ext cx="7956839" cy="1503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</a:pPr>
            <a:r>
              <a:rPr lang="it-IT" sz="2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 allora effettua regolari controlli a cadenza </a:t>
            </a:r>
          </a:p>
          <a:p>
            <a:pPr algn="ctr">
              <a:lnSpc>
                <a:spcPct val="107000"/>
              </a:lnSpc>
              <a:spcAft>
                <a:spcPts val="600"/>
              </a:spcAft>
            </a:pPr>
            <a:r>
              <a:rPr lang="it-IT" sz="2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bi-/trimestrale presso l’ambulatorio </a:t>
            </a:r>
            <a:r>
              <a:rPr lang="it-IT" sz="27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MaReA</a:t>
            </a:r>
            <a:r>
              <a:rPr lang="it-IT" sz="2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con il seguente andamento degli esami ematochimici</a:t>
            </a:r>
          </a:p>
        </p:txBody>
      </p:sp>
    </p:spTree>
    <p:extLst>
      <p:ext uri="{BB962C8B-B14F-4D97-AF65-F5344CB8AC3E}">
        <p14:creationId xmlns:p14="http://schemas.microsoft.com/office/powerpoint/2010/main" val="298965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ENTOMETER" val="Question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ENTOMETER" val="Options: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ENTOGRAPH" val="/piyB5pUgjkR1Mt+wiYOnlO5jXdb7sKbyqvtCFY2tuE7xPrK5VKfp5ZjDZHu6j3m+QrLYaoBNvbB0O/ByRQBYZEuEqPCloVeIpgpipOfLS/tvm4ZXdETzihJq3+jY+EzdYwDUUS9zW1yWhDwJeocIXPoQVbQsYImFB9ze5QClMiWLzNVZ4TORWcMZTlgZzleldglQeVv41lJ+2u292D+ivOyst40+0S2JqS/9YlBgOzACN8Afo/C0btbSxC+JZMVrdTdSXXKcnrT5wbK5gwf+8exrxKrGsSdyDGbDB3YkTcnw98/z6NVJmGT2kx+4LayYQuQos06xJr+2xogtGsYOEj7BBpC96rqHATMD089auCmU6OS2F5c8DAEyl6SWmg8plOjktheXPD2aUvq9PhB1YMYWPyiCDQ14aZVY6s7/vWy28pavtPgliKX//+CcJvb7rO+tB8p7mO2F9MrG5cpaMXED+OUTG8pM9wqYyZY0XMSmns+yb7fQVcXGsZYGptDqJYdM28N0kS1DbbqYRx60GY9pqyjabOY/ApWkAvjAEWO/gEJab2RiVzt5+V6145mrXflKHxsOLhp28fuOS76QVqPygxhZE1NtAQKznBg1iSRpBkb7XDs3E7cTvomxdXEPs8U/13kfd4Yb6/0yUElAadio4pG1wY7QABe+IAResghVAFqqmFdndsK6+qDqb+aqJYdM28N0kQlySjKPRWkTphsR+fhv8ENoozgjTzAL3kYb6/0yUElAadio4pG1wY7pCBBpvGLV84hVAFqqmFdnae+o0MhoUCKqJYdM28N0kTsqt0bq08xn5hsR+fhv8ENDtIvJt+BcdsYb6/0yUElAadio4pG1wY7sIzbDwQUSBYZAQtIUTdskVmr9ZNFIOp0pGfXyLR6STNYrfqePVu9y0hEIjhHVx9E34ucoWi2ApHuDKiq7bx7udEouvJ6zqXMgny919xmsA1Wsn9v3Mb9XiTs8lDMlYUQVYmkVflGR+MKc8WT6keGuC0pS0zcBZIqwPx7VbFFp4cSHlJFIet8GnbCxZAmXBFdWK36nj1bvcsSHlJFIet8GienD2p5HRsX34ucoWi2ApER3i5Fe4too9EouvJ6zqXMi11D9ER6P+v2sbGpvTjLrCTs8lDMlYUQ905+6nqNnL46h0yTc4V9A+a/NBPCCHtPyl95VVfiiclZq/WTRSDqdOwqEjR1lGi7J7604BMxGCWiDQx5emq/Yb1UCdnMYsCPZjvJDX58SoXZiBryOEGrKL61HFSrPpftT2yw1GJ4fWBuBRgz+EwmhKSUf1kZPrT3NCru3gFL14q+tRxUqz6X7SVllTAlou1IkHVVX7v53sI4hm9lUxZ/Cj3vrn/jlN51NPHHzbh5XA2D6GQFuC6Eal1fy7yhaduIbgUYM/hMJoRAKjFEaWgKxaEjkqX/Pfljm04SStTqouknLh47e5Sa6CIaktUwRM2+H6kloS1sEgRrsrBml3LXbv1/YMq9SwpqpZeA9taZ2eqhI5Kl/z35Y1lEhbSTKdVE1+3RvAMrdbAYyTsslLwFV0SDb5ohOEMG7INdVggzNcXL+9FntaOVF0SDb5ohOEMGPnIduQtvAY/zQIf3c8YgasSobJL56N3IF6w++Q9o5XDKq+0IVja24SbJVWvOld+Qa1dw7KNfnWzA/HtVsUWnh55Bn18ai55JRINvmiE4QwbOpw9emRyQUMpgZf/WtiKgBHJbBynPYL7EqGyS+ejdyMlGScTQBoX0sOr9dDZ5pa3A/HtVsUWnhybJVWvOld+QshvHwfD++bTR2RB+jtzu6SIaktUwRM2+xKhskvno3cgodY3/834frcrxfK3ZLLfAHS0fibr/MSPEqGyS+ejdyJSBr+CSR4QQYwa50FowxypamLNpnDeWpRfEWznTfjix/EnoguUD8LTl/KoNDcs6oUiEON2iaKHRKhbevhsQeUFC9uzgOhz1bqlhqzYtYy4m+sOkmEt5i7qLwflQBFebUKYRhl64GmnLaGpe9JhJa7NsHSB0+YsJxt7hIIgd/pvUoSOSpf89+WOrad26IzdyZ16gi2zasVXb8C29ifm4ib9amLNpnDeWpb4ybMC7oMNlaoe4Ll89bAOysiBPt1xhnHR1MkqPE3Ev3LNX9Va6KtG/mVnSAjO4WIOo7X97V9CSH8KFOEjHopNDvLsCDgqoBqLOcI3c9WkS/uerEmi6CLhQVsh19pDFfoStDIudBAB9QFq0UPvW1Cxgs+ARwfl4tdZZ76J8x9oq+k7ESdS3/cNAWrRQ+9bULGCz4BHB+Xi1lMUJiofQCGbalWJAg34RBfEOXU61nFnnNtov1v8VfEQeRVDK3WUnhienD2p5HRsX34ucoWi2ApGpt+hP1H5+mTPcKmMmWNFzPljiBrkr6jx5axW/jo8IoHlrFb+OjwigK9k6qNhXLkrkMvHHcMJ6yW5ObpvRMOXKZJZVm+fm7WJ5TgpYYyCHDfwb+XhBZsJ/7MtSnB/9xbAMXOwEiuCDRzLEuObTYfZKm4cPUB6qEJWrNJuKMcokNXlOClhjIIcNOVlnXCMAQUKDHVMeHfX6wuQy8cdwwnrJKRwgZSMiFwTmi72NDgfAW6X6xxIFVQW/nSuoilzH81MFq33ctQ6Wy/FjQEW3ptExGQELSFE3bJEBXK7zUkXJfQWrfdy1DpbL8WNARbem0TGoMofisK4NX8/GSA9xOQFtBat93LUOlsvxY0BFt6bRMQvbZ7hJls/NhAdKnjLl42EAyPsnBElJkw6KZS61mBv8AOCgXLyww3dYDZb+Ucbr/A6KZS61mBv8wM87McB0jWPNVJNQZru0ZTXgFQgPyNU/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ENTOQUESTION" val="UJHh6hBW372GF1w/ttzrB97iZUoLjMJFr55WKZSrvbCzPgZVRd4OLS/7KSBlIz9Fuh8L32RiTgdGoB+KZD3XXnBiW6msjgt9p9ca5UDUTKrvd3K+HwLxwLpn4k1CW/F7ziomEf3QN3QV8m45G6HpeXORHSi6RCHwFrLMBqacCwva7dP7opOqFirzykHDQOxzGleH0J+bVcgYhGAbk+YBY+quHArwbQFh/omML797TXsWsUTC5iF/e9CwGeuHYLlaq4Po12Off8w4fxKcS4QxR8tG2vyKRxTMFBl04Lt9eiyuWDlldaZ3NJEwkRNFYs62isUc3o4JleINEC4tem/SwZFU7YJCe08rhxvB7ZSBV+32kNvPGA1bwwHdtlvZAvlxiDO8r9Op/2mfEQdViIaMc31htUsnpHBdJsNx/1U86X09UEbfjQ1s+zf015M5/F+R+rmmCSZluPPsSKXQDxovRmmkBezmR5H12r0wszHz2BsF1G3QiBaukswLGtjmAAW3Da9AczMWT3PGEr2GDogyGr8moznftTIfkO8lFgDok4e9VAnZzGLAjzvIDiLg5HTXBzHh9O5tzbFtL4kteGoW9hBjzafuY2zzMbJVoRMIBPM/Ihq7mPhE6+YAUiEDWsbM5jCgU9BtVDCZMcyRgSdOPlWJpFX5RkfjfJi31fRgzP3OVn6zLd6O3rtbSxC+JZMV5jCgU9BtVDCZMcyRgSdOPmbA+DcahraYNHPppi6TDIRzZv5aDPQXdsbbrSY/zHLsS3gNPAvKpcZMOx8VOlhcfOcewflIqi7FSuLDDoGTdusSHlJFIet8Gnw3Xl9zI8HPoNUcma2VRrh13Th54QeDVoeKnbsylhIqLa3gHjgGh4QSHlJFIet8Gp56ZY/osGg0vrUcVKs+l+1PbLDUYnh9YG4FGDP4TCaEpJR/WRk+tPex9LVHhYRCnXCUebYHnwBLW5KeLQ+PUTEbg5+I2J7pVaNnz02ouBqFcddaGMVWKbt2uvuP93wIyNGr8f2dj9vLUNVGpU1pQEUnk14n4GS3/f8xLWubOJmZ8Kja4UUJgYM5nw5R8LGDf/QEpGxVvuFJzAmjyLFcNWHOKiYR/dA3dJwOQGTzIiaHJxafYIk/mj4i3oB0SzNHuIn2pX/6MW5sZXzrSwF+kWQfLcOP5vpmijRIXdSrIHr3UzpJyBg/frv0BKRsVb7hSdnJhUr0kCqq3j7dtAS0A+DkEhDPozp3sPGwqh50+cYCmX59aZVxRuyUtfauY65Qz4cnVyEl+KfupqTjpnEUZk7nHsH5SKouxUriww6Bk3brDbGx34pAMTW8iM52NHrL04z7RAhMntotKblJoX581lS4FAMdm6MlCkOP7bDRPbiWQ7y7Ag4KqAbus760HynuY7YX0ysblyloZvKMfLgyfmVjRP8LxWhBN5fn/gYUvLSAmGvQsQ9jqCNIJCGPrjEmGQmWAkDkS7eGQ7y7Ag4KqAZ6+9wcUGo0M4RRtBw0qBgQjLUFjLNDgr9cn5hTk9jJ/qIMfFvmnwa4yAKSIKREu/TuPuyObcg/aQqthsg16CX8eAsX268a0vx2G1F7wY12GenuofKN4v2mdeylWwyohuD1btFnkOh/yxH3LvslzpaDv6WrgpamOHZRq9YcBdEjqOwvWDg5fZupK3hsKun8hL1Q1UalTWlARY3S2kR4KdZZibDIr6kI5KjmAFIhA1rGzOYwoFPQbVQw8I/nbvTCHyZ2G1F7wY12GRFjdwYNBLjym24U2AdpzUSvbIKH/XZXzOMrbSfAkciqIfNc1NOO4wkxslWhEwgE84M071tCMuk0aSuRL2tvxbN8mfBAGTfuT1MASTtIwH0zKhbevhsQeUEf60prjCcRYo+8r6n50c16rwskgH425MhxkCPd1aBVc9LewkrLBiv2reyTWJbpKYPpxlx2PhuPFCTKPz4jiQUqgl+UPZURj/b+/jcGBqg/GE3pNIOOxLl5XUDnvtA4/csffegZJoIRHCDs4IPz2Vv7MbJVoRMIBPPjK20nwJHIqgaHsO7DjS/TDfSJg8ZBZBB8N15fcyPBz3yIq90AowenbfPjyLnMK8bNbTjLbnlvCLnavJ+Gfdfm6OCIGsSywogONMlUjr4bcNKTCLBr55F4Q4/tsNE9uJZFET/kS0lceCMbJBoBhBlnUNVGpU1pQEUIQefvWXudWCUeLZT1WXIWHTFoMQPs6Q0CHnvDjI6xoSyzusYq+V/gGNysJO//TsSmWUYIxCoJmHvHYEqSspfUdPr9BPt2Ie9jb4DCZzjYeueeypOuq2XXjA/vA8NMpi4="/>
  <p:tag name="MENTOGRAPHOPTIONS" val="/piyB5pUgjkR1Mt+wiYOnlO5jXdb7sKbyqvtCFY2tuE7xPrK5VKfp5ZjDZHu6j3m+QrLYaoBNvbB0O/ByRQBYZEuEqPCloVeIpgpipOfLS/tvm4ZXdETzihJq3+jY+EzdYwDUUS9zW1yWhDwJeocIXPoQVbQsYImFB9ze5QClMiWLzNVZ4TORWcMZTlgZzleldglQeVv41lJ+2u292D+ivOyst40+0S2JqS/9YlBgOzACN8Afo/C0btbSxC+JZMVrdTdSXXKcnrT5wbK5gwf+8exrxKrGsSdyDGbDB3YkTcnw98/z6NVJmGT2kx+4LayYQuQos06xJr+2xogtGsYOEj7BBpC96rqHATMD089auCmU6OS2F5c8DAEyl6SWmg8plOjktheXPD2aUvq9PhB1YMYWPyiCDQ14aZVY6s7/vWy28pavtPgliKX//+CcJvb7rO+tB8p7mO2F9MrG5cpaMXED+OUTG8pM9wqYyZY0XMSmns+yb7fQVcXGsZYGptDqJYdM28N0kS1DbbqYRx60GY9pqyjabOY/ApWkAvjAEWO/gEJab2RiVzt5+V6145mrXflKHxsOLhp28fuOS76QVqPygxhZE1NtAQKznBg1iSRpBkb7XDs3E7cTvomxdXEPs8U/13kfd4Yb6/0yUElAadio4pG1wY7QABe+IAResghVAFqqmFdndsK6+qDqb+aqJYdM28N0kQlySjKPRWkTphsR+fhv8ENoozgjTzAL3kYb6/0yUElAadio4pG1wY7pCBBpvGLV84hVAFqqmFdnae+o0MhoUCKqJYdM28N0kTsqt0bq08xn5hsR+fhv8ENDtIvJt+BcdsYb6/0yUElAadio4pG1wY7sIzbDwQUSBYZAQtIUTdskVmr9ZNFIOp0pGfXyLR6STNYrfqePVu9y0hEIjhHVx9E34ucoWi2ApHuDKiq7bx7udEouvJ6zqXMgny919xmsA1Wsn9v3Mb9XiTs8lDMlYUQVYmkVflGR+MKc8WT6keGuC0pS0zcBZIqwPx7VbFFp4cSHlJFIet8GnbCxZAmXBFdWK36nj1bvcsSHlJFIet8GienD2p5HRsX34ucoWi2ApER3i5Fe4too9EouvJ6zqXMi11D9ER6P+v2sbGpvTjLrCTs8lDMlYUQ905+6nqNnL46h0yTc4V9A+a/NBPCCHtPyl95VVfiiclZq/WTRSDqdOwqEjR1lGi7J7604BMxGCWiDQx5emq/Yb1UCdnMYsCPZjvJDX58SoXZiBryOEGrKL61HFSrPpftT2yw1GJ4fWBuBRgz+EwmhKSUf1kZPrT3NCru3gFL14q+tRxUqz6X7SVllTAlou1IkHVVX7v53sI4hm9lUxZ/Cj3vrn/jlN51NPHHzbh5XA2D6GQFuC6Eal1fy7yhaduIbgUYM/hMJoRAKjFEaWgKxaEjkqX/Pfljm04SStTqouknLh47e5Sa6CIaktUwRM2+H6kloS1sEgRrsrBml3LXbv1/YMq9SwpqpZeA9taZ2eqhI5Kl/z35Y1lEhbSTKdVE1+3RvAMrdbAYyTsslLwFV0SDb5ohOEMG7INdVggzNcXL+9FntaOVF0SDb5ohOEMGPnIduQtvAY/zQIf3c8YgasSobJL56N3IF6w++Q9o5XDKq+0IVja24SbJVWvOld+Qa1dw7KNfnWzA/HtVsUWnh55Bn18ai55JRINvmiE4QwbOpw9emRyQUMpgZf/WtiKgBHJbBynPYL7EqGyS+ejdyMlGScTQBoX0sOr9dDZ5pa3A/HtVsUWnhybJVWvOld+QshvHwfD++bTR2RB+jtzu6SIaktUwRM2+xKhskvno3cgodY3/834frcrxfK3ZLLfAHS0fibr/MSPEqGyS+ejdyJSBr+CSR4QQYwa50FowxypamLNpnDeWpRfEWznTfjix/EnoguUD8LTl/KoNDcs6oUiEON2iaKHRKhbevhsQeUFC9uzgOhz1bqlhqzYtYy4m+sOkmEt5i7qLwflQBFebUKYRhl64GmnLaGpe9JhJa7NsHSB0+YsJxt7hIIgd/pvUoSOSpf89+WOrad26IzdyZ16gi2zasVXb8C29ifm4ib9amLNpnDeWpb4ybMC7oMNlaoe4Ll89bAOysiBPt1xhnHR1MkqPE3Ev3LNX9Va6KtG/mVnSAjO4WIOo7X97V9CSH8KFOEjHopNDvLsCDgqoBqLOcI3c9WkS/uerEmi6CLhQVsh19pDFfoStDIudBAB9QFq0UPvW1Cxgs+ARwfl4tdZZ76J8x9oq+k7ESdS3/cNAWrRQ+9bULGCz4BHB+Xi1lMUJiofQCGbalWJAg34RBfEOXU61nFnnNtov1v8VfEQeRVDK3WUnhienD2p5HRsX34ucoWi2ApGpt+hP1H5+mTPcKmMmWNFzPljiBrkr6jx5axW/jo8IoHlrFb+OjwigK9k6qNhXLkrkMvHHcMJ6yW5ObpvRMOXKZJZVm+fm7WJ5TgpYYyCHDfwb+XhBZsJ/7MtSnB/9xbAMXOwEiuCDRzLEuObTYfZKm4cPUB6qEJWrNJuKMcokNXlOClhjIIcNOVlnXCMAQUKDHVMeHfX6wuQy8cdwwnrJKRwgZSMiFwTmi72NDgfAW6X6xxIFVQW/nSuoilzH81MFq33ctQ6Wy/FjQEW3ptExGQELSFE3bJEBXK7zUkXJfQWrfdy1DpbL8WNARbem0TGoMofisK4NX8/GSA9xOQFtBat93LUOlsvxY0BFt6bRMQvbZ7hJls/NhAdKnjLl42EAyPsnBElJkw6KZS61mBv8AOCgXLyww3dYDZb+Ucbr/A6KZS61mBv8wM87McB0jWPNVJNQZru0ZTXgFQgPyNU/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ENTOMETER" val="Question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ENTOMETER" val="Options: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ENTOGRAPH" val="/piyB5pUgjkR1Mt+wiYOnlO5jXdb7sKbyqvtCFY2tuHbWbkmDUExs89bnGFhtn0AwZhmF4oVQOjRcf4LJkIZU5kPVUjUpVKg/dXQM10Byg+Hu1a8PkNg+k919KCPKNq9yEWIk8jtbhthmwbCkSbtxqgX4T0qwNYDIpH6K2whmVi8m5lnKTmmZ2LrBeLA0RExKyf8qMq7c+i3VkxtBj1QRYq0DcWZKMcV0VpUW0ohmIo9UEbfjQ1s+1uXnY69tQAXQWQw0nYVZcbbYiNyqH0c/pVsMp/260c8xSn/l7e1S8Sy28pavtPgljKY9r11E3ptstvKWr7T4JbJUxScWZfE0ZjQAY56tWa680CH93PGIGrUUuQsjYS2NZnim3OltgDbziomEf3QN3SoYgbqveg1y801d3hfijEEC2PaoXSQewfSY6V/M89zzXA76+fL/KhcoUHEZ5MhxUC0guHip0hW1Wma7TsTh9vNXeqPpthyXiXPVFk1jqADzNDjpZakKWs1ae1/4Z5kQk1FxuyfBSa7lWCFtyiG75dLW8LCGyNJ8SL07Ls/kuCrQ6dio4pG1wY7IVHnmVrzenwhVAFqqmFdnRIeUkUh63waqJYdM28N0kRzCbdC6apjhphsR+fhv8ENsyolKhPS+hwYb6/0yUElAadio4pG1wY7TXody/axGmghVAFqqmFdnTy9F9KU/deWqJYdM28N0kQ91xqlY9ycqJhsR+fhv8ENtNWul158hQ0Yb6/0yUElAadio4pG1wY7Iy8NKPc4REIhVAFqqmFdncXuAxGVaMj5GI83lfoHWwHRKLryes6lzItdQ/REej/rM9wqYyZY0XNenOzVone0C1B5rR8scom9LSlLTNwFkirA/HtVsUWnhybF5Us9V/liHXU2j6vGBortqvN0kKaqqXWMA1FEvc1tXIdqw1sMaZ/NNXd4X4oxBFtlOuWZqazdvVQJ2cxiwI8npw9qeR0bF+4MqKrtvHu50Si68nrOpczYzd8bxrKinAor5U9NXL813T5SwiseKsuTGTvOcfORATPcKmMmWNFz2q+R5y2MjAB5QByaEkHeKmCz4BHB+Xi1GQELSFE3bJG6VAn+M3hLWTawD61C9nxUzTV3eF+KMQQpbdNHtGfiQr1UCdnMYsCPZjvJDX58SoV2ibFkmwEhC9EouvJ6zqXMCwD5mraBFxiMGucqWnPwHiTs8lDMlYUQJKDAE9ATkWJJqm2oxlGFVY7HkdrrABTu+D3mGeKZ5hHA/HtVsUWnh0hEIjhHVx9EIvxIP5nYz0VYrfqePVu9y0hEIjhHVx9E34ucoWi2ApEnpw9qeR0bFxP+TXILGQGj0Si68nrOpcyLXUP0RHo/645rU/yPDSpXJOzyUMyVhRD3Tn7qeo2cvjqHTJNzhX0DOuyBZIWvNf0uUWvmXonjVFj2uhcSsuHB9Xj56+3eKa/E9cr9bY7ApmrqRQNQ4sCQLlFr5l6J41RY9roXErLhwRN2P682UJSHw5LNHbEu5Sv5wEYsRgflVsft/1P7irWkOIZvZVMWfwqvu5ialGe8uvV4+evt3imvk3gijePlA0fSd0oC63CSw/ytYjw/9XsdwiDChfJFObJHC9vkglUH3UL27OA6HPVu+S89gz1m4xUJLrJTgeGraA9W3fArHz9V0ndKAutwksO4s1hCLYM8cs+iqT16nQksl6yDpqQ7SRvEqGyS+ejdyGD9Dya+qPeP80CH93PGIGrEqGyS+ejdyEjvrdKAoKbOyqvtCFY2tuEmyVVrzpXfkCx979JU+eYu/uerEmi6CLhamLNpnDeWpRfEWznTfjixz75e8ro7DGSfFf9kC+yITZn9aaZo3sLi/H195EQmC1GgaXSsqjJYHTCXF8W94vI/JslVa86V35BI8+QSsJ8620O8uwIOCqgGz75e8ro7DGTnnsqTrqtl1xfEWznTfjixBzHh9O5tzbH1vSZtNIFNbSbJVWvOld+Q7DD7qK0egr9WG1AgkS86lkkUJlA47F06JslVa86V35BEjEmA7sWPIvrDpJhLeYu6hhmvPElTgnxEg2+aIThDBljACQ3MjyWhcgFjcYy9eDYDiywo1z3X0wXUbdCIFq6ScHqRGh9e+hihI5Kl/z35Y3Tg4mEQVNtQZvAR3tAjqnpNrjqTarUPMb0vl7bdFR3XM9DQQSBdB2RidQArNrEUAdJ3SgLrcJLDSwD6dok6yLXalWJAg34RBfEOXU61nFnnRn+XPwuZD7I0DntTSltXRBozC0YaxUQsk4tM2gK1PmrqfgOyFyqetxMaJZoAB9T4gu1r5qtxPlvdyTZnlY00+w2oPtkQqBbvsrIgT7dcYZxgjwzP4cf51aX6xxIFVQW/nSuoilzH81OhqP5XwxY6Ux5FUMrdZSeG34ucoWi2ApGCCeJwtZNaHjaTlPUIl74WHkVQyt1lJ4bfi5yhaLYCkdyzV/VWuirRv5lZ0gIzuFiDqO1/e1fQkiyPlCx5RhrYWK36nj1bvct5QByaEkHeKmCz4BHB+Xi1qzSbijHKJDUiu/QHWNjC0BOYvQtsdq1tSaptqMZRhVVJqm2oxlGFVfaUVDMRUlEcZFd196Z9X4KBXoihXOjbTN9Lx0fDlCMWDFzsBIrgg0cyxLjm02H2SiVllTAlou1IwkAnb3Pr64WqcOgeTsZCd2AXBGdDQMDzKjiatgerpAQMXOwEiuCDRzLEuObTYfZK/AP6pu5pIhJkV3X3pn1fgvLXHOVBCnipE1cTXOsDsIx8iKvdAKMHp9qRNn5SIQDXAMj7JwRJSZMOimUutZgb/FVZpGpvmrkgTk215xVXwBIAyPsnBElJkw6KZS61mBv8xzGNZo5JbzcJ9s1sqO7UNQDI+ycESUmTDoplLrWYG/ypE8D/j8o3kc1Uk1Bmu7RlBstZrUrmcaZXOrerqTB/7kRpeFWXDGQPqroJl7Us8LZXOrerqTB/7lX6j4Gfe2irgxhY/KIINDV8302GS39Os4wP7wPDTKYu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ENTOQUESTION" val="UJHh6hBW372GF1w/ttzrB/heoRW4Zan6HhAV3xjHlN18odJEKJ1/k5UHLIqKxLQrvw5OYNsfXfA1o0+R2LpeRfkOGDjhMzzNamCUDzD9ROS7giXwKquANLpn4k1CW/F7ziomEf3QN3TxYLmlnjPAqogzvK/Tqf9pKXt0yLg8Hi9fMJMO8u8ShrHj9KF0rU9iEDzk+6kOXeqFFbpN0/Zg3EHxjf0fkvSLmjwy0UpjYmpPsF/HbWo4uDZCM2WZE4nCyEWIk8jtbhthmwbCkSbtxkrpDHuk0e0dRXapiWIi6Ch96ue3xJOPhcN8C/E4Fm8KPjDPfHwz48+YY+ll5gY1wblmYyQvjn7Y+9qpchx59T1kDlJGU9s2xXzltY6YVuEmtjdSXQyiEgx8mLfV9GDM/c5WfrMt3o7eu1tLEL4lkxXmMKBT0G1UMJkxzJGBJ04+mrgH3/cgN7IRVv+ckvVgJ4wmqehdqIXCamsQzjjS+3oxcJ6idUsPD7+v9Go/rFaBJsXlSz1X+WI5nw5R8LGDf0zyztnxQHCQnfQPFr38tM4B5ytc9QslhH6PREPNVdtzrs1UwPOSlsC8iM52NHrL07WuJlTU/bzyKhbevhsQeUEB5ytc9QslhE2uOpNqtQ8x1OgrCMY6MgF1RaOJRcNvIyo04hXvVTn+KhbevhsQeUFm0/eY5MuAobbgio6Bb2P6bcxG03jCrLWapu8gVaHThG8ZhL3G4Kchc2b+Wgz0F3bG260mP8xy7Et4DTwLyqXGTDsfFTpYXHznHsH5SKouxUriww6Bk3brEh5SRSHrfBp8N15fcyPBz6DVHJmtlUa4dd04eeEHg1aHip27MpYSKi2t4B44BoeEEh5SRSHrfBqQgkX4bf8jev0VhF94V3V+kVTtgkJ7Tyv2eTx27V21Di2t4B44BoeE2wrr6oOpv5p4bbWu8cZS+71R2laRqfdB0D7DlRmne/3GEr2GDogyGr8moznftTIfii0dtX42f+q9VAnZzGLAjzvIDiLg5HTXBzHh9O5tzbFtL4kteGoW9pEV4roNhQ41MbJVoRMIBPM/Ihq7mPhE6+YAUiEDWsbM5jCgU9BtVDCZMcyRgSdOPmTFw+V8tjOFfJi31fRgzP3OVn6zLd6O3rtbSxC+JZMV5jCgU9BtVDCZMcyRgSdOPmpJcb/E5oxCMuY/7PS88IDx1sSJxCSDfqWRZLWfvyG9j7JHIfczqem6Tbn+7TKDe+PAzKs+5MaM0yQGrpYYwZUmKcZkbzit5XNm/loM9Bd2xtutJj/McuzeVFGljaiGXkw7HxU6WFx85x7B+UiqLsVK4sMOgZN26yEoyNjmWJmefDdeX3Mjwc+g1RyZrZVGuHXdOHnhB4NWh4qduzKWEiotreAeOAaHhCEoyNjmWJmennplj+iwaDS+tRxUqz6X7U9ssNRieH1gbgUYM/hMJoSnCvDruwYaULH0tUeFhEKdcJR5tgefAEtbkp4tD49RMRuDn4jYnulVo2fPTai4GoVx11oYxVYpu3a6+4/3fAjI0avx/Z2P28tQ1UalTWlARSeTXifgZLf9/zEta5s4mZnwqNrhRQmBgzmfDlHwsYN/9ASkbFW+4UnMCaPIsVw1Yc4qJhH90Dd0nA5AZPMiJocnFp9giT+aPiLegHRLM0e4ifalf/oxbmxlfOtLAX6RZB8tw4/m+maKNEhd1KsgevdTOknIGD9+u/QEpGxVvuFJ2cmFSvSQKqrePt20BLQD4OQSEM+jOnew8bCqHnT5xgKZfn1plXFG7JS19q5jrlDPhydXISX4p+6mpOOmcRRmTucewflIqi7FSuLDDoGTdusNsbHfikAxNbyIznY0esvTjPtECEye2i0puUmhfnzWVLgUAx2boyUKQ4/tsNE9uJZDvLsCDgqoBu6zvrQfKe5jthfTKxuXKWhm8ox8uDJ+ZWNE/wvFaEE3l+f+BhS8tICYa9CxD2OoI0gkIY+uMSYZCZYCQORLt4ZDvLsCDgqoBnr73BxQajQzhFG0HDSoGBCMtQWMs0OCv1yfmFOT2Mn+ogx8W+afBrjIApIgpES79O4+7I5tyD9pCq2GyDXoJfx4CxfbrxrS/HYbUXvBjXYZ6e6h8o3i/aZ17KVbDKiG4PVu0WeQ6H/LEfcu+yXOloO/pauClqY4dlGr1hwF0SOo7C9YODl9m6kreGwq6fyEvVDVRqVNaUBFjdLaRHgp1lmJsMivqQjkqOYAUiEDWsbM5jCgU9BtVDDwj+du9MIfJnYbUXvBjXYZEWN3Bg0EuPKbbhTYB2nNRK9sgof9dlfM4yttJ8CRyKoh81zU047jCTGyVaETCATzgzTvW0Iy6TRpK5Eva2/Fs3yZ8EAZN+5PUwBJO0jAfTMqFt6+GxB5QR/rSmuMJxFij7yvqfnRzXqvCySAfjbkyHGQI93VoFVz0t7CSssGK/at7JNYlukpg+nGXHY+G48UJMo/PiOJBSqCX5Q9lRGP9v7+NwYGqD8YTek0g47EuXldQOe+0Dj9yx996BkmghEcIOzgg/PZW/sxslWhEwgE8+MrbSfAkciqBoew7sONL9MN9ImDxkFkEHw3Xl9zI8HPfIir3QCjB6dt8+PIucwrxs1tOMtueW8Iudq8n4Z91+bo4IgaxLLCiA40yVSOvhtw0pMIsGvnkXhDj+2w0T24lkURP+RLSVx4IxskGgGEGWdQ1UalTWlARQhB5+9Ze51YJR4tlPVZchYdMWgxA+zpDQIee8OMjrGhLLO6xir5X+AY3Kwk7/9OxKZZRgjEKgmYe8dgSpKyl9R0+v0E+3Yh72NvgMJnONh6557Kk66rZdeMD+8Dw0ymLg=="/>
  <p:tag name="MENTOGRAPHOPTIONS" val="/piyB5pUgjkR1Mt+wiYOnlO5jXdb7sKbyqvtCFY2tuHbWbkmDUExs89bnGFhtn0AwZhmF4oVQOjRcf4LJkIZU5kPVUjUpVKg/dXQM10Byg+Hu1a8PkNg+k919KCPKNq9yEWIk8jtbhthmwbCkSbtxqgX4T0qwNYDIpH6K2whmVi8m5lnKTmmZ2LrBeLA0RExKyf8qMq7c+i3VkxtBj1QRYq0DcWZKMcV0VpUW0ohmIo9UEbfjQ1s+1uXnY69tQAXQWQw0nYVZcbbYiNyqH0c/pVsMp/260c8xSn/l7e1S8Sy28pavtPgljKY9r11E3ptstvKWr7T4JbJUxScWZfE0ZjQAY56tWa680CH93PGIGrUUuQsjYS2NZnim3OltgDbziomEf3QN3SoYgbqveg1y801d3hfijEEC2PaoXSQewfSY6V/M89zzXA76+fL/KhcoUHEZ5MhxUC0guHip0hW1Wma7TsTh9vNXeqPpthyXiXPVFk1jqADzNDjpZakKWs1ae1/4Z5kQk1FxuyfBSa7lWCFtyiG75dLW8LCGyNJ8SL07Ls/kuCrQ6dio4pG1wY7IVHnmVrzenwhVAFqqmFdnRIeUkUh63waqJYdM28N0kRzCbdC6apjhphsR+fhv8ENsyolKhPS+hwYb6/0yUElAadio4pG1wY7TXody/axGmghVAFqqmFdnTy9F9KU/deWqJYdM28N0kQ91xqlY9ycqJhsR+fhv8ENtNWul158hQ0Yb6/0yUElAadio4pG1wY7Iy8NKPc4REIhVAFqqmFdncXuAxGVaMj5GI83lfoHWwHRKLryes6lzItdQ/REej/rM9wqYyZY0XNenOzVone0C1B5rR8scom9LSlLTNwFkirA/HtVsUWnhybF5Us9V/liHXU2j6vGBortqvN0kKaqqXWMA1FEvc1tXIdqw1sMaZ/NNXd4X4oxBFtlOuWZqazdvVQJ2cxiwI8npw9qeR0bF+4MqKrtvHu50Si68nrOpczYzd8bxrKinAor5U9NXL813T5SwiseKsuTGTvOcfORATPcKmMmWNFz2q+R5y2MjAB5QByaEkHeKmCz4BHB+Xi1GQELSFE3bJG6VAn+M3hLWTawD61C9nxUzTV3eF+KMQQpbdNHtGfiQr1UCdnMYsCPZjvJDX58SoV2ibFkmwEhC9EouvJ6zqXMCwD5mraBFxiMGucqWnPwHiTs8lDMlYUQJKDAE9ATkWJJqm2oxlGFVY7HkdrrABTu+D3mGeKZ5hHA/HtVsUWnh0hEIjhHVx9EIvxIP5nYz0VYrfqePVu9y0hEIjhHVx9E34ucoWi2ApEnpw9qeR0bFxP+TXILGQGj0Si68nrOpcyLXUP0RHo/645rU/yPDSpXJOzyUMyVhRD3Tn7qeo2cvjqHTJNzhX0DOuyBZIWvNf0uUWvmXonjVFj2uhcSsuHB9Xj56+3eKa/E9cr9bY7ApmrqRQNQ4sCQLlFr5l6J41RY9roXErLhwRN2P682UJSHw5LNHbEu5Sv5wEYsRgflVsft/1P7irWkOIZvZVMWfwqvu5ialGe8uvV4+evt3imvk3gijePlA0fSd0oC63CSw/ytYjw/9XsdwiDChfJFObJHC9vkglUH3UL27OA6HPVu+S89gz1m4xUJLrJTgeGraA9W3fArHz9V0ndKAutwksO4s1hCLYM8cs+iqT16nQksl6yDpqQ7SRvEqGyS+ejdyGD9Dya+qPeP80CH93PGIGrEqGyS+ejdyEjvrdKAoKbOyqvtCFY2tuEmyVVrzpXfkCx979JU+eYu/uerEmi6CLhamLNpnDeWpRfEWznTfjixz75e8ro7DGSfFf9kC+yITZn9aaZo3sLi/H195EQmC1GgaXSsqjJYHTCXF8W94vI/JslVa86V35BI8+QSsJ8620O8uwIOCqgGz75e8ro7DGTnnsqTrqtl1xfEWznTfjixBzHh9O5tzbH1vSZtNIFNbSbJVWvOld+Q7DD7qK0egr9WG1AgkS86lkkUJlA47F06JslVa86V35BEjEmA7sWPIvrDpJhLeYu6hhmvPElTgnxEg2+aIThDBljACQ3MjyWhcgFjcYy9eDYDiywo1z3X0wXUbdCIFq6ScHqRGh9e+hihI5Kl/z35Y3Tg4mEQVNtQZvAR3tAjqnpNrjqTarUPMb0vl7bdFR3XM9DQQSBdB2RidQArNrEUAdJ3SgLrcJLDSwD6dok6yLXalWJAg34RBfEOXU61nFnnRn+XPwuZD7I0DntTSltXRBozC0YaxUQsk4tM2gK1PmrqfgOyFyqetxMaJZoAB9T4gu1r5qtxPlvdyTZnlY00+w2oPtkQqBbvsrIgT7dcYZxgjwzP4cf51aX6xxIFVQW/nSuoilzH81OhqP5XwxY6Ux5FUMrdZSeG34ucoWi2ApGCCeJwtZNaHjaTlPUIl74WHkVQyt1lJ4bfi5yhaLYCkdyzV/VWuirRv5lZ0gIzuFiDqO1/e1fQkiyPlCx5RhrYWK36nj1bvct5QByaEkHeKmCz4BHB+Xi1qzSbijHKJDUiu/QHWNjC0BOYvQtsdq1tSaptqMZRhVVJqm2oxlGFVfaUVDMRUlEcZFd196Z9X4KBXoihXOjbTN9Lx0fDlCMWDFzsBIrgg0cyxLjm02H2SiVllTAlou1IwkAnb3Pr64WqcOgeTsZCd2AXBGdDQMDzKjiatgerpAQMXOwEiuCDRzLEuObTYfZK/AP6pu5pIhJkV3X3pn1fgvLXHOVBCnipE1cTXOsDsIx8iKvdAKMHp9qRNn5SIQDXAMj7JwRJSZMOimUutZgb/FVZpGpvmrkgTk215xVXwBIAyPsnBElJkw6KZS61mBv8xzGNZo5JbzcJ9s1sqO7UNQDI+ycESUmTDoplLrWYG/ypE8D/j8o3kc1Uk1Bmu7RlBstZrUrmcaZXOrerqTB/7kRpeFWXDGQPqroJl7Us8LZXOrerqTB/7lX6j4Gfe2irgxhY/KIINDV8302GS39Os4wP7wPDTKYu"/>
</p:tagLst>
</file>

<file path=ppt/theme/theme1.xml><?xml version="1.0" encoding="utf-8"?>
<a:theme xmlns:a="http://schemas.openxmlformats.org/drawingml/2006/main" name="Base">
  <a:themeElements>
    <a:clrScheme name="Base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DF5327"/>
      </a:accent1>
      <a:accent2>
        <a:srgbClr val="A6B7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38383"/>
      </a:accent6>
      <a:hlink>
        <a:srgbClr val="F59E00"/>
      </a:hlink>
      <a:folHlink>
        <a:srgbClr val="B2B2B2"/>
      </a:folHlink>
    </a:clrScheme>
    <a:fontScheme name="Base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e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sis" id="{5665723A-49BA-4B57-8411-A56F8F207965}" vid="{446C221D-F63F-4DD8-B509-CFE168687BF2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TM03457444[[fn=Base]]</Template>
  <TotalTime>4235</TotalTime>
  <Words>1192</Words>
  <Application>Microsoft Office PowerPoint</Application>
  <PresentationFormat>Presentazione su schermo (4:3)</PresentationFormat>
  <Paragraphs>173</Paragraphs>
  <Slides>32</Slides>
  <Notes>11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32</vt:i4>
      </vt:variant>
    </vt:vector>
  </HeadingPairs>
  <TitlesOfParts>
    <vt:vector size="33" baseType="lpstr">
      <vt:lpstr>Base</vt:lpstr>
      <vt:lpstr>Presentazione standard di PowerPoint</vt:lpstr>
      <vt:lpstr>Ti è capitato di avere in cura pazienti seguiti dal servizio di cure palliative domiciliari per nefropatia terminale?</vt:lpstr>
      <vt:lpstr>Chi pensate abbia il ruolo principale nella scelta sull’inizio o meno della terapia dialitica?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PAZIENTE CON ELEVATA COMORBIDITA’ E IRC TERMINALE: UN CASO CLINICO</dc:title>
  <dc:creator>Diana</dc:creator>
  <cp:lastModifiedBy>Conferenze</cp:lastModifiedBy>
  <cp:revision>61</cp:revision>
  <cp:lastPrinted>2017-12-17T21:08:43Z</cp:lastPrinted>
  <dcterms:created xsi:type="dcterms:W3CDTF">2017-11-17T03:50:11Z</dcterms:created>
  <dcterms:modified xsi:type="dcterms:W3CDTF">2017-12-18T20:24:12Z</dcterms:modified>
</cp:coreProperties>
</file>