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65" r:id="rId3"/>
    <p:sldId id="280" r:id="rId4"/>
    <p:sldId id="281" r:id="rId5"/>
    <p:sldId id="283" r:id="rId6"/>
    <p:sldId id="284" r:id="rId7"/>
    <p:sldId id="285" r:id="rId8"/>
    <p:sldId id="288" r:id="rId9"/>
    <p:sldId id="270" r:id="rId10"/>
    <p:sldId id="289" r:id="rId11"/>
    <p:sldId id="291" r:id="rId12"/>
    <p:sldId id="292" r:id="rId13"/>
    <p:sldId id="290" r:id="rId14"/>
    <p:sldId id="261" r:id="rId15"/>
    <p:sldId id="293" r:id="rId16"/>
    <p:sldId id="274" r:id="rId17"/>
    <p:sldId id="263" r:id="rId18"/>
    <p:sldId id="264" r:id="rId19"/>
    <p:sldId id="275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3" autoAdjust="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FB596-A80E-4724-9D83-6F3E4FF88A1A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32292-F0D8-4BA9-B4F3-6C9E9B9BF7D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dirty="0" err="1" smtClean="0">
                <a:latin typeface="Comic Sans MS" pitchFamily="66" charset="0"/>
              </a:rPr>
              <a:t>Tachipnoica</a:t>
            </a:r>
            <a:r>
              <a:rPr lang="it-IT" dirty="0" smtClean="0">
                <a:latin typeface="Comic Sans MS" pitchFamily="66" charset="0"/>
              </a:rPr>
              <a:t> (20 atti al minuto),  SpO2 93% </a:t>
            </a:r>
            <a:r>
              <a:rPr lang="it-IT" dirty="0" err="1" smtClean="0">
                <a:latin typeface="Comic Sans MS" pitchFamily="66" charset="0"/>
              </a:rPr>
              <a:t>aa</a:t>
            </a:r>
            <a:endParaRPr lang="it-IT" dirty="0" smtClean="0">
              <a:latin typeface="Comic Sans MS" pitchFamily="66" charset="0"/>
            </a:endParaRPr>
          </a:p>
          <a:p>
            <a:pPr>
              <a:lnSpc>
                <a:spcPct val="17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dirty="0" smtClean="0">
                <a:latin typeface="Comic Sans MS" pitchFamily="66" charset="0"/>
              </a:rPr>
              <a:t>  Tachicardica FC 110bpm.  PA 110/70 mmHg</a:t>
            </a:r>
          </a:p>
          <a:p>
            <a:pPr>
              <a:lnSpc>
                <a:spcPct val="17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dirty="0" smtClean="0">
                <a:latin typeface="Comic Sans MS" pitchFamily="66" charset="0"/>
              </a:rPr>
              <a:t>  Al torace: a </a:t>
            </a:r>
            <a:r>
              <a:rPr lang="it-IT" dirty="0" err="1" smtClean="0">
                <a:latin typeface="Comic Sans MS" pitchFamily="66" charset="0"/>
              </a:rPr>
              <a:t>dx</a:t>
            </a:r>
            <a:r>
              <a:rPr lang="it-IT" dirty="0" smtClean="0">
                <a:latin typeface="Comic Sans MS" pitchFamily="66" charset="0"/>
              </a:rPr>
              <a:t> </a:t>
            </a:r>
            <a:r>
              <a:rPr lang="it-IT" dirty="0" err="1" smtClean="0">
                <a:latin typeface="Comic Sans MS" pitchFamily="66" charset="0"/>
              </a:rPr>
              <a:t>iperfonesi</a:t>
            </a:r>
            <a:r>
              <a:rPr lang="it-IT" dirty="0" smtClean="0">
                <a:latin typeface="Comic Sans MS" pitchFamily="66" charset="0"/>
              </a:rPr>
              <a:t> </a:t>
            </a:r>
            <a:r>
              <a:rPr lang="it-IT" dirty="0" err="1" smtClean="0">
                <a:latin typeface="Comic Sans MS" pitchFamily="66" charset="0"/>
              </a:rPr>
              <a:t>plessica</a:t>
            </a:r>
            <a:r>
              <a:rPr lang="it-IT" dirty="0" smtClean="0">
                <a:latin typeface="Comic Sans MS" pitchFamily="66" charset="0"/>
              </a:rPr>
              <a:t>, abolito FVT, MV assente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3"/>
              </a:buClr>
            </a:pPr>
            <a:r>
              <a:rPr lang="it-IT" sz="1200" dirty="0" smtClean="0">
                <a:latin typeface="Comic Sans MS" pitchFamily="66" charset="0"/>
              </a:rPr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32292-F0D8-4BA9-B4F3-6C9E9B9BF7D8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D4BF-F3C5-44F6-860B-0692FD485FBC}" type="datetimeFigureOut">
              <a:rPr lang="it-IT" smtClean="0"/>
              <a:pPr/>
              <a:t>26/04/17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41854-40B9-4CE8-83BA-F79F186EB93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Una </a:t>
            </a:r>
            <a:r>
              <a:rPr lang="it-IT" b="1" smtClean="0"/>
              <a:t>storia semplice</a:t>
            </a:r>
            <a:endParaRPr lang="it-IT" b="1" dirty="0"/>
          </a:p>
        </p:txBody>
      </p:sp>
      <p:sp>
        <p:nvSpPr>
          <p:cNvPr id="3" name="Titolo 1"/>
          <p:cNvSpPr txBox="1">
            <a:spLocks/>
          </p:cNvSpPr>
          <p:nvPr/>
        </p:nvSpPr>
        <p:spPr>
          <a:xfrm>
            <a:off x="539552" y="3573016"/>
            <a:ext cx="7851648" cy="25922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Dr.ssa G. Belli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Dr.ssa F. Mori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Ed io che ho </a:t>
            </a:r>
            <a:r>
              <a:rPr lang="it-IT" b="1" dirty="0" err="1" smtClean="0">
                <a:solidFill>
                  <a:srgbClr val="FFFF00"/>
                </a:solidFill>
              </a:rPr>
              <a:t>fatto…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772816"/>
            <a:ext cx="8064896" cy="108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Ho sospettato si trattasse di 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un dolore acuto in una paziente con 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dismenorrea e colon irritabile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Segnaposto contenuto 2"/>
          <p:cNvSpPr>
            <a:spLocks noGrp="1"/>
          </p:cNvSpPr>
          <p:nvPr>
            <p:ph idx="1"/>
          </p:nvPr>
        </p:nvSpPr>
        <p:spPr>
          <a:xfrm>
            <a:off x="467544" y="3717032"/>
            <a:ext cx="8219256" cy="2232248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SzPct val="100000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Riposo (tre giorni) con rilascio certificato di malattia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Terapia antalgica con FANS a dose piena per 3 </a:t>
            </a:r>
            <a:r>
              <a:rPr lang="it-IT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gg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senza IPP 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Torna o mi richiama prima se persistesse dolore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eseguo accertamenti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Ma il terzo </a:t>
            </a:r>
            <a:r>
              <a:rPr lang="it-IT" b="1" dirty="0" err="1" smtClean="0">
                <a:solidFill>
                  <a:srgbClr val="FFFF00"/>
                </a:solidFill>
              </a:rPr>
              <a:t>giorno…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348880"/>
            <a:ext cx="8363272" cy="374441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pelvico scomparso: ciclo mestruale terminato.</a:t>
            </a:r>
          </a:p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base emitorace destro aumentato, sub-continuo, si esacerba con l’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inspirio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non si attenua variando decubito e disturba il riposo notturno. </a:t>
            </a:r>
          </a:p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Sollievo per qualche ora con il FANS.</a:t>
            </a:r>
          </a:p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Nega traumi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toraco-addominali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772816"/>
            <a:ext cx="835292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Pz RITORNA CHIEDENDO ALTRI GIORNI </a:t>
            </a:r>
            <a:r>
              <a:rPr lang="it-IT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</a:t>
            </a: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RIPOSO</a:t>
            </a:r>
            <a:endParaRPr lang="it-IT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Ma il terzo </a:t>
            </a:r>
            <a:r>
              <a:rPr lang="it-IT" b="1" dirty="0" err="1" smtClean="0">
                <a:solidFill>
                  <a:srgbClr val="FFFF00"/>
                </a:solidFill>
              </a:rPr>
              <a:t>giorno…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204864"/>
            <a:ext cx="8363272" cy="439248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74320" indent="-274320">
              <a:lnSpc>
                <a:spcPct val="17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latin typeface="Comic Sans MS" pitchFamily="66" charset="0"/>
              </a:rPr>
              <a:t>Al torace: non sento rumori aggiunti. Non dolore alla palpazione costale.  </a:t>
            </a:r>
            <a:r>
              <a:rPr lang="it-IT" sz="2400" dirty="0" err="1" smtClean="0">
                <a:latin typeface="Comic Sans MS" pitchFamily="66" charset="0"/>
              </a:rPr>
              <a:t>Freq.respiratoria</a:t>
            </a:r>
            <a:r>
              <a:rPr lang="it-IT" sz="2400" dirty="0" smtClean="0">
                <a:latin typeface="Comic Sans MS" pitchFamily="66" charset="0"/>
              </a:rPr>
              <a:t> 18 atti/min</a:t>
            </a:r>
          </a:p>
          <a:p>
            <a:pPr marL="274320" indent="-274320">
              <a:lnSpc>
                <a:spcPct val="17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latin typeface="Comic Sans MS" pitchFamily="66" charset="0"/>
              </a:rPr>
              <a:t>Addome trattabile, non dolente né dolorabile, peristalsi valida.  Giordano negativo bilateralmente. </a:t>
            </a:r>
          </a:p>
          <a:p>
            <a:pPr marL="274320" indent="-274320">
              <a:lnSpc>
                <a:spcPct val="17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endParaRPr lang="it-IT" sz="600" dirty="0" smtClean="0">
              <a:latin typeface="Comic Sans MS" pitchFamily="66" charset="0"/>
            </a:endParaRPr>
          </a:p>
          <a:p>
            <a:pPr marL="274320" indent="-274320">
              <a:lnSpc>
                <a:spcPct val="17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latin typeface="Comic Sans MS" pitchFamily="66" charset="0"/>
              </a:rPr>
              <a:t>PA 120/80 mmHg,  </a:t>
            </a:r>
          </a:p>
          <a:p>
            <a:pPr marL="274320" indent="-274320">
              <a:lnSpc>
                <a:spcPct val="17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latin typeface="Comic Sans MS" pitchFamily="66" charset="0"/>
              </a:rPr>
              <a:t>Dal </a:t>
            </a:r>
            <a:r>
              <a:rPr lang="it-IT" sz="2400" dirty="0" err="1" smtClean="0">
                <a:latin typeface="Comic Sans MS" pitchFamily="66" charset="0"/>
              </a:rPr>
              <a:t>saturimetro</a:t>
            </a:r>
            <a:r>
              <a:rPr lang="it-IT" sz="2400" dirty="0" smtClean="0">
                <a:latin typeface="Comic Sans MS" pitchFamily="66" charset="0"/>
              </a:rPr>
              <a:t>: FC 98 </a:t>
            </a:r>
            <a:r>
              <a:rPr lang="it-IT" sz="2400" dirty="0" err="1" smtClean="0">
                <a:latin typeface="Comic Sans MS" pitchFamily="66" charset="0"/>
              </a:rPr>
              <a:t>bpm</a:t>
            </a:r>
            <a:r>
              <a:rPr lang="it-IT" sz="2400" dirty="0" smtClean="0">
                <a:latin typeface="Comic Sans MS" pitchFamily="66" charset="0"/>
              </a:rPr>
              <a:t> R, SpO2 94%aa</a:t>
            </a:r>
            <a:endParaRPr lang="it-IT" sz="2400" dirty="0" smtClean="0">
              <a:solidFill>
                <a:schemeClr val="bg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772816"/>
            <a:ext cx="835292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OBIETTIVITÀ</a:t>
            </a:r>
            <a:endParaRPr lang="it-IT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480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r>
              <a:rPr lang="it-IT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Quindi…</a:t>
            </a:r>
            <a:endParaRPr lang="it-IT" sz="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endParaRPr lang="it-IT" sz="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pelvico scomparso.</a:t>
            </a:r>
          </a:p>
          <a:p>
            <a:pPr>
              <a:lnSpc>
                <a:spcPct val="150000"/>
              </a:lnSpc>
              <a:buSzPct val="100000"/>
              <a:buFont typeface="Arial Narrow" pitchFamily="34" charset="0"/>
              <a:buChar char="●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base emitorace destro aumentato, sub-continuo, si esacerba con l’</a:t>
            </a:r>
            <a:r>
              <a:rPr lang="it-IT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inspirio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non si attenua variando decubito e disturba il riposo notturno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Immagine 5" descr="images.jpg"/>
          <p:cNvPicPr>
            <a:picLocks noChangeAspect="1"/>
          </p:cNvPicPr>
          <p:nvPr/>
        </p:nvPicPr>
        <p:blipFill>
          <a:blip r:embed="rId3" cstate="print"/>
          <a:srcRect l="9145" b="18070"/>
          <a:stretch>
            <a:fillRect/>
          </a:stretch>
        </p:blipFill>
        <p:spPr>
          <a:xfrm>
            <a:off x="5940152" y="4941168"/>
            <a:ext cx="2048622" cy="1512168"/>
          </a:xfrm>
          <a:prstGeom prst="rect">
            <a:avLst/>
          </a:prstGeom>
        </p:spPr>
      </p:pic>
      <p:pic>
        <p:nvPicPr>
          <p:cNvPr id="7" name="Immagine 6" descr="dolore-pelvico.jpg"/>
          <p:cNvPicPr>
            <a:picLocks noChangeAspect="1"/>
          </p:cNvPicPr>
          <p:nvPr/>
        </p:nvPicPr>
        <p:blipFill>
          <a:blip r:embed="rId4" cstate="print"/>
          <a:srcRect l="4939"/>
          <a:stretch>
            <a:fillRect/>
          </a:stretch>
        </p:blipFill>
        <p:spPr>
          <a:xfrm>
            <a:off x="755576" y="692696"/>
            <a:ext cx="2160240" cy="1363488"/>
          </a:xfrm>
          <a:prstGeom prst="rect">
            <a:avLst/>
          </a:prstGeom>
        </p:spPr>
      </p:pic>
      <p:cxnSp>
        <p:nvCxnSpPr>
          <p:cNvPr id="9" name="Connettore 1 8"/>
          <p:cNvCxnSpPr/>
          <p:nvPr/>
        </p:nvCxnSpPr>
        <p:spPr>
          <a:xfrm>
            <a:off x="899592" y="548680"/>
            <a:ext cx="2376264" cy="1584176"/>
          </a:xfrm>
          <a:prstGeom prst="line">
            <a:avLst/>
          </a:prstGeom>
          <a:ln w="101600">
            <a:solidFill>
              <a:srgbClr val="FF0000"/>
            </a:solidFill>
          </a:ln>
          <a:effectLst>
            <a:outerShdw blurRad="40000" dist="23000" dir="5400000" rotWithShape="0">
              <a:srgbClr val="FF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>
            <a:off x="899592" y="548680"/>
            <a:ext cx="2088232" cy="1584176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7" name="Immagine 16" descr="images (1).jpg"/>
          <p:cNvPicPr>
            <a:picLocks noChangeAspect="1"/>
          </p:cNvPicPr>
          <p:nvPr/>
        </p:nvPicPr>
        <p:blipFill>
          <a:blip r:embed="rId5" cstate="print"/>
          <a:srcRect t="8042" b="7512"/>
          <a:stretch>
            <a:fillRect/>
          </a:stretch>
        </p:blipFill>
        <p:spPr>
          <a:xfrm>
            <a:off x="3059832" y="4941168"/>
            <a:ext cx="2562225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it-IT" b="1" dirty="0" err="1" smtClean="0"/>
              <a:t>Televoter</a:t>
            </a:r>
            <a:r>
              <a:rPr lang="it-IT" dirty="0" smtClean="0"/>
              <a:t>: voi casa fareste?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/>
          <a:p>
            <a:pPr marL="514350" lvl="0" indent="-514350">
              <a:lnSpc>
                <a:spcPct val="220000"/>
              </a:lnSpc>
              <a:buClrTx/>
              <a:buSzPct val="100000"/>
              <a:buFont typeface="+mj-lt"/>
              <a:buAutoNum type="arabicPeriod"/>
            </a:pPr>
            <a:r>
              <a:rPr lang="it-IT" sz="2600" dirty="0" smtClean="0">
                <a:latin typeface="Comic Sans MS" pitchFamily="66" charset="0"/>
              </a:rPr>
              <a:t>Riposo, prosecuzione </a:t>
            </a:r>
            <a:r>
              <a:rPr lang="it-IT" sz="2600" dirty="0">
                <a:latin typeface="Comic Sans MS" pitchFamily="66" charset="0"/>
              </a:rPr>
              <a:t>terapia con </a:t>
            </a:r>
            <a:r>
              <a:rPr lang="it-IT" sz="2600" dirty="0" smtClean="0">
                <a:latin typeface="Comic Sans MS" pitchFamily="66" charset="0"/>
              </a:rPr>
              <a:t>FANS, torna tra 2 giorni</a:t>
            </a:r>
            <a:endParaRPr lang="it-IT" sz="2600" dirty="0">
              <a:latin typeface="Comic Sans MS" pitchFamily="66" charset="0"/>
            </a:endParaRPr>
          </a:p>
          <a:p>
            <a:pPr marL="514350" lvl="0" indent="-514350">
              <a:lnSpc>
                <a:spcPct val="220000"/>
              </a:lnSpc>
              <a:buClrTx/>
              <a:buSzPct val="100000"/>
              <a:buFont typeface="+mj-lt"/>
              <a:buAutoNum type="arabicPeriod"/>
            </a:pPr>
            <a:r>
              <a:rPr lang="it-IT" sz="2600" dirty="0" smtClean="0">
                <a:latin typeface="Comic Sans MS" pitchFamily="66" charset="0"/>
              </a:rPr>
              <a:t>Richiedete </a:t>
            </a:r>
            <a:r>
              <a:rPr lang="it-IT" sz="2600" dirty="0">
                <a:latin typeface="Comic Sans MS" pitchFamily="66" charset="0"/>
              </a:rPr>
              <a:t>un’ecografia addominale con particolare riguardo all’ipocondrio </a:t>
            </a:r>
            <a:r>
              <a:rPr lang="it-IT" sz="2600" dirty="0" smtClean="0">
                <a:latin typeface="Comic Sans MS" pitchFamily="66" charset="0"/>
              </a:rPr>
              <a:t>destro.</a:t>
            </a:r>
            <a:endParaRPr lang="it-IT" sz="2600" dirty="0">
              <a:latin typeface="Comic Sans MS" pitchFamily="66" charset="0"/>
            </a:endParaRPr>
          </a:p>
          <a:p>
            <a:pPr marL="514350" lvl="0" indent="-514350">
              <a:lnSpc>
                <a:spcPct val="220000"/>
              </a:lnSpc>
              <a:buClrTx/>
              <a:buSzPct val="100000"/>
              <a:buFont typeface="+mj-lt"/>
              <a:buAutoNum type="arabicPeriod"/>
            </a:pPr>
            <a:r>
              <a:rPr lang="it-IT" sz="2600" dirty="0">
                <a:latin typeface="Comic Sans MS" pitchFamily="66" charset="0"/>
              </a:rPr>
              <a:t>Richiedete </a:t>
            </a:r>
            <a:r>
              <a:rPr lang="it-IT" sz="2600" dirty="0" smtClean="0">
                <a:latin typeface="Comic Sans MS" pitchFamily="66" charset="0"/>
              </a:rPr>
              <a:t>accertamento </a:t>
            </a:r>
            <a:r>
              <a:rPr lang="it-IT" sz="2600" dirty="0" err="1" smtClean="0">
                <a:latin typeface="Comic Sans MS" pitchFamily="66" charset="0"/>
              </a:rPr>
              <a:t>ematochimici</a:t>
            </a:r>
            <a:r>
              <a:rPr lang="it-IT" sz="2600" dirty="0" smtClean="0">
                <a:latin typeface="Comic Sans MS" pitchFamily="66" charset="0"/>
              </a:rPr>
              <a:t> ed urinari.</a:t>
            </a:r>
            <a:endParaRPr lang="it-IT" sz="2600" dirty="0">
              <a:latin typeface="Comic Sans MS" pitchFamily="66" charset="0"/>
            </a:endParaRPr>
          </a:p>
          <a:p>
            <a:pPr marL="514350" lvl="0" indent="-514350">
              <a:lnSpc>
                <a:spcPct val="220000"/>
              </a:lnSpc>
              <a:buClrTx/>
              <a:buSzPct val="100000"/>
              <a:buFont typeface="+mj-lt"/>
              <a:buAutoNum type="arabicPeriod"/>
            </a:pPr>
            <a:r>
              <a:rPr lang="it-IT" sz="2600" dirty="0">
                <a:latin typeface="Comic Sans MS" pitchFamily="66" charset="0"/>
              </a:rPr>
              <a:t>Richiedete </a:t>
            </a:r>
            <a:r>
              <a:rPr lang="it-IT" sz="2600" dirty="0" smtClean="0">
                <a:latin typeface="Comic Sans MS" pitchFamily="66" charset="0"/>
              </a:rPr>
              <a:t>una radiografia del torace, </a:t>
            </a:r>
            <a:r>
              <a:rPr lang="it-IT" sz="2600" dirty="0" err="1" smtClean="0">
                <a:latin typeface="Comic Sans MS" pitchFamily="66" charset="0"/>
              </a:rPr>
              <a:t>emicostato</a:t>
            </a:r>
            <a:r>
              <a:rPr lang="it-IT" sz="2600" dirty="0" smtClean="0">
                <a:latin typeface="Comic Sans MS" pitchFamily="66" charset="0"/>
              </a:rPr>
              <a:t> destro. </a:t>
            </a:r>
            <a:r>
              <a:rPr lang="it-IT" sz="2600" dirty="0">
                <a:latin typeface="Comic Sans MS" pitchFamily="66" charset="0"/>
              </a:rPr>
              <a:t>Prescrivete altro riposo e prosecuzione terapia con </a:t>
            </a:r>
            <a:r>
              <a:rPr lang="it-IT" sz="2600" dirty="0" smtClean="0">
                <a:latin typeface="Comic Sans MS" pitchFamily="66" charset="0"/>
              </a:rPr>
              <a:t>FANS.</a:t>
            </a:r>
          </a:p>
          <a:p>
            <a:pPr marL="514350" lvl="0" indent="-514350">
              <a:lnSpc>
                <a:spcPct val="220000"/>
              </a:lnSpc>
              <a:buClrTx/>
              <a:buSzPct val="100000"/>
              <a:buFont typeface="+mj-lt"/>
              <a:buAutoNum type="arabicPeriod"/>
            </a:pPr>
            <a:r>
              <a:rPr lang="it-IT" sz="2600" dirty="0" smtClean="0">
                <a:latin typeface="Comic Sans MS" pitchFamily="66" charset="0"/>
              </a:rPr>
              <a:t>Inviate in PS</a:t>
            </a:r>
            <a:endParaRPr lang="it-IT" sz="2600" dirty="0">
              <a:latin typeface="Comic Sans MS" pitchFamily="66" charset="0"/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Ed io che ho </a:t>
            </a:r>
            <a:r>
              <a:rPr lang="it-IT" b="1" dirty="0" err="1" smtClean="0">
                <a:solidFill>
                  <a:srgbClr val="FFFF00"/>
                </a:solidFill>
              </a:rPr>
              <a:t>fatto…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700808"/>
            <a:ext cx="8064896" cy="108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Segnaposto contenuto 2"/>
          <p:cNvSpPr>
            <a:spLocks noGrp="1"/>
          </p:cNvSpPr>
          <p:nvPr>
            <p:ph idx="1"/>
          </p:nvPr>
        </p:nvSpPr>
        <p:spPr>
          <a:xfrm>
            <a:off x="467544" y="3501008"/>
            <a:ext cx="8219256" cy="273630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SzPct val="100000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Riposo ( altri 4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gg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 con rilascio certificato di malattia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Terapia antalgica con FANS altri 2gg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Prescrivo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Rx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Torace ed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Rx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Emicostato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destro</a:t>
            </a:r>
          </a:p>
          <a:p>
            <a:pPr>
              <a:lnSpc>
                <a:spcPct val="160000"/>
              </a:lnSpc>
              <a:buSzPct val="100000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Torna o mi richiama prima se persistesse dolore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39552" y="1772816"/>
            <a:ext cx="8064896" cy="108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Ho sospettato si trattasse di 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un dolore acuto toracico 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(frattura costale? Pleuro-polmonare? Nevralgia intercostale?)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Il quarto giorno </a:t>
            </a:r>
            <a:r>
              <a:rPr lang="it-IT" b="1" dirty="0" err="1" smtClean="0">
                <a:solidFill>
                  <a:srgbClr val="FFFF00"/>
                </a:solidFill>
              </a:rPr>
              <a:t>però…</a:t>
            </a:r>
            <a:r>
              <a:rPr lang="it-IT" b="1" dirty="0" smtClean="0">
                <a:solidFill>
                  <a:srgbClr val="FFFF00"/>
                </a:solidFill>
              </a:rPr>
              <a:t> 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323528" y="2420888"/>
            <a:ext cx="8363272" cy="136815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70000"/>
              </a:lnSpc>
              <a:buClr>
                <a:schemeClr val="tx1"/>
              </a:buClr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immutato o forse diminuito, ma fa fatica a respirare (“non ho dormito, mi manca il fiato e la tosse mi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tormenta…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”)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23528" y="1772816"/>
            <a:ext cx="835292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Pz RITORNA, NON HA ESEGUITO RX PRESCRITTO</a:t>
            </a:r>
            <a:endParaRPr lang="it-IT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323528" y="4221088"/>
            <a:ext cx="8363272" cy="22322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Tosse continua,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tachipnoica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(20 atti/min),  SpO2 93%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aa</a:t>
            </a:r>
            <a:endParaRPr lang="it-IT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Tachicardica FC 110bpm.  PA 110/70 mmHg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Gambe: insufficienza venosa cronica, non segni di TVP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Al torace: a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dx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iperfonesi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plessica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abolito FVT, MV assente</a:t>
            </a:r>
          </a:p>
        </p:txBody>
      </p:sp>
      <p:pic>
        <p:nvPicPr>
          <p:cNvPr id="11" name="Immagine 10" descr="dispn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32656"/>
            <a:ext cx="3330664" cy="1959968"/>
          </a:xfrm>
          <a:prstGeom prst="rect">
            <a:avLst/>
          </a:prstGeom>
        </p:spPr>
      </p:pic>
      <p:pic>
        <p:nvPicPr>
          <p:cNvPr id="15" name="Immagine 14" descr="tosse.gif"/>
          <p:cNvPicPr>
            <a:picLocks noChangeAspect="1"/>
          </p:cNvPicPr>
          <p:nvPr/>
        </p:nvPicPr>
        <p:blipFill>
          <a:blip r:embed="rId4" cstate="print"/>
          <a:srcRect l="5400" r="2801"/>
          <a:stretch>
            <a:fillRect/>
          </a:stretch>
        </p:blipFill>
        <p:spPr>
          <a:xfrm>
            <a:off x="6444208" y="404664"/>
            <a:ext cx="2448272" cy="2247900"/>
          </a:xfrm>
          <a:prstGeom prst="rect">
            <a:avLst/>
          </a:prstGeom>
        </p:spPr>
      </p:pic>
      <p:pic>
        <p:nvPicPr>
          <p:cNvPr id="9" name="Immagine 8" descr="images (1).jpg"/>
          <p:cNvPicPr>
            <a:picLocks noChangeAspect="1"/>
          </p:cNvPicPr>
          <p:nvPr/>
        </p:nvPicPr>
        <p:blipFill>
          <a:blip r:embed="rId5" cstate="print"/>
          <a:srcRect l="8431" t="12064" r="1637" b="7512"/>
          <a:stretch>
            <a:fillRect/>
          </a:stretch>
        </p:blipFill>
        <p:spPr>
          <a:xfrm>
            <a:off x="251520" y="404664"/>
            <a:ext cx="3110746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it-IT" b="1" dirty="0" err="1" smtClean="0"/>
              <a:t>Televoter</a:t>
            </a:r>
            <a:r>
              <a:rPr lang="it-IT" dirty="0" smtClean="0"/>
              <a:t>: voi cosa fareste?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514350" indent="-514350">
              <a:lnSpc>
                <a:spcPct val="210000"/>
              </a:lnSpc>
              <a:buClrTx/>
              <a:buFont typeface="+mj-lt"/>
              <a:buAutoNum type="arabicPeriod"/>
            </a:pPr>
            <a:r>
              <a:rPr lang="it-IT" sz="2000" dirty="0" smtClean="0">
                <a:latin typeface="Comic Sans MS" pitchFamily="66" charset="0"/>
              </a:rPr>
              <a:t>Inviate la paziente in PS nel sospetto di pleurite</a:t>
            </a:r>
          </a:p>
          <a:p>
            <a:pPr marL="514350" lvl="0" indent="-514350">
              <a:lnSpc>
                <a:spcPct val="210000"/>
              </a:lnSpc>
              <a:buClrTx/>
              <a:buFont typeface="+mj-lt"/>
              <a:buAutoNum type="arabicPeriod"/>
            </a:pPr>
            <a:r>
              <a:rPr lang="it-IT" sz="2000" dirty="0" smtClean="0">
                <a:latin typeface="Comic Sans MS" pitchFamily="66" charset="0"/>
              </a:rPr>
              <a:t>Inviate </a:t>
            </a:r>
            <a:r>
              <a:rPr lang="it-IT" sz="2000" dirty="0">
                <a:latin typeface="Comic Sans MS" pitchFamily="66" charset="0"/>
              </a:rPr>
              <a:t>la paziente in PS nel sospetto </a:t>
            </a:r>
            <a:r>
              <a:rPr lang="it-IT" sz="2000" dirty="0" smtClean="0">
                <a:latin typeface="Comic Sans MS" pitchFamily="66" charset="0"/>
              </a:rPr>
              <a:t>di pneumotorace</a:t>
            </a:r>
          </a:p>
          <a:p>
            <a:pPr marL="514350" lvl="0" indent="-514350">
              <a:lnSpc>
                <a:spcPct val="210000"/>
              </a:lnSpc>
              <a:buClrTx/>
              <a:buFont typeface="+mj-lt"/>
              <a:buAutoNum type="arabicPeriod"/>
            </a:pPr>
            <a:r>
              <a:rPr lang="it-IT" sz="2000" dirty="0">
                <a:latin typeface="Comic Sans MS" pitchFamily="66" charset="0"/>
              </a:rPr>
              <a:t>Inviate la paziente in PS nel sospetto di </a:t>
            </a:r>
            <a:r>
              <a:rPr lang="it-IT" sz="2000" dirty="0" smtClean="0">
                <a:latin typeface="Comic Sans MS" pitchFamily="66" charset="0"/>
              </a:rPr>
              <a:t>embolia polmonare</a:t>
            </a:r>
            <a:endParaRPr lang="it-IT" sz="2000" dirty="0">
              <a:latin typeface="Comic Sans MS" pitchFamily="66" charset="0"/>
            </a:endParaRPr>
          </a:p>
          <a:p>
            <a:pPr marL="514350" lvl="0" indent="-514350">
              <a:lnSpc>
                <a:spcPct val="210000"/>
              </a:lnSpc>
              <a:buClrTx/>
              <a:buFont typeface="+mj-lt"/>
              <a:buAutoNum type="arabicPeriod"/>
            </a:pPr>
            <a:r>
              <a:rPr lang="it-IT" sz="2000" dirty="0" smtClean="0">
                <a:latin typeface="Comic Sans MS" pitchFamily="66" charset="0"/>
              </a:rPr>
              <a:t>Attendete il referto </a:t>
            </a:r>
            <a:r>
              <a:rPr lang="it-IT" sz="2000" dirty="0" err="1" smtClean="0">
                <a:latin typeface="Comic Sans MS" pitchFamily="66" charset="0"/>
              </a:rPr>
              <a:t>Rx</a:t>
            </a:r>
            <a:r>
              <a:rPr lang="it-IT" sz="2000" dirty="0" smtClean="0">
                <a:latin typeface="Comic Sans MS" pitchFamily="66" charset="0"/>
              </a:rPr>
              <a:t> Torace che </a:t>
            </a:r>
            <a:r>
              <a:rPr lang="it-IT" sz="2000" dirty="0">
                <a:latin typeface="Comic Sans MS" pitchFamily="66" charset="0"/>
              </a:rPr>
              <a:t>eseguirà in </a:t>
            </a:r>
            <a:r>
              <a:rPr lang="it-IT" sz="2000" dirty="0" smtClean="0">
                <a:latin typeface="Comic Sans MS" pitchFamily="66" charset="0"/>
              </a:rPr>
              <a:t>mattinata nel centro vicino all’ambulatorio</a:t>
            </a:r>
            <a:endParaRPr lang="it-IT" sz="2000" dirty="0">
              <a:latin typeface="Comic Sans MS" pitchFamily="66" charset="0"/>
            </a:endParaRPr>
          </a:p>
          <a:p>
            <a:pPr marL="514350" lvl="0" indent="-514350">
              <a:lnSpc>
                <a:spcPct val="210000"/>
              </a:lnSpc>
              <a:buClrTx/>
              <a:buFont typeface="+mj-lt"/>
              <a:buAutoNum type="arabicPeriod"/>
            </a:pPr>
            <a:r>
              <a:rPr lang="it-IT" sz="2000" dirty="0">
                <a:latin typeface="Comic Sans MS" pitchFamily="66" charset="0"/>
              </a:rPr>
              <a:t>Richiedete visita pneumologica con bollino verde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a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5715040" cy="48577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…ecco</a:t>
            </a:r>
            <a:r>
              <a:rPr kumimoji="0" lang="it-IT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il referto del</a:t>
            </a:r>
            <a:r>
              <a:rPr lang="it-IT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 </a:t>
            </a:r>
            <a:r>
              <a:rPr lang="it-IT" sz="4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Rx</a:t>
            </a:r>
            <a:r>
              <a:rPr lang="it-IT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T</a:t>
            </a:r>
            <a:r>
              <a:rPr kumimoji="0" lang="it-IT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orace</a:t>
            </a:r>
            <a:endParaRPr kumimoji="0" lang="it-IT" sz="4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it-IT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avrei potuto fare prima?</a:t>
            </a:r>
            <a:endParaRPr lang="it-IT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IN AMBULATORIO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935480"/>
            <a:ext cx="8291264" cy="47338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Si presenta il lunedì mattina una giovane donna sui 30 anni con dolore addominale.</a:t>
            </a:r>
          </a:p>
          <a:p>
            <a:pPr>
              <a:lnSpc>
                <a:spcPct val="160000"/>
              </a:lnSpc>
              <a:buNone/>
            </a:pPr>
            <a:endParaRPr lang="it-IT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 Narrow"/>
            </a:endParaRPr>
          </a:p>
          <a:p>
            <a:pPr>
              <a:lnSpc>
                <a:spcPct val="160000"/>
              </a:lnSpc>
              <a:buNone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Viene ogni tanto, perché da qualche tempo ha diarrea alternata </a:t>
            </a:r>
            <a:r>
              <a:rPr lang="it-IT" sz="3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a </a:t>
            </a:r>
            <a:r>
              <a:rPr lang="it-IT" sz="3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stipsi</a:t>
            </a:r>
            <a:r>
              <a:rPr lang="it-IT" sz="3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.</a:t>
            </a: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 Narrow"/>
            </a:endParaRPr>
          </a:p>
          <a:p>
            <a:pPr>
              <a:lnSpc>
                <a:spcPct val="160000"/>
              </a:lnSpc>
              <a:buNone/>
            </a:pPr>
            <a:endParaRPr lang="it-IT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 Narrow"/>
            </a:endParaRPr>
          </a:p>
          <a:p>
            <a:pPr>
              <a:lnSpc>
                <a:spcPct val="160000"/>
              </a:lnSpc>
              <a:buNone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Fa </a:t>
            </a: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l’insegnante</a:t>
            </a: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 Narrow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276872"/>
            <a:ext cx="1800200" cy="86409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it-IT" sz="2200" b="1" dirty="0">
              <a:latin typeface="Arial Narrow" pitchFamily="34" charset="0"/>
            </a:endParaRPr>
          </a:p>
        </p:txBody>
      </p:sp>
      <p:pic>
        <p:nvPicPr>
          <p:cNvPr id="5" name="Immagine 4" descr="maestr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5157192"/>
            <a:ext cx="2088232" cy="14992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Donna, insegnante, 30 anni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420888"/>
            <a:ext cx="8363272" cy="424847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772816"/>
            <a:ext cx="3456384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000" b="1" dirty="0" smtClean="0">
                <a:latin typeface="Comic Sans MS" pitchFamily="66" charset="0"/>
              </a:rPr>
              <a:t>SOGGETTIVITÀ</a:t>
            </a:r>
            <a:endParaRPr lang="it-IT" sz="2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Donna, insegnante, 30 anni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492896"/>
            <a:ext cx="8363272" cy="396044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 nausea o vomito, non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epigastralgia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non dispepsia.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diarrea, feci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normocromiche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non proctorragia, non muco.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endParaRPr lang="it-IT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disturbi urinari.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Perdite vaginali? Incinta?  No, ora mestruata.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febbre.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772816"/>
            <a:ext cx="5328592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ANAMNESI PATOLOGICA PROSSIMA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Donna, insegnante, 30 anni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67544" y="1772816"/>
            <a:ext cx="5328592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ANAMNESI PATOLOGICA REMOTA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Segnaposto contenuto 2"/>
          <p:cNvSpPr>
            <a:spLocks noGrp="1"/>
          </p:cNvSpPr>
          <p:nvPr>
            <p:ph idx="1"/>
          </p:nvPr>
        </p:nvSpPr>
        <p:spPr>
          <a:xfrm>
            <a:off x="539552" y="2348880"/>
            <a:ext cx="8363272" cy="4320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fuma, non beve alcolici.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assume alcuna terapia in cronico.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Eupeptica ma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alvo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alterno con addominalgia da qualche tempo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Flussi mestruali regolari ma dolorosi negli ultimi 2-3 anni (fine ciclo)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interventi chirurgici pregressi</a:t>
            </a:r>
          </a:p>
          <a:p>
            <a:pPr>
              <a:lnSpc>
                <a:spcPct val="150000"/>
              </a:lnSpc>
              <a:buClr>
                <a:schemeClr val="accent3"/>
              </a:buClr>
              <a:buFont typeface="Wingdings" pitchFamily="2" charset="2"/>
              <a:buChar char="§"/>
            </a:pPr>
            <a:endParaRPr lang="it-IT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Fumetto 4 5"/>
          <p:cNvSpPr/>
          <p:nvPr/>
        </p:nvSpPr>
        <p:spPr>
          <a:xfrm>
            <a:off x="5796136" y="1916832"/>
            <a:ext cx="3060848" cy="1512168"/>
          </a:xfrm>
          <a:prstGeom prst="cloudCallout">
            <a:avLst>
              <a:gd name="adj1" fmla="val -26746"/>
              <a:gd name="adj2" fmla="val 7190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084168" y="2492896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Colon irritabile???</a:t>
            </a:r>
            <a:endParaRPr lang="it-IT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Donna, insegnante, 30 anni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420888"/>
            <a:ext cx="8363272" cy="424847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Addome  dolente, specie ai quadranti inferiori e in ipocondrio, 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dolorabile alla palpazione profonda nelle stesse sedi, Murphy negativo, non segni di </a:t>
            </a:r>
            <a:r>
              <a:rPr lang="it-IT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peritonismo</a:t>
            </a:r>
            <a:r>
              <a:rPr lang="it-IT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Arial Narrow" pitchFamily="34" charset="0"/>
              <a:buChar char="●"/>
            </a:pPr>
            <a:r>
              <a:rPr lang="it-IT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peristalsi presente non vivace.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772816"/>
            <a:ext cx="3456384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EO ADDOMINALE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Donna, insegnante, 30 anni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204864"/>
            <a:ext cx="8363272" cy="446449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7432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  <a:defRPr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Manovra di Giordano negativa bilateralmente.</a:t>
            </a:r>
          </a:p>
          <a:p>
            <a:pPr marL="27432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  <a:defRPr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Flusso mestruale in corso.</a:t>
            </a:r>
          </a:p>
          <a:p>
            <a:pPr marL="27432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  <a:defRPr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Cute rosea, non disidratata.</a:t>
            </a:r>
          </a:p>
          <a:p>
            <a:pPr marL="274320" lvl="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  <a:defRPr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dispnea, non tachipnea: non indago cuore e polmoni.</a:t>
            </a:r>
          </a:p>
          <a:p>
            <a:pPr marL="27432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 140/90 mmHg.</a:t>
            </a:r>
          </a:p>
          <a:p>
            <a:pPr marL="274320" indent="-274320">
              <a:lnSpc>
                <a:spcPct val="160000"/>
              </a:lnSpc>
              <a:buClr>
                <a:schemeClr val="tx1"/>
              </a:buClr>
              <a:buSzPct val="100000"/>
              <a:buFont typeface="Arial Narrow" pitchFamily="34" charset="0"/>
              <a:buChar char="●"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saturimetro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FC 100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bpm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R, SpO2 96%aa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772816"/>
            <a:ext cx="3456384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EO GENERALE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6693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r>
              <a:rPr lang="it-IT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…quindi</a:t>
            </a: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30 anni</a:t>
            </a:r>
          </a:p>
          <a:p>
            <a:pPr algn="ctr"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endParaRPr lang="it-IT" sz="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dolore ipocondrio destro di tipo </a:t>
            </a:r>
            <a:r>
              <a:rPr lang="it-IT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crampiforme</a:t>
            </a: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con modico dolore inspiratorio alla base dell’emitorace destro e fastidio pelvico da una settimana; </a:t>
            </a:r>
          </a:p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None/>
            </a:pPr>
            <a:endParaRPr lang="it-IT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160000"/>
              </a:lnSpc>
              <a:buClr>
                <a:schemeClr val="tx1"/>
              </a:buClr>
              <a:buFont typeface="Comic Sans MS" pitchFamily="66" charset="0"/>
              <a:buChar char="●"/>
            </a:pP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 Narrow"/>
              </a:rPr>
              <a:t>discretamente sofferente</a:t>
            </a:r>
            <a:endParaRPr lang="it-IT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None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Immagine 5" descr="images.jpg"/>
          <p:cNvPicPr>
            <a:picLocks noChangeAspect="1"/>
          </p:cNvPicPr>
          <p:nvPr/>
        </p:nvPicPr>
        <p:blipFill>
          <a:blip r:embed="rId3" cstate="print"/>
          <a:srcRect l="9145" b="18070"/>
          <a:stretch>
            <a:fillRect/>
          </a:stretch>
        </p:blipFill>
        <p:spPr>
          <a:xfrm>
            <a:off x="3635896" y="908720"/>
            <a:ext cx="1755962" cy="1296144"/>
          </a:xfrm>
          <a:prstGeom prst="rect">
            <a:avLst/>
          </a:prstGeom>
        </p:spPr>
      </p:pic>
      <p:pic>
        <p:nvPicPr>
          <p:cNvPr id="7" name="Immagine 6" descr="dolore-pelvico.jpg"/>
          <p:cNvPicPr>
            <a:picLocks noChangeAspect="1"/>
          </p:cNvPicPr>
          <p:nvPr/>
        </p:nvPicPr>
        <p:blipFill>
          <a:blip r:embed="rId4" cstate="print"/>
          <a:srcRect l="4939"/>
          <a:stretch>
            <a:fillRect/>
          </a:stretch>
        </p:blipFill>
        <p:spPr>
          <a:xfrm>
            <a:off x="3563888" y="4869160"/>
            <a:ext cx="1944216" cy="1227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it-IT" b="1" dirty="0" err="1" smtClean="0"/>
              <a:t>Televoter</a:t>
            </a:r>
            <a:r>
              <a:rPr lang="it-IT" b="1" dirty="0" smtClean="0"/>
              <a:t>:</a:t>
            </a:r>
            <a:r>
              <a:rPr lang="it-IT" dirty="0" smtClean="0"/>
              <a:t> voi casa fareste?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276872"/>
            <a:ext cx="1800200" cy="86409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it-IT" sz="22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467544" y="1484784"/>
            <a:ext cx="8219256" cy="51845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>
            <a:noAutofit/>
          </a:bodyPr>
          <a:lstStyle/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Consigliate riposo (tre </a:t>
            </a: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gg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),terapia antalgica con FANS + inibitore di pompa, torna se persiste dolore e farete accertamenti poi.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Consigliate riposo (tre </a:t>
            </a: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gg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 e terapia antalgica con FANS, torna se persiste dolore e farete accertamenti poi.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Richiedete visita chirurgica per dolore in ipocondrio destro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Richiedete visita ginecologica per dismenorrea.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Richiedete esami ematici di funzionalità epatica, funzionalità renale, esame urine, emocromo.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Inviate in 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971</Words>
  <Application>Microsoft Office PowerPoint</Application>
  <PresentationFormat>Presentazione su schermo (4:3)</PresentationFormat>
  <Paragraphs>141</Paragraphs>
  <Slides>19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Una storia semplice</vt:lpstr>
      <vt:lpstr>IN AMBULATORIO</vt:lpstr>
      <vt:lpstr>Donna, insegnante, 30 anni</vt:lpstr>
      <vt:lpstr>Donna, insegnante, 30 anni</vt:lpstr>
      <vt:lpstr>Donna, insegnante, 30 anni</vt:lpstr>
      <vt:lpstr>Donna, insegnante, 30 anni</vt:lpstr>
      <vt:lpstr>Donna, insegnante, 30 anni</vt:lpstr>
      <vt:lpstr>Diapositiva 8</vt:lpstr>
      <vt:lpstr>Televoter: voi casa fareste?</vt:lpstr>
      <vt:lpstr>Ed io che ho fatto…</vt:lpstr>
      <vt:lpstr>Ma il terzo giorno…</vt:lpstr>
      <vt:lpstr>Ma il terzo giorno…</vt:lpstr>
      <vt:lpstr>Diapositiva 13</vt:lpstr>
      <vt:lpstr>Televoter: voi casa fareste?</vt:lpstr>
      <vt:lpstr>Ed io che ho fatto…</vt:lpstr>
      <vt:lpstr>Il quarto giorno però… </vt:lpstr>
      <vt:lpstr>Televoter: voi cosa fareste?</vt:lpstr>
      <vt:lpstr>Diapositiva 18</vt:lpstr>
      <vt:lpstr>Cosa avrei potuto fare prima?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PNX</dc:title>
  <dc:creator>GerBet</dc:creator>
  <cp:lastModifiedBy>Pulce</cp:lastModifiedBy>
  <cp:revision>110</cp:revision>
  <dcterms:created xsi:type="dcterms:W3CDTF">2017-02-16T13:11:01Z</dcterms:created>
  <dcterms:modified xsi:type="dcterms:W3CDTF">2017-04-26T21:35:44Z</dcterms:modified>
</cp:coreProperties>
</file>